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rawings/drawing3.xml" ContentType="application/vnd.openxmlformats-officedocument.drawingml.chartshape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charts/chart8.xml" ContentType="application/vnd.openxmlformats-officedocument.drawingml.chart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quickStyle15.xml" ContentType="application/vnd.openxmlformats-officedocument.drawingml.diagramStyl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charts/chart6.xml" ContentType="application/vnd.openxmlformats-officedocument.drawingml.chart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charts/chart7.xml" ContentType="application/vnd.openxmlformats-officedocument.drawingml.chart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0" r:id="rId2"/>
    <p:sldMasterId id="2147483745" r:id="rId3"/>
    <p:sldMasterId id="2147483757" r:id="rId4"/>
  </p:sldMasterIdLst>
  <p:notesMasterIdLst>
    <p:notesMasterId r:id="rId56"/>
  </p:notesMasterIdLst>
  <p:handoutMasterIdLst>
    <p:handoutMasterId r:id="rId57"/>
  </p:handoutMasterIdLst>
  <p:sldIdLst>
    <p:sldId id="302" r:id="rId5"/>
    <p:sldId id="296" r:id="rId6"/>
    <p:sldId id="377" r:id="rId7"/>
    <p:sldId id="263" r:id="rId8"/>
    <p:sldId id="264" r:id="rId9"/>
    <p:sldId id="342" r:id="rId10"/>
    <p:sldId id="383" r:id="rId11"/>
    <p:sldId id="384" r:id="rId12"/>
    <p:sldId id="266" r:id="rId13"/>
    <p:sldId id="281" r:id="rId14"/>
    <p:sldId id="299" r:id="rId15"/>
    <p:sldId id="267" r:id="rId16"/>
    <p:sldId id="380" r:id="rId17"/>
    <p:sldId id="376" r:id="rId18"/>
    <p:sldId id="374" r:id="rId19"/>
    <p:sldId id="268" r:id="rId20"/>
    <p:sldId id="301" r:id="rId21"/>
    <p:sldId id="292" r:id="rId22"/>
    <p:sldId id="294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2" r:id="rId32"/>
    <p:sldId id="353" r:id="rId33"/>
    <p:sldId id="354" r:id="rId34"/>
    <p:sldId id="355" r:id="rId35"/>
    <p:sldId id="356" r:id="rId36"/>
    <p:sldId id="357" r:id="rId37"/>
    <p:sldId id="358" r:id="rId38"/>
    <p:sldId id="359" r:id="rId39"/>
    <p:sldId id="360" r:id="rId40"/>
    <p:sldId id="362" r:id="rId41"/>
    <p:sldId id="363" r:id="rId42"/>
    <p:sldId id="364" r:id="rId43"/>
    <p:sldId id="365" r:id="rId44"/>
    <p:sldId id="366" r:id="rId45"/>
    <p:sldId id="367" r:id="rId46"/>
    <p:sldId id="368" r:id="rId47"/>
    <p:sldId id="369" r:id="rId48"/>
    <p:sldId id="370" r:id="rId49"/>
    <p:sldId id="371" r:id="rId50"/>
    <p:sldId id="372" r:id="rId51"/>
    <p:sldId id="382" r:id="rId52"/>
    <p:sldId id="381" r:id="rId53"/>
    <p:sldId id="303" r:id="rId54"/>
    <p:sldId id="375" r:id="rId55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5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5240594925634499E-2"/>
          <c:y val="0.11298360229352974"/>
          <c:w val="0.61552955186157365"/>
          <c:h val="0.887016413166043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3"/>
          <c:dLbls>
            <c:showPercent val="1"/>
          </c:dLbls>
          <c:cat>
            <c:multiLvlStrRef>
              <c:f>Лист1!$A$2:$B$9</c:f>
              <c:multiLvlStrCache>
                <c:ptCount val="8"/>
                <c:lvl>
                  <c:pt idx="0">
                    <c:v>168 406.90</c:v>
                  </c:pt>
                  <c:pt idx="1">
                    <c:v>33291.5</c:v>
                  </c:pt>
                  <c:pt idx="2">
                    <c:v>14814</c:v>
                  </c:pt>
                  <c:pt idx="3">
                    <c:v>52805</c:v>
                  </c:pt>
                  <c:pt idx="4">
                    <c:v>4339</c:v>
                  </c:pt>
                  <c:pt idx="5">
                    <c:v>30860.4</c:v>
                  </c:pt>
                  <c:pt idx="6">
                    <c:v>6845.6</c:v>
                  </c:pt>
                  <c:pt idx="7">
                    <c:v>20553.3</c:v>
                  </c:pt>
                </c:lvl>
                <c:lvl>
                  <c:pt idx="0">
                    <c:v>НДФЛ</c:v>
                  </c:pt>
                  <c:pt idx="1">
                    <c:v>Акцизы</c:v>
                  </c:pt>
                  <c:pt idx="2">
                    <c:v>УСН</c:v>
                  </c:pt>
                  <c:pt idx="3">
                    <c:v>ЕСХН</c:v>
                  </c:pt>
                  <c:pt idx="4">
                    <c:v>Патентная система</c:v>
                  </c:pt>
                  <c:pt idx="5">
                    <c:v>Транспортный налог</c:v>
                  </c:pt>
                  <c:pt idx="6">
                    <c:v>Государственная пошлина</c:v>
                  </c:pt>
                  <c:pt idx="7">
                    <c:v>Неналоговые доходы</c:v>
                  </c:pt>
                </c:lvl>
              </c:multiLvlStrCache>
            </c:multiLvlStrRef>
          </c:cat>
          <c:val>
            <c:numRef>
              <c:f>Лист1!$B$2:$B$9</c:f>
              <c:numCache>
                <c:formatCode>General</c:formatCode>
                <c:ptCount val="8"/>
                <c:pt idx="0" formatCode="#,##0.00">
                  <c:v>168406.9</c:v>
                </c:pt>
                <c:pt idx="1">
                  <c:v>33291.5</c:v>
                </c:pt>
                <c:pt idx="2">
                  <c:v>14814</c:v>
                </c:pt>
                <c:pt idx="3">
                  <c:v>52805</c:v>
                </c:pt>
                <c:pt idx="4">
                  <c:v>4339</c:v>
                </c:pt>
                <c:pt idx="5">
                  <c:v>30860.400000000001</c:v>
                </c:pt>
                <c:pt idx="6">
                  <c:v>6845.6</c:v>
                </c:pt>
                <c:pt idx="7">
                  <c:v>20553.3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67611098959852423"/>
          <c:y val="0"/>
          <c:w val="0.32388901040147788"/>
          <c:h val="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9"/>
  <c:chart>
    <c:title/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544E-4"/>
          <c:w val="0.86232414624564968"/>
          <c:h val="0.88224692575873742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 проведение спортивных мероприятий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2026 год</c:v>
                </c:pt>
                <c:pt idx="1">
                  <c:v>2025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1181.5</c:v>
                </c:pt>
                <c:pt idx="1">
                  <c:v>1181.5</c:v>
                </c:pt>
                <c:pt idx="2">
                  <c:v>1181.5</c:v>
                </c:pt>
              </c:numCache>
            </c:numRef>
          </c:val>
        </c:ser>
        <c:shape val="cylinder"/>
        <c:axId val="152433792"/>
        <c:axId val="152435328"/>
        <c:axId val="0"/>
      </c:bar3DChart>
      <c:catAx>
        <c:axId val="152433792"/>
        <c:scaling>
          <c:orientation val="minMax"/>
        </c:scaling>
        <c:axPos val="l"/>
        <c:tickLblPos val="nextTo"/>
        <c:crossAx val="152435328"/>
        <c:crosses val="autoZero"/>
        <c:auto val="1"/>
        <c:lblAlgn val="ctr"/>
        <c:lblOffset val="100"/>
      </c:catAx>
      <c:valAx>
        <c:axId val="152435328"/>
        <c:scaling>
          <c:orientation val="minMax"/>
        </c:scaling>
        <c:axPos val="b"/>
        <c:majorGridlines/>
        <c:numFmt formatCode="General" sourceLinked="1"/>
        <c:tickLblPos val="nextTo"/>
        <c:crossAx val="152433792"/>
        <c:crosses val="autoZero"/>
        <c:crossBetween val="between"/>
        <c:majorUnit val="100"/>
      </c:valAx>
      <c:spPr>
        <a:noFill/>
        <a:ln w="25400">
          <a:noFill/>
        </a:ln>
      </c:spPr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3637454242004968"/>
          <c:y val="3.5807801638312695E-2"/>
          <c:w val="0.85426879792218302"/>
          <c:h val="0.83190262848425645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dLbl>
              <c:idx val="0"/>
              <c:layout>
                <c:manualLayout>
                  <c:x val="5.9258844499192775E-2"/>
                  <c:y val="-0.4581414608110439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1"/>
              <c:layout>
                <c:manualLayout>
                  <c:x val="2.8069978973301886E-2"/>
                  <c:y val="-0.44543815932326081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7.01749474332546E-2"/>
                  <c:y val="-0.42723715308288984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353139.4</a:t>
                    </a:r>
                  </a:p>
                  <a:p>
                    <a:endParaRPr lang="en-US" b="1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349932.4</c:v>
                </c:pt>
                <c:pt idx="1">
                  <c:v>356883.3</c:v>
                </c:pt>
                <c:pt idx="2">
                  <c:v>366462.6</c:v>
                </c:pt>
              </c:numCache>
            </c:numRef>
          </c:val>
        </c:ser>
        <c:shape val="cylinder"/>
        <c:axId val="153539328"/>
        <c:axId val="153540864"/>
        <c:axId val="0"/>
      </c:bar3DChart>
      <c:catAx>
        <c:axId val="15353932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3540864"/>
        <c:crosses val="autoZero"/>
        <c:auto val="1"/>
        <c:lblAlgn val="ctr"/>
        <c:lblOffset val="100"/>
      </c:catAx>
      <c:valAx>
        <c:axId val="153540864"/>
        <c:scaling>
          <c:orientation val="minMax"/>
          <c:max val="500000"/>
          <c:min val="100000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53539328"/>
        <c:crosses val="autoZero"/>
        <c:crossBetween val="between"/>
        <c:majorUnit val="50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Коммунальные услуги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714.5</c:v>
                </c:pt>
                <c:pt idx="1">
                  <c:v>734.8</c:v>
                </c:pt>
                <c:pt idx="2">
                  <c:v>734.8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161.9</c:v>
                </c:pt>
                <c:pt idx="1">
                  <c:v>168.5</c:v>
                </c:pt>
                <c:pt idx="2">
                  <c:v>162.1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0.0</c:formatCode>
                <c:ptCount val="3"/>
                <c:pt idx="0">
                  <c:v>22.7</c:v>
                </c:pt>
                <c:pt idx="1">
                  <c:v>22.7</c:v>
                </c:pt>
                <c:pt idx="2">
                  <c:v>22.7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Выплата  за выслугу лет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0.0</c:formatCode>
                <c:ptCount val="3"/>
                <c:pt idx="0">
                  <c:v>450.6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153503232"/>
        <c:axId val="153504768"/>
        <c:axId val="0"/>
      </c:bar3DChart>
      <c:catAx>
        <c:axId val="153503232"/>
        <c:scaling>
          <c:orientation val="minMax"/>
        </c:scaling>
        <c:axPos val="b"/>
        <c:tickLblPos val="nextTo"/>
        <c:crossAx val="153504768"/>
        <c:crosses val="autoZero"/>
        <c:auto val="1"/>
        <c:lblAlgn val="ctr"/>
        <c:lblOffset val="100"/>
      </c:catAx>
      <c:valAx>
        <c:axId val="153504768"/>
        <c:scaling>
          <c:orientation val="minMax"/>
        </c:scaling>
        <c:axPos val="l"/>
        <c:majorGridlines/>
        <c:numFmt formatCode="0.0" sourceLinked="1"/>
        <c:tickLblPos val="nextTo"/>
        <c:crossAx val="153503232"/>
        <c:crosses val="autoZero"/>
        <c:crossBetween val="between"/>
        <c:majorUnit val="200"/>
        <c:minorUnit val="200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9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оплата труда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19420.900000000001</c:v>
                </c:pt>
                <c:pt idx="1">
                  <c:v>20132.7</c:v>
                </c:pt>
                <c:pt idx="2">
                  <c:v>20873.8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материальные затраты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789.2</c:v>
                </c:pt>
                <c:pt idx="1">
                  <c:v>789.2</c:v>
                </c:pt>
                <c:pt idx="2">
                  <c:v>789.2</c:v>
                </c:pt>
              </c:numCache>
            </c:numRef>
          </c:val>
        </c:ser>
        <c:shape val="box"/>
        <c:axId val="153654400"/>
        <c:axId val="153655936"/>
        <c:axId val="0"/>
      </c:bar3DChart>
      <c:catAx>
        <c:axId val="153654400"/>
        <c:scaling>
          <c:orientation val="minMax"/>
        </c:scaling>
        <c:axPos val="b"/>
        <c:tickLblPos val="nextTo"/>
        <c:crossAx val="153655936"/>
        <c:crosses val="autoZero"/>
        <c:auto val="1"/>
        <c:lblAlgn val="ctr"/>
        <c:lblOffset val="100"/>
      </c:catAx>
      <c:valAx>
        <c:axId val="153655936"/>
        <c:scaling>
          <c:orientation val="minMax"/>
        </c:scaling>
        <c:axPos val="l"/>
        <c:majorGridlines/>
        <c:numFmt formatCode="General" sourceLinked="1"/>
        <c:tickLblPos val="nextTo"/>
        <c:crossAx val="1536544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13584986947303"/>
          <c:y val="0.10772999502527222"/>
          <c:w val="0.33958333333333496"/>
          <c:h val="0.7735999015748071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1.1851768899838635E-2"/>
                  <c:y val="-7.4666144068982879E-2"/>
                </c:manualLayout>
              </c:layout>
              <c:showVal val="1"/>
            </c:dLbl>
            <c:dLbl>
              <c:idx val="1"/>
              <c:layout>
                <c:manualLayout>
                  <c:x val="1.69310984283408E-3"/>
                  <c:y val="-3.555530669951569E-2"/>
                </c:manualLayout>
              </c:layout>
              <c:showVal val="1"/>
            </c:dLbl>
            <c:dLbl>
              <c:idx val="2"/>
              <c:layout>
                <c:manualLayout>
                  <c:x val="2.3703537799677116E-2"/>
                  <c:y val="-3.555530669951569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106542.3</c:v>
                </c:pt>
                <c:pt idx="1">
                  <c:v>113047.1</c:v>
                </c:pt>
                <c:pt idx="2">
                  <c:v>119521</c:v>
                </c:pt>
              </c:numCache>
            </c:numRef>
          </c:val>
        </c:ser>
        <c:shape val="cylinder"/>
        <c:axId val="153755008"/>
        <c:axId val="153760896"/>
        <c:axId val="153447936"/>
      </c:bar3DChart>
      <c:catAx>
        <c:axId val="15375500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 baseline="0">
                <a:solidFill>
                  <a:srgbClr val="002060"/>
                </a:solidFill>
              </a:defRPr>
            </a:pPr>
            <a:endParaRPr lang="ru-RU"/>
          </a:p>
        </c:txPr>
        <c:crossAx val="153760896"/>
        <c:crosses val="autoZero"/>
        <c:auto val="1"/>
        <c:lblAlgn val="ctr"/>
        <c:lblOffset val="100"/>
      </c:catAx>
      <c:valAx>
        <c:axId val="153760896"/>
        <c:scaling>
          <c:orientation val="minMax"/>
        </c:scaling>
        <c:axPos val="l"/>
        <c:majorGridlines/>
        <c:numFmt formatCode="0.0" sourceLinked="1"/>
        <c:tickLblPos val="nextTo"/>
        <c:crossAx val="153755008"/>
        <c:crosses val="autoZero"/>
        <c:crossBetween val="between"/>
      </c:valAx>
      <c:serAx>
        <c:axId val="153447936"/>
        <c:scaling>
          <c:orientation val="minMax"/>
        </c:scaling>
        <c:delete val="1"/>
        <c:axPos val="b"/>
        <c:tickLblPos val="nextTo"/>
        <c:crossAx val="153760896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"/>
          <c:y val="0"/>
          <c:w val="0.49230759659383128"/>
          <c:h val="1"/>
        </c:manualLayout>
      </c:layout>
      <c:doughnutChart>
        <c:varyColors val="1"/>
        <c:ser>
          <c:idx val="0"/>
          <c:order val="0"/>
          <c:explosion val="22"/>
          <c:dPt>
            <c:idx val="1"/>
            <c:explosion val="19"/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elete val="1"/>
          </c:dLbls>
          <c:cat>
            <c:multiLvlStrRef>
              <c:f>Лист1!$A$2:$B$5</c:f>
              <c:multiLvlStrCache>
                <c:ptCount val="4"/>
                <c:lvl>
                  <c:pt idx="0">
                    <c:v>190.4</c:v>
                  </c:pt>
                  <c:pt idx="1">
                    <c:v>8844.6</c:v>
                  </c:pt>
                  <c:pt idx="2">
                    <c:v>1968.2</c:v>
                  </c:pt>
                  <c:pt idx="3">
                    <c:v>21.6</c:v>
                  </c:pt>
                </c:lvl>
                <c:lvl>
                  <c:pt idx="0">
                    <c:v>Расходы на гражданскую оборону</c:v>
                  </c:pt>
                  <c:pt idx="1">
                    <c:v>Расходы на ЧС</c:v>
                  </c:pt>
                  <c:pt idx="2">
                    <c:v>Расходы "112"</c:v>
                  </c:pt>
                  <c:pt idx="3">
                    <c:v>Безопасный город</c:v>
                  </c:pt>
                </c:lvl>
              </c:multiLvlStrCache>
            </c:multiLvl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190.4</c:v>
                </c:pt>
                <c:pt idx="1">
                  <c:v>8844.6</c:v>
                </c:pt>
                <c:pt idx="2">
                  <c:v>1968.2</c:v>
                </c:pt>
                <c:pt idx="3">
                  <c:v>21.6</c:v>
                </c:pt>
              </c:numCache>
            </c:numRef>
          </c:val>
        </c:ser>
        <c:dLbls>
          <c:showVal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5820556131035168"/>
          <c:y val="7.3104350225770179E-2"/>
          <c:w val="0.32811932072829636"/>
          <c:h val="0.84744213763783183"/>
        </c:manualLayout>
      </c:layout>
      <c:txPr>
        <a:bodyPr/>
        <a:lstStyle/>
        <a:p>
          <a:pPr rtl="0">
            <a:defRPr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5"/>
  <c:chart>
    <c:autoTitleDeleted val="1"/>
    <c:plotArea>
      <c:layout>
        <c:manualLayout>
          <c:layoutTarget val="inner"/>
          <c:xMode val="edge"/>
          <c:yMode val="edge"/>
          <c:x val="1.7397157444649775E-2"/>
          <c:y val="5.8765097528847177E-2"/>
          <c:w val="0.52219505109068565"/>
          <c:h val="0.84297201104639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43000"/>
                    <a:satMod val="165000"/>
                  </a:schemeClr>
                </a:gs>
                <a:gs pos="55000">
                  <a:schemeClr val="accent4">
                    <a:tint val="83000"/>
                    <a:satMod val="155000"/>
                  </a:schemeClr>
                </a:gs>
                <a:gs pos="100000">
                  <a:schemeClr val="accent4">
                    <a:shade val="85000"/>
                  </a:schemeClr>
                </a:gs>
              </a:gsLst>
              <a:path path="circle">
                <a:fillToRect l="-40000" t="-90000" r="140000" b="190000"/>
              </a:path>
            </a:gradFill>
            <a:ln w="9525" cap="flat" cmpd="sng" algn="ctr">
              <a:solidFill>
                <a:schemeClr val="accent4"/>
              </a:solidFill>
              <a:prstDash val="solid"/>
            </a:ln>
            <a:effectLst>
              <a:outerShdw blurRad="50800" dist="25400" dir="5400000" rotWithShape="0">
                <a:srgbClr val="000000">
                  <a:alpha val="45000"/>
                </a:srgbClr>
              </a:outerShdw>
            </a:effectLst>
          </c:spPr>
          <c:dPt>
            <c:idx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 w="9525" cap="flat" cmpd="sng" algn="ctr">
                <a:solidFill>
                  <a:schemeClr val="accent6"/>
                </a:solidFill>
                <a:prstDash val="solid"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</c:spPr>
          </c:dPt>
          <c:cat>
            <c:strRef>
              <c:f>Лист1!$A$2:$A$3</c:f>
              <c:strCache>
                <c:ptCount val="2"/>
                <c:pt idx="0">
                  <c:v>26 субвенций -предоcтавление мер социальной поддержки отдельным категориям граждан в общем объеме                260.7  млн. рублей </c:v>
                </c:pt>
                <c:pt idx="1">
                  <c:v>18 субвенций -  финансовое обеспечение текущей деятельности муниципальных учреждений и органов местного самоуправления в общем объеме 590.3млн. рублей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260.7</c:v>
                </c:pt>
                <c:pt idx="1">
                  <c:v>576.29999999999995</c:v>
                </c:pt>
              </c:numCache>
            </c:numRef>
          </c:val>
        </c:ser>
        <c:firstSliceAng val="130"/>
      </c:pieChart>
    </c:plotArea>
    <c:legend>
      <c:legendPos val="r"/>
      <c:layout>
        <c:manualLayout>
          <c:xMode val="edge"/>
          <c:yMode val="edge"/>
          <c:x val="0.56549677862734959"/>
          <c:y val="1.4274802799688941E-2"/>
          <c:w val="0.40825122184064427"/>
          <c:h val="0.88242318313838153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rotY val="230"/>
      <c:perspective val="30"/>
    </c:view3D>
    <c:plotArea>
      <c:layout>
        <c:manualLayout>
          <c:layoutTarget val="inner"/>
          <c:xMode val="edge"/>
          <c:yMode val="edge"/>
          <c:x val="0"/>
          <c:y val="2.7989777240829496E-2"/>
          <c:w val="0.77862153348438501"/>
          <c:h val="0.571237076670137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plastic">
              <a:bevelT w="889000" h="571500"/>
              <a:bevelB w="889000" h="571500"/>
            </a:sp3d>
          </c:spPr>
          <c:explosion val="47"/>
          <c:dPt>
            <c:idx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1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2"/>
            <c:spPr>
              <a:solidFill>
                <a:srgbClr val="FF99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3"/>
            <c:spPr>
              <a:solidFill>
                <a:srgbClr val="00FF0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4"/>
            <c:explosion val="44"/>
            <c:spPr>
              <a:solidFill>
                <a:srgbClr val="FF7C80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Pt>
            <c:idx val="5"/>
            <c:spPr>
              <a:solidFill>
                <a:srgbClr val="CC66FF"/>
              </a:solidFill>
              <a:scene3d>
                <a:camera prst="orthographicFront"/>
                <a:lightRig rig="threePt" dir="t"/>
              </a:scene3d>
              <a:sp3d prstMaterial="plastic">
                <a:bevelT w="889000" h="571500"/>
                <a:bevelB w="889000" h="571500"/>
              </a:sp3d>
            </c:spPr>
          </c:dPt>
          <c:dLbls>
            <c:dLbl>
              <c:idx val="0"/>
              <c:layout>
                <c:manualLayout>
                  <c:x val="8.4131796288903521E-2"/>
                  <c:y val="-1.3074649920145192E-2"/>
                </c:manualLayout>
              </c:layout>
              <c:showVal val="1"/>
            </c:dLbl>
            <c:dLbl>
              <c:idx val="1"/>
              <c:layout>
                <c:manualLayout>
                  <c:x val="2.7111146250797146E-2"/>
                  <c:y val="-7.6116366847964564E-2"/>
                </c:manualLayout>
              </c:layout>
              <c:showVal val="1"/>
            </c:dLbl>
            <c:dLbl>
              <c:idx val="2"/>
              <c:layout>
                <c:manualLayout>
                  <c:x val="3.71065579295006E-2"/>
                  <c:y val="-4.7990527541929888E-2"/>
                </c:manualLayout>
              </c:layout>
              <c:showVal val="1"/>
            </c:dLbl>
            <c:dLbl>
              <c:idx val="3"/>
              <c:layout>
                <c:manualLayout>
                  <c:x val="7.3235958959150985E-2"/>
                  <c:y val="9.8300456022556826E-2"/>
                </c:manualLayout>
              </c:layout>
              <c:showVal val="1"/>
            </c:dLbl>
            <c:dLbl>
              <c:idx val="4"/>
              <c:layout>
                <c:manualLayout>
                  <c:x val="-0.12227254110047164"/>
                  <c:y val="1.9143689939750155E-2"/>
                </c:manualLayout>
              </c:layout>
              <c:showVal val="1"/>
            </c:dLbl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Обеспечение жильем молодых семей</c:v>
                </c:pt>
                <c:pt idx="1">
                  <c:v>На организацию отдыха детей в каникулярное время</c:v>
                </c:pt>
                <c:pt idx="2">
                  <c:v>Иные направления</c:v>
                </c:pt>
                <c:pt idx="3">
                  <c:v>Организация бесплатного горячего питания обучающихся</c:v>
                </c:pt>
                <c:pt idx="4">
                  <c:v>На реализацию инициативных проектов</c:v>
                </c:pt>
                <c:pt idx="5">
                  <c:v>Обновление материально-технической базы</c:v>
                </c:pt>
                <c:pt idx="6">
                  <c:v>Обеспечение деятельности советников директоров</c:v>
                </c:pt>
                <c:pt idx="7">
                  <c:v>Формирование современной городской среды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1974.4</c:v>
                </c:pt>
                <c:pt idx="1">
                  <c:v>2441.4</c:v>
                </c:pt>
                <c:pt idx="2">
                  <c:v>1688.4</c:v>
                </c:pt>
                <c:pt idx="3">
                  <c:v>14991.2</c:v>
                </c:pt>
                <c:pt idx="4">
                  <c:v>5672.1</c:v>
                </c:pt>
                <c:pt idx="5">
                  <c:v>1136</c:v>
                </c:pt>
                <c:pt idx="6">
                  <c:v>2836.2</c:v>
                </c:pt>
              </c:numCache>
            </c:numRef>
          </c:val>
        </c:ser>
      </c:pie3DChart>
      <c:spPr>
        <a:effectLst>
          <a:softEdge rad="635000"/>
        </a:effectLst>
        <a:scene3d>
          <a:camera prst="orthographicFront"/>
          <a:lightRig rig="threePt" dir="t"/>
        </a:scene3d>
        <a:sp3d>
          <a:bevelT w="6350"/>
        </a:sp3d>
      </c:spPr>
    </c:plotArea>
    <c:legend>
      <c:legendPos val="b"/>
      <c:layout>
        <c:manualLayout>
          <c:xMode val="edge"/>
          <c:yMode val="edge"/>
          <c:x val="0.10440051414040415"/>
          <c:y val="0.65682639456839464"/>
          <c:w val="0.89454242738461154"/>
          <c:h val="0.32980404002985636"/>
        </c:manualLayout>
      </c:layout>
      <c:txPr>
        <a:bodyPr/>
        <a:lstStyle/>
        <a:p>
          <a:pPr>
            <a:lnSpc>
              <a:spcPct val="100000"/>
            </a:lnSpc>
            <a:defRPr sz="1400" kern="0" spc="0" baseline="0">
              <a:solidFill>
                <a:schemeClr val="tx1"/>
              </a:solidFill>
              <a:latin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1.3240740740740961E-4"/>
          <c:w val="0.98733703703703657"/>
          <c:h val="0.9873370370370365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spPr>
              <a:solidFill>
                <a:srgbClr val="006BB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A6-4B05-A3D3-AF757E1EEAF9}"/>
              </c:ext>
            </c:extLst>
          </c:dPt>
          <c:dPt>
            <c:idx val="1"/>
            <c:spPr>
              <a:solidFill>
                <a:srgbClr val="CCCC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A6-4B05-A3D3-AF757E1EEAF9}"/>
              </c:ext>
            </c:extLst>
          </c:dPt>
          <c:dPt>
            <c:idx val="2"/>
            <c:spPr>
              <a:solidFill>
                <a:srgbClr val="C00000"/>
              </a:solidFill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64.3</c:v>
                </c:pt>
                <c:pt idx="1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A6-4B05-A3D3-AF757E1EEAF9}"/>
            </c:ext>
          </c:extLst>
        </c:ser>
        <c:firstSliceAng val="305"/>
        <c:holeSize val="80"/>
      </c:doughnut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45000"/>
                    <a:satMod val="155000"/>
                  </a:schemeClr>
                </a:gs>
                <a:gs pos="60000">
                  <a:schemeClr val="accent1">
                    <a:shade val="95000"/>
                    <a:satMod val="150000"/>
                  </a:schemeClr>
                </a:gs>
                <a:gs pos="100000">
                  <a:schemeClr val="accent1">
                    <a:tint val="87000"/>
                    <a:satMod val="250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atMod val="150000"/>
                </a:schemeClr>
              </a:solidFill>
              <a:prstDash val="solid"/>
            </a:ln>
            <a:effectLst>
              <a:outerShdw blurRad="65500" dist="38100" dir="5400000" rotWithShape="0">
                <a:srgbClr val="000000">
                  <a:alpha val="40000"/>
                </a:srgbClr>
              </a:outerShdw>
            </a:effectLst>
          </c:spPr>
          <c:dPt>
            <c:idx val="1"/>
            <c:spPr>
              <a:gradFill rotWithShape="1">
                <a:gsLst>
                  <a:gs pos="0">
                    <a:schemeClr val="accent4">
                      <a:shade val="45000"/>
                      <a:satMod val="155000"/>
                    </a:schemeClr>
                  </a:gs>
                  <a:gs pos="60000">
                    <a:schemeClr val="accent4">
                      <a:shade val="95000"/>
                      <a:satMod val="150000"/>
                    </a:schemeClr>
                  </a:gs>
                  <a:gs pos="100000">
                    <a:schemeClr val="accent4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atMod val="150000"/>
                  </a:schemeClr>
                </a:solidFill>
                <a:prstDash val="solid"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shade val="45000"/>
                      <a:satMod val="155000"/>
                    </a:schemeClr>
                  </a:gs>
                  <a:gs pos="60000">
                    <a:schemeClr val="accent5">
                      <a:shade val="95000"/>
                      <a:satMod val="150000"/>
                    </a:schemeClr>
                  </a:gs>
                  <a:gs pos="100000">
                    <a:schemeClr val="accent5">
                      <a:tint val="87000"/>
                      <a:satMod val="2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65500" dist="38100" dir="5400000" rotWithShape="0">
                  <a:srgbClr val="000000">
                    <a:alpha val="40000"/>
                  </a:srgbClr>
                </a:outerShdw>
              </a:effectLst>
              <a:scene3d>
                <a:camera prst="orthographicFront" fov="0">
                  <a:rot lat="0" lon="0" rev="0"/>
                </a:camera>
                <a:lightRig rig="contrasting" dir="t">
                  <a:rot lat="0" lon="0" rev="12000000"/>
                </a:lightRig>
              </a:scene3d>
              <a:sp3d prstMaterial="powder">
                <a:bevelT h="50800"/>
              </a:sp3d>
            </c:spPr>
          </c:dPt>
          <c:dLbls>
            <c:dLbl>
              <c:idx val="0"/>
              <c:layout>
                <c:manualLayout>
                  <c:x val="1.5194575512614272E-3"/>
                  <c:y val="-9.8764740831988565E-2"/>
                </c:manualLayout>
              </c:layout>
              <c:showVal val="1"/>
            </c:dLbl>
            <c:dLbl>
              <c:idx val="1"/>
              <c:layout>
                <c:manualLayout>
                  <c:x val="3.0389151025227235E-3"/>
                  <c:y val="-4.2327746070851976E-2"/>
                </c:manualLayout>
              </c:layout>
              <c:showVal val="1"/>
            </c:dLbl>
            <c:dLbl>
              <c:idx val="2"/>
              <c:layout>
                <c:manualLayout>
                  <c:x val="1.36751179613522E-2"/>
                  <c:y val="-4.5149595808908802E-2"/>
                </c:manualLayout>
              </c:layout>
              <c:showVal val="1"/>
            </c:dLbl>
            <c:dLbl>
              <c:idx val="3"/>
              <c:layout>
                <c:manualLayout>
                  <c:x val="4.2544811435317895E-2"/>
                  <c:y val="-5.3615145023078847E-2"/>
                </c:manualLayout>
              </c:layout>
              <c:showVal val="1"/>
            </c:dLbl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727106.6</c:v>
                </c:pt>
                <c:pt idx="1">
                  <c:v>728352.7</c:v>
                </c:pt>
                <c:pt idx="2">
                  <c:v>722302.3</c:v>
                </c:pt>
              </c:numCache>
            </c:numRef>
          </c:val>
        </c:ser>
        <c:gapWidth val="100"/>
        <c:axId val="144546816"/>
        <c:axId val="144569088"/>
      </c:barChart>
      <c:catAx>
        <c:axId val="144546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4569088"/>
        <c:crosses val="autoZero"/>
        <c:auto val="1"/>
        <c:lblAlgn val="ctr"/>
        <c:lblOffset val="100"/>
      </c:catAx>
      <c:valAx>
        <c:axId val="144569088"/>
        <c:scaling>
          <c:orientation val="minMax"/>
        </c:scaling>
        <c:axPos val="l"/>
        <c:majorGridlines/>
        <c:numFmt formatCode="General" sourceLinked="1"/>
        <c:tickLblPos val="nextTo"/>
        <c:crossAx val="144546816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показатель по Орловскому району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1"/>
            <c:spPr>
              <a:solidFill>
                <a:schemeClr val="accent3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Pt>
            <c:idx val="2"/>
            <c:spPr>
              <a:solidFill>
                <a:schemeClr val="accent2"/>
              </a:solidFill>
              <a:ln w="31750" cap="flat" cmpd="sng" algn="ctr">
                <a:solidFill>
                  <a:schemeClr val="lt1"/>
                </a:solidFill>
                <a:prstDash val="solid"/>
              </a:ln>
              <a:effectLst>
                <a:outerShdw blurRad="51500" dist="25400" dir="5400000" rotWithShape="0">
                  <a:srgbClr val="000000">
                    <a:alpha val="40000"/>
                  </a:srgbClr>
                </a:outerShdw>
              </a:effectLst>
            </c:spPr>
          </c:dPt>
          <c:dLbls>
            <c:numFmt formatCode="#,##0.0" sourceLinked="0"/>
            <c:txPr>
              <a:bodyPr/>
              <a:lstStyle/>
              <a:p>
                <a:pPr>
                  <a:defRPr sz="2000" b="1" baseline="0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заработная плата педагогические работников общего образования</c:v>
                </c:pt>
                <c:pt idx="1">
                  <c:v>заработная плата педагогические работников дошкольного образования</c:v>
                </c:pt>
                <c:pt idx="2">
                  <c:v>заработная плата педагогических работников дополнительного образования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41640.9</c:v>
                </c:pt>
                <c:pt idx="1">
                  <c:v>36866</c:v>
                </c:pt>
                <c:pt idx="2">
                  <c:v>42644.259999999995</c:v>
                </c:pt>
              </c:numCache>
            </c:numRef>
          </c:val>
        </c:ser>
        <c:shape val="pyramid"/>
        <c:axId val="152094976"/>
        <c:axId val="152096768"/>
        <c:axId val="0"/>
      </c:bar3DChart>
      <c:catAx>
        <c:axId val="152094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152096768"/>
        <c:crosses val="autoZero"/>
        <c:auto val="1"/>
        <c:lblAlgn val="ctr"/>
        <c:lblOffset val="100"/>
      </c:catAx>
      <c:valAx>
        <c:axId val="152096768"/>
        <c:scaling>
          <c:orientation val="minMax"/>
        </c:scaling>
        <c:axPos val="l"/>
        <c:majorGridlines/>
        <c:numFmt formatCode="General" sourceLinked="1"/>
        <c:tickLblPos val="nextTo"/>
        <c:crossAx val="152094976"/>
        <c:crosses val="autoZero"/>
        <c:crossBetween val="between"/>
        <c:majorUnit val="10000"/>
      </c:valAx>
      <c:spPr>
        <a:noFill/>
        <a:ln w="25397">
          <a:noFill/>
        </a:ln>
      </c:spPr>
    </c:plotArea>
    <c:plotVisOnly val="1"/>
    <c:dispBlanksAs val="gap"/>
  </c:chart>
  <c:spPr>
    <a:solidFill>
      <a:schemeClr val="accent4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141548119067085"/>
          <c:y val="2.6757755647487409E-2"/>
          <c:w val="0.87187048574545423"/>
          <c:h val="0.86444342771411764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 w="25400" cap="flat" cmpd="sng" algn="ctr">
              <a:solidFill>
                <a:schemeClr val="accent2">
                  <a:shade val="50000"/>
                </a:schemeClr>
              </a:solidFill>
              <a:prstDash val="solid"/>
            </a:ln>
            <a:effectLst/>
          </c:spPr>
          <c:dLbls>
            <c:dLbl>
              <c:idx val="0"/>
              <c:layout>
                <c:manualLayout>
                  <c:x val="2.2633703939865132E-2"/>
                  <c:y val="-0.44129722341161265"/>
                </c:manualLayout>
              </c:layout>
              <c:showVal val="1"/>
            </c:dLbl>
            <c:dLbl>
              <c:idx val="1"/>
              <c:layout>
                <c:manualLayout>
                  <c:x val="6.8615504156960119E-2"/>
                  <c:y val="-0.41471828626648338"/>
                </c:manualLayout>
              </c:layout>
              <c:showVal val="1"/>
            </c:dLbl>
            <c:dLbl>
              <c:idx val="2"/>
              <c:layout>
                <c:manualLayout>
                  <c:x val="7.7972163814727574E-2"/>
                  <c:y val="-0.39423837089530051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83955.7</c:v>
                </c:pt>
                <c:pt idx="1">
                  <c:v>63628.5</c:v>
                </c:pt>
                <c:pt idx="2">
                  <c:v>65070.5</c:v>
                </c:pt>
              </c:numCache>
            </c:numRef>
          </c:val>
        </c:ser>
        <c:shape val="box"/>
        <c:axId val="145273600"/>
        <c:axId val="145275136"/>
        <c:axId val="0"/>
      </c:bar3DChart>
      <c:catAx>
        <c:axId val="145273600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45275136"/>
        <c:crosses val="autoZero"/>
        <c:auto val="1"/>
        <c:lblAlgn val="ctr"/>
        <c:lblOffset val="100"/>
      </c:catAx>
      <c:valAx>
        <c:axId val="145275136"/>
        <c:scaling>
          <c:orientation val="minMax"/>
        </c:scaling>
        <c:axPos val="l"/>
        <c:majorGridlines/>
        <c:numFmt formatCode="0.0" sourceLinked="1"/>
        <c:tickLblPos val="nextTo"/>
        <c:crossAx val="1452736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/>
    <c:view3D>
      <c:rAngAx val="1"/>
    </c:view3D>
    <c:plotArea>
      <c:layout>
        <c:manualLayout>
          <c:layoutTarget val="inner"/>
          <c:xMode val="edge"/>
          <c:yMode val="edge"/>
          <c:x val="0.10041190980390355"/>
          <c:y val="9.5434461474615544E-4"/>
          <c:w val="0.86232414624564968"/>
          <c:h val="0.88224692575873742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.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Lbls>
            <c:txPr>
              <a:bodyPr/>
              <a:lstStyle/>
              <a:p>
                <a:pPr>
                  <a:defRPr sz="28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2026 год </c:v>
                </c:pt>
                <c:pt idx="1">
                  <c:v>2025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23104.3</c:v>
                </c:pt>
                <c:pt idx="1">
                  <c:v>22355.599999999995</c:v>
                </c:pt>
                <c:pt idx="2">
                  <c:v>21791.7</c:v>
                </c:pt>
              </c:numCache>
            </c:numRef>
          </c:val>
        </c:ser>
        <c:shape val="cylinder"/>
        <c:axId val="145347328"/>
        <c:axId val="145348864"/>
        <c:axId val="0"/>
      </c:bar3DChart>
      <c:catAx>
        <c:axId val="145347328"/>
        <c:scaling>
          <c:orientation val="minMax"/>
        </c:scaling>
        <c:axPos val="l"/>
        <c:tickLblPos val="nextTo"/>
        <c:txPr>
          <a:bodyPr/>
          <a:lstStyle/>
          <a:p>
            <a:pPr>
              <a:defRPr sz="3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348864"/>
        <c:crosses val="autoZero"/>
        <c:auto val="1"/>
        <c:lblAlgn val="ctr"/>
        <c:lblOffset val="100"/>
      </c:catAx>
      <c:valAx>
        <c:axId val="145348864"/>
        <c:scaling>
          <c:orientation val="minMax"/>
          <c:max val="11000"/>
        </c:scaling>
        <c:axPos val="b"/>
        <c:majorGridlines/>
        <c:numFmt formatCode="0.0" sourceLinked="1"/>
        <c:tickLblPos val="nextTo"/>
        <c:crossAx val="145347328"/>
        <c:crosses val="autoZero"/>
        <c:crossBetween val="between"/>
        <c:majorUnit val="20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otX val="50"/>
      <c:rotY val="7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МБУК "ОРДК"</c:v>
                </c:pt>
              </c:strCache>
            </c:strRef>
          </c:tx>
          <c:dLbls>
            <c:dLbl>
              <c:idx val="0"/>
              <c:layout>
                <c:manualLayout>
                  <c:x val="-3.0651126465099888E-3"/>
                  <c:y val="-3.9263636771168751E-2"/>
                </c:manualLayout>
              </c:layout>
              <c:showVal val="1"/>
            </c:dLbl>
            <c:dLbl>
              <c:idx val="1"/>
              <c:layout>
                <c:manualLayout>
                  <c:x val="3.3716239111609682E-2"/>
                  <c:y val="-2.4539772981980491E-2"/>
                </c:manualLayout>
              </c:layout>
              <c:showVal val="1"/>
            </c:dLbl>
            <c:dLbl>
              <c:idx val="2"/>
              <c:layout>
                <c:manualLayout>
                  <c:x val="2.9118570141844723E-2"/>
                  <c:y val="-2.4539772981980491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15120.2</c:v>
                </c:pt>
                <c:pt idx="1">
                  <c:v>15330.4</c:v>
                </c:pt>
                <c:pt idx="2">
                  <c:v>15563.9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МБУК "ОМЦБ"</c:v>
                </c:pt>
              </c:strCache>
            </c:strRef>
          </c:tx>
          <c:dLbls>
            <c:dLbl>
              <c:idx val="0"/>
              <c:layout>
                <c:manualLayout>
                  <c:x val="7.6627816162749302E-2"/>
                  <c:y val="-5.1533523262158966E-2"/>
                </c:manualLayout>
              </c:layout>
              <c:showVal val="1"/>
            </c:dLbl>
            <c:dLbl>
              <c:idx val="1"/>
              <c:layout>
                <c:manualLayout>
                  <c:x val="7.2030147192984381E-2"/>
                  <c:y val="-4.9079545963960775E-2"/>
                </c:manualLayout>
              </c:layout>
              <c:showVal val="1"/>
            </c:dLbl>
            <c:dLbl>
              <c:idx val="2"/>
              <c:layout>
                <c:manualLayout>
                  <c:x val="9.19533793953001E-2"/>
                  <c:y val="-3.435568217477265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15445.1</c:v>
                </c:pt>
                <c:pt idx="1">
                  <c:v>15579.4</c:v>
                </c:pt>
                <c:pt idx="2">
                  <c:v>15736.1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Аппарат</c:v>
                </c:pt>
              </c:strCache>
            </c:strRef>
          </c:tx>
          <c:dLbls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3045.1</c:v>
                </c:pt>
                <c:pt idx="1">
                  <c:v>3139</c:v>
                </c:pt>
                <c:pt idx="2">
                  <c:v>3239.4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Бухгатрерия</c:v>
                </c:pt>
              </c:strCache>
            </c:strRef>
          </c:tx>
          <c:dLbls>
            <c:dLbl>
              <c:idx val="0"/>
              <c:layout>
                <c:manualLayout>
                  <c:x val="5.2106914990669523E-2"/>
                  <c:y val="-4.1717614069367033E-2"/>
                </c:manualLayout>
              </c:layout>
              <c:showVal val="1"/>
            </c:dLbl>
            <c:dLbl>
              <c:idx val="1"/>
              <c:layout>
                <c:manualLayout>
                  <c:x val="6.2834809253454402E-2"/>
                  <c:y val="-2.6993750280178516E-2"/>
                </c:manualLayout>
              </c:layout>
              <c:showVal val="1"/>
            </c:dLbl>
            <c:dLbl>
              <c:idx val="2"/>
              <c:layout>
                <c:manualLayout>
                  <c:x val="5.057435866741411E-2"/>
                  <c:y val="-6.6257387051347413E-2"/>
                </c:manualLayout>
              </c:layout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3874.1</c:v>
                </c:pt>
                <c:pt idx="1">
                  <c:v>4015</c:v>
                </c:pt>
                <c:pt idx="2">
                  <c:v>4166.6000000000004</c:v>
                </c:pt>
              </c:numCache>
            </c:numRef>
          </c:val>
        </c:ser>
        <c:shape val="cylinder"/>
        <c:axId val="152381312"/>
        <c:axId val="152382848"/>
        <c:axId val="0"/>
      </c:bar3DChart>
      <c:catAx>
        <c:axId val="152381312"/>
        <c:scaling>
          <c:orientation val="minMax"/>
        </c:scaling>
        <c:axPos val="b"/>
        <c:tickLblPos val="nextTo"/>
        <c:crossAx val="152382848"/>
        <c:crosses val="autoZero"/>
        <c:auto val="1"/>
        <c:lblAlgn val="ctr"/>
        <c:lblOffset val="100"/>
      </c:catAx>
      <c:valAx>
        <c:axId val="152382848"/>
        <c:scaling>
          <c:orientation val="minMax"/>
        </c:scaling>
        <c:axPos val="l"/>
        <c:majorGridlines/>
        <c:numFmt formatCode="0.0" sourceLinked="1"/>
        <c:tickLblPos val="nextTo"/>
        <c:crossAx val="152381312"/>
        <c:crosses val="autoZero"/>
        <c:crossBetween val="between"/>
      </c:valAx>
    </c:plotArea>
    <c:legend>
      <c:legendPos val="r"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dirty="0">
            <a:latin typeface="+mn-lt"/>
            <a:cs typeface="Times New Roman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600" spc="-5" dirty="0" smtClean="0">
              <a:latin typeface="Tahoma"/>
              <a:cs typeface="Tahoma"/>
            </a:rPr>
            <a:t>Сохранение</a:t>
          </a:r>
          <a:r>
            <a:rPr lang="ru-RU" sz="1600" spc="-25" dirty="0" smtClean="0">
              <a:latin typeface="Tahoma"/>
              <a:cs typeface="Tahoma"/>
            </a:rPr>
            <a:t> </a:t>
          </a:r>
          <a:r>
            <a:rPr lang="ru-RU" sz="1600" spc="-5" dirty="0" smtClean="0">
              <a:latin typeface="Tahoma"/>
              <a:cs typeface="Tahoma"/>
            </a:rPr>
            <a:t>социальной стабильности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DF312EC9-DCA2-4157-ACA7-CD78AEFD4458}">
      <dgm:prSet/>
      <dgm:spPr/>
      <dgm:t>
        <a:bodyPr/>
        <a:lstStyle/>
        <a:p>
          <a:r>
            <a:rPr lang="ru-RU" spc="-5" dirty="0" smtClean="0">
              <a:latin typeface="Tahoma"/>
              <a:cs typeface="Tahoma"/>
            </a:rPr>
            <a:t>Достижение</a:t>
          </a:r>
          <a:r>
            <a:rPr lang="ru-RU" spc="30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целей</a:t>
          </a:r>
          <a:r>
            <a:rPr lang="ru-RU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социально-экономического</a:t>
          </a:r>
          <a:r>
            <a:rPr lang="ru-RU" spc="65" dirty="0" smtClean="0">
              <a:latin typeface="Tahoma"/>
              <a:cs typeface="Tahoma"/>
            </a:rPr>
            <a:t> </a:t>
          </a:r>
          <a:r>
            <a:rPr lang="ru-RU" spc="-5" dirty="0" smtClean="0">
              <a:latin typeface="Tahoma"/>
              <a:cs typeface="Tahoma"/>
            </a:rPr>
            <a:t>развития</a:t>
          </a:r>
          <a:r>
            <a:rPr lang="ru-RU" spc="20" dirty="0" smtClean="0">
              <a:latin typeface="Tahoma"/>
              <a:cs typeface="Tahoma"/>
            </a:rPr>
            <a:t> </a:t>
          </a:r>
          <a:r>
            <a:rPr lang="ru-RU" spc="-10" dirty="0" smtClean="0">
              <a:latin typeface="Tahoma"/>
              <a:cs typeface="Tahoma"/>
            </a:rPr>
            <a:t>Орловского </a:t>
          </a:r>
          <a:r>
            <a:rPr lang="ru-RU" spc="-5" dirty="0" smtClean="0">
              <a:latin typeface="Tahoma"/>
              <a:cs typeface="Tahoma"/>
            </a:rPr>
            <a:t>района</a:t>
          </a:r>
          <a:endParaRPr lang="ru-RU" dirty="0">
            <a:latin typeface="Tahoma"/>
            <a:cs typeface="Tahoma"/>
          </a:endParaRPr>
        </a:p>
      </dgm:t>
    </dgm:pt>
    <dgm:pt modelId="{39BFFB54-28D5-4665-9D2B-5D02D9E66720}" type="parTrans" cxnId="{57F688B7-DA1B-4DA2-AB86-9942E83EDBA4}">
      <dgm:prSet/>
      <dgm:spPr/>
      <dgm:t>
        <a:bodyPr/>
        <a:lstStyle/>
        <a:p>
          <a:endParaRPr lang="ru-RU"/>
        </a:p>
      </dgm:t>
    </dgm:pt>
    <dgm:pt modelId="{44E5187A-CF02-464D-B447-11F817506288}" type="sibTrans" cxnId="{57F688B7-DA1B-4DA2-AB86-9942E83EDBA4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15612" custLinFactNeighborX="46976" custLinFactNeighborY="-160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ScaleY="38602" custLinFactNeighborX="388" custLinFactNeighborY="2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B2B779-D2ED-4ADA-A021-7F3D9F303694}" type="presOf" srcId="{A4B73DE0-32F8-49F1-AC20-49AAA18BBD3A}" destId="{E504CC2F-A816-4B60-9213-A556C22E9A2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7F688B7-DA1B-4DA2-AB86-9942E83EDBA4}" srcId="{A4B73DE0-32F8-49F1-AC20-49AAA18BBD3A}" destId="{DF312EC9-DCA2-4157-ACA7-CD78AEFD4458}" srcOrd="1" destOrd="0" parTransId="{39BFFB54-28D5-4665-9D2B-5D02D9E66720}" sibTransId="{44E5187A-CF02-464D-B447-11F817506288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71720BF-C33E-4902-AE65-D82883D7F247}" type="presOf" srcId="{B5F5CF1F-E49F-47FF-A5D9-B1EB70C7D097}" destId="{363C4B64-4271-4C5C-A2D5-81BFE41AF5D6}" srcOrd="0" destOrd="0" presId="urn:microsoft.com/office/officeart/2005/8/layout/list1"/>
    <dgm:cxn modelId="{75AD7816-AE03-453B-9781-BD933B5DC310}" type="presOf" srcId="{269377AA-FDAF-4C39-8B74-C06DF0DC7415}" destId="{BBD502DB-C157-407E-AE8C-5931A288433A}" srcOrd="0" destOrd="0" presId="urn:microsoft.com/office/officeart/2005/8/layout/list1"/>
    <dgm:cxn modelId="{AD69F7C1-A15B-4E83-97E5-53AABB362AB6}" type="presOf" srcId="{A4B73DE0-32F8-49F1-AC20-49AAA18BBD3A}" destId="{D0021C37-0F45-4058-82C2-A1CF623EA893}" srcOrd="1" destOrd="0" presId="urn:microsoft.com/office/officeart/2005/8/layout/list1"/>
    <dgm:cxn modelId="{781F3881-64BC-43FB-B039-9A861DC678FE}" type="presOf" srcId="{DF312EC9-DCA2-4157-ACA7-CD78AEFD4458}" destId="{BBD502DB-C157-407E-AE8C-5931A288433A}" srcOrd="0" destOrd="1" presId="urn:microsoft.com/office/officeart/2005/8/layout/list1"/>
    <dgm:cxn modelId="{D87BDB8B-4654-440C-A8C2-054DF05D8146}" type="presParOf" srcId="{363C4B64-4271-4C5C-A2D5-81BFE41AF5D6}" destId="{2D763DFF-C08E-4675-861A-6D01FB8DB106}" srcOrd="0" destOrd="0" presId="urn:microsoft.com/office/officeart/2005/8/layout/list1"/>
    <dgm:cxn modelId="{CCEA8003-0765-44E7-A15A-00C14A498749}" type="presParOf" srcId="{2D763DFF-C08E-4675-861A-6D01FB8DB106}" destId="{E504CC2F-A816-4B60-9213-A556C22E9A2A}" srcOrd="0" destOrd="0" presId="urn:microsoft.com/office/officeart/2005/8/layout/list1"/>
    <dgm:cxn modelId="{0F360A16-5D15-4A88-B2D1-A5E861B8E982}" type="presParOf" srcId="{2D763DFF-C08E-4675-861A-6D01FB8DB106}" destId="{D0021C37-0F45-4058-82C2-A1CF623EA893}" srcOrd="1" destOrd="0" presId="urn:microsoft.com/office/officeart/2005/8/layout/list1"/>
    <dgm:cxn modelId="{1C0BE841-2B0C-4FD5-AE7B-4F9E15621C95}" type="presParOf" srcId="{363C4B64-4271-4C5C-A2D5-81BFE41AF5D6}" destId="{902B2C9E-F1F0-42B8-9D06-DE5D5248B9BF}" srcOrd="1" destOrd="0" presId="urn:microsoft.com/office/officeart/2005/8/layout/list1"/>
    <dgm:cxn modelId="{F0630988-29A6-4ECD-A198-FA8AB605B4B8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38BACC-09F5-4D64-8C73-CD9242867E2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A16C95-87BB-465C-804D-FB403574F7B5}">
      <dgm:prSet phldrT="[Текст]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 повышение заработной платы работникам муниципальных учреждений культуры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FCBED2F-6CEF-4A37-9A0D-745B75653F67}" type="parTrans" cxnId="{97A71ACD-C636-41CA-B18A-C2F802C6FC05}">
      <dgm:prSet/>
      <dgm:spPr/>
      <dgm:t>
        <a:bodyPr/>
        <a:lstStyle/>
        <a:p>
          <a:endParaRPr lang="ru-RU"/>
        </a:p>
      </dgm:t>
    </dgm:pt>
    <dgm:pt modelId="{C1EFE97F-A36A-4757-8F60-1CC0FADEC9C7}" type="sibTrans" cxnId="{97A71ACD-C636-41CA-B18A-C2F802C6FC05}">
      <dgm:prSet/>
      <dgm:spPr/>
      <dgm:t>
        <a:bodyPr/>
        <a:lstStyle/>
        <a:p>
          <a:endParaRPr lang="ru-RU"/>
        </a:p>
      </dgm:t>
    </dgm:pt>
    <dgm:pt modelId="{EFDEBAE1-1A09-4C55-80DD-A079DCB971FE}">
      <dgm:prSet phldrT="[Текст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endParaRPr lang="ru-RU" sz="2700" dirty="0"/>
        </a:p>
      </dgm:t>
    </dgm:pt>
    <dgm:pt modelId="{73E114FB-0ECB-4D25-B07F-87894046E245}" type="parTrans" cxnId="{B19A93AA-95AE-4B36-9BA0-DCB78E20FDA8}">
      <dgm:prSet/>
      <dgm:spPr/>
      <dgm:t>
        <a:bodyPr/>
        <a:lstStyle/>
        <a:p>
          <a:endParaRPr lang="ru-RU"/>
        </a:p>
      </dgm:t>
    </dgm:pt>
    <dgm:pt modelId="{0FD6D028-876D-48EF-8D5A-6F5064D4E7B1}" type="sibTrans" cxnId="{B19A93AA-95AE-4B36-9BA0-DCB78E20FDA8}">
      <dgm:prSet/>
      <dgm:spPr/>
      <dgm:t>
        <a:bodyPr/>
        <a:lstStyle/>
        <a:p>
          <a:endParaRPr lang="ru-RU"/>
        </a:p>
      </dgm:t>
    </dgm:pt>
    <dgm:pt modelId="{19BDAF3A-74AD-45AB-B6F1-D090824D171B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just"/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Местный бюджет-15648,1 тыс.рублей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E97CEC3-0E74-4CA4-AF48-24EBEC80C329}" type="parTrans" cxnId="{6C74FC3C-5167-46CB-AF08-97BEB15D66E3}">
      <dgm:prSet/>
      <dgm:spPr/>
      <dgm:t>
        <a:bodyPr/>
        <a:lstStyle/>
        <a:p>
          <a:endParaRPr lang="ru-RU"/>
        </a:p>
      </dgm:t>
    </dgm:pt>
    <dgm:pt modelId="{61E722C9-C92F-4F80-86EB-AA8285E42858}" type="sibTrans" cxnId="{6C74FC3C-5167-46CB-AF08-97BEB15D66E3}">
      <dgm:prSet/>
      <dgm:spPr/>
      <dgm:t>
        <a:bodyPr/>
        <a:lstStyle/>
        <a:p>
          <a:endParaRPr lang="ru-RU"/>
        </a:p>
      </dgm:t>
    </dgm:pt>
    <dgm:pt modelId="{630B34D0-3B3C-463C-A26F-475E15515869}" type="pres">
      <dgm:prSet presAssocID="{AA38BACC-09F5-4D64-8C73-CD9242867E2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7CE095-FC25-4598-9DA6-3ED6908C6175}" type="pres">
      <dgm:prSet presAssocID="{A0A16C95-87BB-465C-804D-FB403574F7B5}" presName="linNode" presStyleCnt="0"/>
      <dgm:spPr/>
    </dgm:pt>
    <dgm:pt modelId="{897D2FA9-6492-4AF3-93EA-C0981F602CE1}" type="pres">
      <dgm:prSet presAssocID="{A0A16C95-87BB-465C-804D-FB403574F7B5}" presName="parentShp" presStyleLbl="node1" presStyleIdx="0" presStyleCnt="1" custScaleX="87673" custScaleY="100000" custLinFactNeighborX="-20833" custLinFactNeighborY="-11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C891A-2C21-4A8D-85C0-A72B17173982}" type="pres">
      <dgm:prSet presAssocID="{A0A16C95-87BB-465C-804D-FB403574F7B5}" presName="childShp" presStyleLbl="bgAccFollowNode1" presStyleIdx="0" presStyleCnt="1" custScaleY="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ADD7E2-453D-4DBF-AB0C-028E418B86E6}" type="presOf" srcId="{EFDEBAE1-1A09-4C55-80DD-A079DCB971FE}" destId="{5DAC891A-2C21-4A8D-85C0-A72B17173982}" srcOrd="0" destOrd="0" presId="urn:microsoft.com/office/officeart/2005/8/layout/vList6"/>
    <dgm:cxn modelId="{BED25CD1-4F70-4010-AF53-A83160C419E5}" type="presOf" srcId="{19BDAF3A-74AD-45AB-B6F1-D090824D171B}" destId="{5DAC891A-2C21-4A8D-85C0-A72B17173982}" srcOrd="0" destOrd="1" presId="urn:microsoft.com/office/officeart/2005/8/layout/vList6"/>
    <dgm:cxn modelId="{DD78F3D8-461C-4166-AB2B-A1BBAD595051}" type="presOf" srcId="{AA38BACC-09F5-4D64-8C73-CD9242867E2E}" destId="{630B34D0-3B3C-463C-A26F-475E15515869}" srcOrd="0" destOrd="0" presId="urn:microsoft.com/office/officeart/2005/8/layout/vList6"/>
    <dgm:cxn modelId="{B19A93AA-95AE-4B36-9BA0-DCB78E20FDA8}" srcId="{A0A16C95-87BB-465C-804D-FB403574F7B5}" destId="{EFDEBAE1-1A09-4C55-80DD-A079DCB971FE}" srcOrd="0" destOrd="0" parTransId="{73E114FB-0ECB-4D25-B07F-87894046E245}" sibTransId="{0FD6D028-876D-48EF-8D5A-6F5064D4E7B1}"/>
    <dgm:cxn modelId="{6C74FC3C-5167-46CB-AF08-97BEB15D66E3}" srcId="{A0A16C95-87BB-465C-804D-FB403574F7B5}" destId="{19BDAF3A-74AD-45AB-B6F1-D090824D171B}" srcOrd="1" destOrd="0" parTransId="{2E97CEC3-0E74-4CA4-AF48-24EBEC80C329}" sibTransId="{61E722C9-C92F-4F80-86EB-AA8285E42858}"/>
    <dgm:cxn modelId="{646ACB35-E284-4A76-870E-A1859308EBFF}" type="presOf" srcId="{A0A16C95-87BB-465C-804D-FB403574F7B5}" destId="{897D2FA9-6492-4AF3-93EA-C0981F602CE1}" srcOrd="0" destOrd="0" presId="urn:microsoft.com/office/officeart/2005/8/layout/vList6"/>
    <dgm:cxn modelId="{97A71ACD-C636-41CA-B18A-C2F802C6FC05}" srcId="{AA38BACC-09F5-4D64-8C73-CD9242867E2E}" destId="{A0A16C95-87BB-465C-804D-FB403574F7B5}" srcOrd="0" destOrd="0" parTransId="{BFCBED2F-6CEF-4A37-9A0D-745B75653F67}" sibTransId="{C1EFE97F-A36A-4757-8F60-1CC0FADEC9C7}"/>
    <dgm:cxn modelId="{4B810318-668D-4544-B9E8-C05619A5B2CD}" type="presParOf" srcId="{630B34D0-3B3C-463C-A26F-475E15515869}" destId="{A97CE095-FC25-4598-9DA6-3ED6908C6175}" srcOrd="0" destOrd="0" presId="urn:microsoft.com/office/officeart/2005/8/layout/vList6"/>
    <dgm:cxn modelId="{FACFC4BA-B2C7-49D8-9E8D-CF5243A86CF7}" type="presParOf" srcId="{A97CE095-FC25-4598-9DA6-3ED6908C6175}" destId="{897D2FA9-6492-4AF3-93EA-C0981F602CE1}" srcOrd="0" destOrd="0" presId="urn:microsoft.com/office/officeart/2005/8/layout/vList6"/>
    <dgm:cxn modelId="{60A7C294-85BD-431F-8DE1-AD0778A6D4B0}" type="presParOf" srcId="{A97CE095-FC25-4598-9DA6-3ED6908C6175}" destId="{5DAC891A-2C21-4A8D-85C0-A72B17173982}" srcOrd="1" destOrd="0" presId="urn:microsoft.com/office/officeart/2005/8/layout/vList6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158A7F-8F30-46AE-A243-310F5E65EA3F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99656F05-353F-4EEB-AD3B-77BE5C6531CF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278,1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7AFB95CF-4F7C-4AE4-9CA6-C85198188335}" type="parTrans" cxnId="{54E3D664-0246-454B-B9FE-3B08F3ACA859}">
      <dgm:prSet/>
      <dgm:spPr/>
      <dgm:t>
        <a:bodyPr/>
        <a:lstStyle/>
        <a:p>
          <a:endParaRPr lang="ru-RU"/>
        </a:p>
      </dgm:t>
    </dgm:pt>
    <dgm:pt modelId="{1021D96A-9A8B-47A5-B832-91E11BBCD370}" type="sibTrans" cxnId="{54E3D664-0246-454B-B9FE-3B08F3ACA859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BE49881-1812-4570-9C63-F8D5200E5B7D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13,5</a:t>
          </a:r>
          <a:r>
            <a:rPr lang="en-US" b="1" dirty="0" smtClean="0"/>
            <a:t> </a:t>
          </a:r>
          <a:r>
            <a:rPr lang="ru-RU" b="1" dirty="0" err="1" smtClean="0"/>
            <a:t>тыс.руб</a:t>
          </a:r>
          <a:endParaRPr lang="ru-RU" b="1" dirty="0"/>
        </a:p>
      </dgm:t>
    </dgm:pt>
    <dgm:pt modelId="{F193A43B-6647-4565-897F-A7812B94D429}" type="parTrans" cxnId="{504000A7-5290-4C81-8809-ADB45E823E5A}">
      <dgm:prSet/>
      <dgm:spPr/>
      <dgm:t>
        <a:bodyPr/>
        <a:lstStyle/>
        <a:p>
          <a:endParaRPr lang="ru-RU"/>
        </a:p>
      </dgm:t>
    </dgm:pt>
    <dgm:pt modelId="{1E913DC4-5EEE-406F-A1E3-2709D03BA557}" type="sibTrans" cxnId="{504000A7-5290-4C81-8809-ADB45E823E5A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532BC46-3133-42E1-8B14-B7D0F065656F}">
      <dgm:prSet phldrT="[Текст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/>
            <a:t>291,6</a:t>
          </a:r>
          <a:r>
            <a:rPr lang="en-US" b="1" dirty="0" smtClean="0"/>
            <a:t> </a:t>
          </a:r>
          <a:r>
            <a:rPr lang="ru-RU" b="1" dirty="0" smtClean="0"/>
            <a:t>тыс.руб.</a:t>
          </a:r>
          <a:endParaRPr lang="ru-RU" b="1" dirty="0"/>
        </a:p>
      </dgm:t>
    </dgm:pt>
    <dgm:pt modelId="{E0573036-F3C2-43F5-87A9-96E50D0816DF}" type="parTrans" cxnId="{EAB2DDB7-EB83-43E0-9B1A-0F3051BEA249}">
      <dgm:prSet/>
      <dgm:spPr/>
      <dgm:t>
        <a:bodyPr/>
        <a:lstStyle/>
        <a:p>
          <a:endParaRPr lang="ru-RU"/>
        </a:p>
      </dgm:t>
    </dgm:pt>
    <dgm:pt modelId="{FBBD9A05-FACC-4D5D-8B25-B95BBCE2FF4F}" type="sibTrans" cxnId="{EAB2DDB7-EB83-43E0-9B1A-0F3051BEA249}">
      <dgm:prSet/>
      <dgm:spPr/>
      <dgm:t>
        <a:bodyPr/>
        <a:lstStyle/>
        <a:p>
          <a:endParaRPr lang="ru-RU"/>
        </a:p>
      </dgm:t>
    </dgm:pt>
    <dgm:pt modelId="{5FB879FD-40A6-40F5-BB46-4E904D46B11F}" type="pres">
      <dgm:prSet presAssocID="{49158A7F-8F30-46AE-A243-310F5E65EA3F}" presName="Name0" presStyleCnt="0">
        <dgm:presLayoutVars>
          <dgm:dir/>
          <dgm:resizeHandles val="exact"/>
        </dgm:presLayoutVars>
      </dgm:prSet>
      <dgm:spPr/>
    </dgm:pt>
    <dgm:pt modelId="{DEC8E970-AA46-436A-9EFA-E2AFB476003D}" type="pres">
      <dgm:prSet presAssocID="{49158A7F-8F30-46AE-A243-310F5E65EA3F}" presName="vNodes" presStyleCnt="0"/>
      <dgm:spPr/>
    </dgm:pt>
    <dgm:pt modelId="{35364C45-7070-4B23-84E3-D3E845B2F5A2}" type="pres">
      <dgm:prSet presAssocID="{99656F05-353F-4EEB-AD3B-77BE5C6531CF}" presName="node" presStyleLbl="node1" presStyleIdx="0" presStyleCnt="3" custScaleX="220113" custLinFactNeighborX="-13303" custLinFactNeighborY="78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F8E90-3A27-42B3-BFCE-3158857AC80C}" type="pres">
      <dgm:prSet presAssocID="{1021D96A-9A8B-47A5-B832-91E11BBCD370}" presName="spacerT" presStyleCnt="0"/>
      <dgm:spPr/>
    </dgm:pt>
    <dgm:pt modelId="{6653A627-4576-4BC4-99CE-A64684BAC3C2}" type="pres">
      <dgm:prSet presAssocID="{1021D96A-9A8B-47A5-B832-91E11BBCD37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B2D5BB4-A5F5-405C-8C96-ABE54CAB8106}" type="pres">
      <dgm:prSet presAssocID="{1021D96A-9A8B-47A5-B832-91E11BBCD370}" presName="spacerB" presStyleCnt="0"/>
      <dgm:spPr/>
    </dgm:pt>
    <dgm:pt modelId="{13FD93DA-1F3D-4F14-ACC0-25DDB678BAFC}" type="pres">
      <dgm:prSet presAssocID="{3BE49881-1812-4570-9C63-F8D5200E5B7D}" presName="node" presStyleLbl="node1" presStyleIdx="1" presStyleCnt="3" custScaleX="20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CE466-6001-48C9-9427-7DB01B6E31FA}" type="pres">
      <dgm:prSet presAssocID="{49158A7F-8F30-46AE-A243-310F5E65EA3F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A3699C19-C53C-4575-B8E8-08F0826B4930}" type="pres">
      <dgm:prSet presAssocID="{49158A7F-8F30-46AE-A243-310F5E65EA3F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3BA92CC-C06E-4397-A2A8-4B1E33CE39B8}" type="pres">
      <dgm:prSet presAssocID="{49158A7F-8F30-46AE-A243-310F5E65EA3F}" presName="lastNode" presStyleLbl="node1" presStyleIdx="2" presStyleCnt="3" custScaleX="147355" custLinFactNeighborX="-13749" custLinFactNeighborY="-5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B2DDB7-EB83-43E0-9B1A-0F3051BEA249}" srcId="{49158A7F-8F30-46AE-A243-310F5E65EA3F}" destId="{2532BC46-3133-42E1-8B14-B7D0F065656F}" srcOrd="2" destOrd="0" parTransId="{E0573036-F3C2-43F5-87A9-96E50D0816DF}" sibTransId="{FBBD9A05-FACC-4D5D-8B25-B95BBCE2FF4F}"/>
    <dgm:cxn modelId="{6F878CE1-EB31-498A-8F8F-C0F6A22B5750}" type="presOf" srcId="{1021D96A-9A8B-47A5-B832-91E11BBCD370}" destId="{6653A627-4576-4BC4-99CE-A64684BAC3C2}" srcOrd="0" destOrd="0" presId="urn:microsoft.com/office/officeart/2005/8/layout/equation2"/>
    <dgm:cxn modelId="{D81114D7-7DC3-47AC-8D1A-E3AE458A8FD2}" type="presOf" srcId="{3BE49881-1812-4570-9C63-F8D5200E5B7D}" destId="{13FD93DA-1F3D-4F14-ACC0-25DDB678BAFC}" srcOrd="0" destOrd="0" presId="urn:microsoft.com/office/officeart/2005/8/layout/equation2"/>
    <dgm:cxn modelId="{504000A7-5290-4C81-8809-ADB45E823E5A}" srcId="{49158A7F-8F30-46AE-A243-310F5E65EA3F}" destId="{3BE49881-1812-4570-9C63-F8D5200E5B7D}" srcOrd="1" destOrd="0" parTransId="{F193A43B-6647-4565-897F-A7812B94D429}" sibTransId="{1E913DC4-5EEE-406F-A1E3-2709D03BA557}"/>
    <dgm:cxn modelId="{D0DAA8B9-739B-4B14-9A8A-FC56AA9D8963}" type="presOf" srcId="{1E913DC4-5EEE-406F-A1E3-2709D03BA557}" destId="{359CE466-6001-48C9-9427-7DB01B6E31FA}" srcOrd="0" destOrd="0" presId="urn:microsoft.com/office/officeart/2005/8/layout/equation2"/>
    <dgm:cxn modelId="{1E2767DE-5B32-4948-A3A7-2B49498A3FA3}" type="presOf" srcId="{2532BC46-3133-42E1-8B14-B7D0F065656F}" destId="{63BA92CC-C06E-4397-A2A8-4B1E33CE39B8}" srcOrd="0" destOrd="0" presId="urn:microsoft.com/office/officeart/2005/8/layout/equation2"/>
    <dgm:cxn modelId="{D425883C-B838-4948-95D6-EDDC67A745A3}" type="presOf" srcId="{99656F05-353F-4EEB-AD3B-77BE5C6531CF}" destId="{35364C45-7070-4B23-84E3-D3E845B2F5A2}" srcOrd="0" destOrd="0" presId="urn:microsoft.com/office/officeart/2005/8/layout/equation2"/>
    <dgm:cxn modelId="{DE974A36-C185-42FC-A1F2-1A4D7477E013}" type="presOf" srcId="{1E913DC4-5EEE-406F-A1E3-2709D03BA557}" destId="{A3699C19-C53C-4575-B8E8-08F0826B4930}" srcOrd="1" destOrd="0" presId="urn:microsoft.com/office/officeart/2005/8/layout/equation2"/>
    <dgm:cxn modelId="{54E3D664-0246-454B-B9FE-3B08F3ACA859}" srcId="{49158A7F-8F30-46AE-A243-310F5E65EA3F}" destId="{99656F05-353F-4EEB-AD3B-77BE5C6531CF}" srcOrd="0" destOrd="0" parTransId="{7AFB95CF-4F7C-4AE4-9CA6-C85198188335}" sibTransId="{1021D96A-9A8B-47A5-B832-91E11BBCD370}"/>
    <dgm:cxn modelId="{05F7F57D-0CC0-4EB2-A1C0-885163939780}" type="presOf" srcId="{49158A7F-8F30-46AE-A243-310F5E65EA3F}" destId="{5FB879FD-40A6-40F5-BB46-4E904D46B11F}" srcOrd="0" destOrd="0" presId="urn:microsoft.com/office/officeart/2005/8/layout/equation2"/>
    <dgm:cxn modelId="{F2E81841-594B-4763-A34C-A01108FF07DA}" type="presParOf" srcId="{5FB879FD-40A6-40F5-BB46-4E904D46B11F}" destId="{DEC8E970-AA46-436A-9EFA-E2AFB476003D}" srcOrd="0" destOrd="0" presId="urn:microsoft.com/office/officeart/2005/8/layout/equation2"/>
    <dgm:cxn modelId="{4F5267EA-40FA-4400-99DC-74487A41C419}" type="presParOf" srcId="{DEC8E970-AA46-436A-9EFA-E2AFB476003D}" destId="{35364C45-7070-4B23-84E3-D3E845B2F5A2}" srcOrd="0" destOrd="0" presId="urn:microsoft.com/office/officeart/2005/8/layout/equation2"/>
    <dgm:cxn modelId="{0127A00A-8CCC-4C39-AF66-A414E881EAEF}" type="presParOf" srcId="{DEC8E970-AA46-436A-9EFA-E2AFB476003D}" destId="{E03F8E90-3A27-42B3-BFCE-3158857AC80C}" srcOrd="1" destOrd="0" presId="urn:microsoft.com/office/officeart/2005/8/layout/equation2"/>
    <dgm:cxn modelId="{A5C96AC0-CD10-47DF-BF82-B82AF3E4000E}" type="presParOf" srcId="{DEC8E970-AA46-436A-9EFA-E2AFB476003D}" destId="{6653A627-4576-4BC4-99CE-A64684BAC3C2}" srcOrd="2" destOrd="0" presId="urn:microsoft.com/office/officeart/2005/8/layout/equation2"/>
    <dgm:cxn modelId="{8FD47AAD-A2EB-413C-A08E-F9B3E5B791BF}" type="presParOf" srcId="{DEC8E970-AA46-436A-9EFA-E2AFB476003D}" destId="{DB2D5BB4-A5F5-405C-8C96-ABE54CAB8106}" srcOrd="3" destOrd="0" presId="urn:microsoft.com/office/officeart/2005/8/layout/equation2"/>
    <dgm:cxn modelId="{D3693734-37EF-409F-91D9-630A2F1EB724}" type="presParOf" srcId="{DEC8E970-AA46-436A-9EFA-E2AFB476003D}" destId="{13FD93DA-1F3D-4F14-ACC0-25DDB678BAFC}" srcOrd="4" destOrd="0" presId="urn:microsoft.com/office/officeart/2005/8/layout/equation2"/>
    <dgm:cxn modelId="{8DAF2919-FEFA-4C7F-894D-A4BC315C886B}" type="presParOf" srcId="{5FB879FD-40A6-40F5-BB46-4E904D46B11F}" destId="{359CE466-6001-48C9-9427-7DB01B6E31FA}" srcOrd="1" destOrd="0" presId="urn:microsoft.com/office/officeart/2005/8/layout/equation2"/>
    <dgm:cxn modelId="{3BFE25EF-159C-4332-A415-F778A67BC968}" type="presParOf" srcId="{359CE466-6001-48C9-9427-7DB01B6E31FA}" destId="{A3699C19-C53C-4575-B8E8-08F0826B4930}" srcOrd="0" destOrd="0" presId="urn:microsoft.com/office/officeart/2005/8/layout/equation2"/>
    <dgm:cxn modelId="{F1982C7B-FBAF-40C4-8CF2-4D5D0B471196}" type="presParOf" srcId="{5FB879FD-40A6-40F5-BB46-4E904D46B11F}" destId="{63BA92CC-C06E-4397-A2A8-4B1E33CE39B8}" srcOrd="2" destOrd="0" presId="urn:microsoft.com/office/officeart/2005/8/layout/equation2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Process4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/>
            <a:t>Федеральный бюджет</a:t>
          </a: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/>
            <a:t>Областной </a:t>
          </a:r>
        </a:p>
        <a:p>
          <a:r>
            <a:rPr lang="ru-RU" dirty="0" smtClean="0"/>
            <a:t>бюджет</a:t>
          </a: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/>
            <a:t>Местный</a:t>
          </a:r>
        </a:p>
        <a:p>
          <a:r>
            <a:rPr lang="ru-RU" dirty="0" smtClean="0"/>
            <a:t> бюджет</a:t>
          </a: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423D26-C59A-4231-9ADB-64C541CB9C2C}">
      <dgm:prSet custT="1"/>
      <dgm:spPr/>
      <dgm:t>
        <a:bodyPr/>
        <a:lstStyle/>
        <a:p>
          <a:r>
            <a:rPr lang="en-US" sz="1200" dirty="0" smtClean="0"/>
            <a:t>2024-</a:t>
          </a:r>
          <a:r>
            <a:rPr lang="ru-RU" sz="1200" dirty="0" smtClean="0"/>
            <a:t>99,5 тыс.рублей</a:t>
          </a:r>
          <a:endParaRPr lang="ru-RU" sz="1200" dirty="0"/>
        </a:p>
      </dgm:t>
    </dgm:pt>
    <dgm:pt modelId="{CFB59197-1AED-43D2-9E1C-96ADC3BFA63F}" type="parTrans" cxnId="{5C1761B9-3EF4-495B-9500-B77734B54AFD}">
      <dgm:prSet/>
      <dgm:spPr/>
      <dgm:t>
        <a:bodyPr/>
        <a:lstStyle/>
        <a:p>
          <a:endParaRPr lang="ru-RU"/>
        </a:p>
      </dgm:t>
    </dgm:pt>
    <dgm:pt modelId="{D9F4872C-3EA0-4F45-97CD-6465A130C3D9}" type="sibTrans" cxnId="{5C1761B9-3EF4-495B-9500-B77734B54AFD}">
      <dgm:prSet/>
      <dgm:spPr/>
      <dgm:t>
        <a:bodyPr/>
        <a:lstStyle/>
        <a:p>
          <a:endParaRPr lang="ru-RU"/>
        </a:p>
      </dgm:t>
    </dgm:pt>
    <dgm:pt modelId="{24C72A03-97BD-4481-9F7F-C130D3A49C31}">
      <dgm:prSet custT="1"/>
      <dgm:spPr/>
      <dgm:t>
        <a:bodyPr/>
        <a:lstStyle/>
        <a:p>
          <a:r>
            <a:rPr lang="ru-RU" sz="1200" dirty="0" smtClean="0"/>
            <a:t>2025-102,0 тыс.рублей</a:t>
          </a:r>
          <a:endParaRPr lang="ru-RU" sz="1200" dirty="0"/>
        </a:p>
      </dgm:t>
    </dgm:pt>
    <dgm:pt modelId="{869D9A97-FE83-473E-80DF-08DEAB5E5D98}" type="parTrans" cxnId="{D9D25CE0-1DEA-4D68-8E56-01B2C33E723A}">
      <dgm:prSet/>
      <dgm:spPr/>
      <dgm:t>
        <a:bodyPr/>
        <a:lstStyle/>
        <a:p>
          <a:endParaRPr lang="ru-RU"/>
        </a:p>
      </dgm:t>
    </dgm:pt>
    <dgm:pt modelId="{EAE7AE2D-AB00-47A2-962D-216A10F6166B}" type="sibTrans" cxnId="{D9D25CE0-1DEA-4D68-8E56-01B2C33E723A}">
      <dgm:prSet/>
      <dgm:spPr/>
      <dgm:t>
        <a:bodyPr/>
        <a:lstStyle/>
        <a:p>
          <a:endParaRPr lang="ru-RU"/>
        </a:p>
      </dgm:t>
    </dgm:pt>
    <dgm:pt modelId="{7461755A-19FF-42B2-9C81-17E10BEE27EC}">
      <dgm:prSet custT="1"/>
      <dgm:spPr/>
      <dgm:t>
        <a:bodyPr/>
        <a:lstStyle/>
        <a:p>
          <a:r>
            <a:rPr lang="ru-RU" sz="1200" dirty="0" smtClean="0"/>
            <a:t>2024-20,4 тыс.рублей</a:t>
          </a:r>
          <a:endParaRPr lang="ru-RU" sz="1200" dirty="0"/>
        </a:p>
      </dgm:t>
    </dgm:pt>
    <dgm:pt modelId="{68B18D25-40EF-4AC8-B28C-15DC1C4D8DA7}" type="parTrans" cxnId="{B772A0D7-585E-435C-B7ED-21A0ADDD2B8B}">
      <dgm:prSet/>
      <dgm:spPr/>
      <dgm:t>
        <a:bodyPr/>
        <a:lstStyle/>
        <a:p>
          <a:endParaRPr lang="ru-RU"/>
        </a:p>
      </dgm:t>
    </dgm:pt>
    <dgm:pt modelId="{8164BFEA-83C6-4211-9E0A-B20A5B1F0594}" type="sibTrans" cxnId="{B772A0D7-585E-435C-B7ED-21A0ADDD2B8B}">
      <dgm:prSet/>
      <dgm:spPr/>
      <dgm:t>
        <a:bodyPr/>
        <a:lstStyle/>
        <a:p>
          <a:endParaRPr lang="ru-RU"/>
        </a:p>
      </dgm:t>
    </dgm:pt>
    <dgm:pt modelId="{D3DEF8C6-970C-4BDC-85B6-7467008F3BB3}">
      <dgm:prSet custT="1"/>
      <dgm:spPr/>
      <dgm:t>
        <a:bodyPr/>
        <a:lstStyle/>
        <a:p>
          <a:r>
            <a:rPr lang="ru-RU" sz="1200" dirty="0" smtClean="0"/>
            <a:t>2025- 18,0 тыс.рублей</a:t>
          </a:r>
          <a:endParaRPr lang="ru-RU" sz="1200" dirty="0"/>
        </a:p>
      </dgm:t>
    </dgm:pt>
    <dgm:pt modelId="{D3A4A0F8-7951-4295-AD12-9A1DF0C00B94}" type="parTrans" cxnId="{6BDF27DB-A0B6-48D1-AE7F-B74093F9EB7A}">
      <dgm:prSet/>
      <dgm:spPr/>
      <dgm:t>
        <a:bodyPr/>
        <a:lstStyle/>
        <a:p>
          <a:endParaRPr lang="ru-RU"/>
        </a:p>
      </dgm:t>
    </dgm:pt>
    <dgm:pt modelId="{53DD999C-4C4A-4CB2-8112-9B805FCD561E}" type="sibTrans" cxnId="{6BDF27DB-A0B6-48D1-AE7F-B74093F9EB7A}">
      <dgm:prSet/>
      <dgm:spPr/>
      <dgm:t>
        <a:bodyPr/>
        <a:lstStyle/>
        <a:p>
          <a:endParaRPr lang="ru-RU"/>
        </a:p>
      </dgm:t>
    </dgm:pt>
    <dgm:pt modelId="{5A211AAA-03BA-4A04-8514-7FE24325440B}">
      <dgm:prSet/>
      <dgm:spPr/>
      <dgm:t>
        <a:bodyPr/>
        <a:lstStyle/>
        <a:p>
          <a:r>
            <a:rPr lang="ru-RU" dirty="0" smtClean="0"/>
            <a:t>2024-1,0 тыс.рублей</a:t>
          </a:r>
          <a:endParaRPr lang="ru-RU" dirty="0"/>
        </a:p>
      </dgm:t>
    </dgm:pt>
    <dgm:pt modelId="{5F66886D-908A-4E6F-983F-27546142559C}" type="parTrans" cxnId="{2C76DB11-193C-4D04-ABCC-5F5DA10FBF50}">
      <dgm:prSet/>
      <dgm:spPr/>
      <dgm:t>
        <a:bodyPr/>
        <a:lstStyle/>
        <a:p>
          <a:endParaRPr lang="ru-RU"/>
        </a:p>
      </dgm:t>
    </dgm:pt>
    <dgm:pt modelId="{A6A92B45-AD28-4C78-B630-0C7E1ABF467C}" type="sibTrans" cxnId="{2C76DB11-193C-4D04-ABCC-5F5DA10FBF50}">
      <dgm:prSet/>
      <dgm:spPr/>
      <dgm:t>
        <a:bodyPr/>
        <a:lstStyle/>
        <a:p>
          <a:endParaRPr lang="ru-RU"/>
        </a:p>
      </dgm:t>
    </dgm:pt>
    <dgm:pt modelId="{FA8A783B-9741-4828-84C5-6B41A9B94D00}">
      <dgm:prSet/>
      <dgm:spPr/>
      <dgm:t>
        <a:bodyPr/>
        <a:lstStyle/>
        <a:p>
          <a:r>
            <a:rPr lang="ru-RU" dirty="0" smtClean="0"/>
            <a:t>2025-0,9 тыс.рублей</a:t>
          </a:r>
          <a:endParaRPr lang="ru-RU" dirty="0"/>
        </a:p>
      </dgm:t>
    </dgm:pt>
    <dgm:pt modelId="{DA3892B5-DBED-4E4D-93E5-445A31074671}" type="parTrans" cxnId="{91896936-C41E-417D-850F-974B032C3A6E}">
      <dgm:prSet/>
      <dgm:spPr/>
      <dgm:t>
        <a:bodyPr/>
        <a:lstStyle/>
        <a:p>
          <a:endParaRPr lang="ru-RU"/>
        </a:p>
      </dgm:t>
    </dgm:pt>
    <dgm:pt modelId="{106B7E3A-2AA5-4A46-914C-24EBCD2E5468}" type="sibTrans" cxnId="{91896936-C41E-417D-850F-974B032C3A6E}">
      <dgm:prSet/>
      <dgm:spPr/>
      <dgm:t>
        <a:bodyPr/>
        <a:lstStyle/>
        <a:p>
          <a:endParaRPr lang="ru-RU"/>
        </a:p>
      </dgm:t>
    </dgm:pt>
    <dgm:pt modelId="{A75A3416-019A-4F5C-9139-7D06B838BD51}">
      <dgm:prSet custT="1"/>
      <dgm:spPr/>
      <dgm:t>
        <a:bodyPr/>
        <a:lstStyle/>
        <a:p>
          <a:r>
            <a:rPr lang="ru-RU" sz="1200" dirty="0" smtClean="0"/>
            <a:t>2026-105,9 тыс.рублей</a:t>
          </a:r>
          <a:endParaRPr lang="ru-RU" sz="1200" dirty="0"/>
        </a:p>
      </dgm:t>
    </dgm:pt>
    <dgm:pt modelId="{D7AEDAC7-C5DD-4A99-AC6A-D07C7116F6BF}" type="parTrans" cxnId="{338FBC40-880E-467C-AFAB-CC9236812A44}">
      <dgm:prSet/>
      <dgm:spPr/>
      <dgm:t>
        <a:bodyPr/>
        <a:lstStyle/>
        <a:p>
          <a:endParaRPr lang="ru-RU"/>
        </a:p>
      </dgm:t>
    </dgm:pt>
    <dgm:pt modelId="{25D6A18E-398C-4D16-88E3-0D5B55A38673}" type="sibTrans" cxnId="{338FBC40-880E-467C-AFAB-CC9236812A44}">
      <dgm:prSet/>
      <dgm:spPr/>
      <dgm:t>
        <a:bodyPr/>
        <a:lstStyle/>
        <a:p>
          <a:endParaRPr lang="ru-RU"/>
        </a:p>
      </dgm:t>
    </dgm:pt>
    <dgm:pt modelId="{0123171D-0FF8-4900-AA4A-2EFF1E4A015E}">
      <dgm:prSet custT="1"/>
      <dgm:spPr/>
      <dgm:t>
        <a:bodyPr/>
        <a:lstStyle/>
        <a:p>
          <a:r>
            <a:rPr lang="ru-RU" sz="1200" dirty="0" smtClean="0"/>
            <a:t>2026-17,3 тыс.рублей</a:t>
          </a:r>
          <a:endParaRPr lang="ru-RU" sz="1200" dirty="0"/>
        </a:p>
      </dgm:t>
    </dgm:pt>
    <dgm:pt modelId="{3C505869-B562-490F-A520-D4E57E05F649}" type="parTrans" cxnId="{8A71BC26-5781-4217-803C-B82CBC418CDE}">
      <dgm:prSet/>
      <dgm:spPr/>
      <dgm:t>
        <a:bodyPr/>
        <a:lstStyle/>
        <a:p>
          <a:endParaRPr lang="ru-RU"/>
        </a:p>
      </dgm:t>
    </dgm:pt>
    <dgm:pt modelId="{3F578517-BB17-4107-A251-57E17CB17A7B}" type="sibTrans" cxnId="{8A71BC26-5781-4217-803C-B82CBC418CDE}">
      <dgm:prSet/>
      <dgm:spPr/>
      <dgm:t>
        <a:bodyPr/>
        <a:lstStyle/>
        <a:p>
          <a:endParaRPr lang="ru-RU"/>
        </a:p>
      </dgm:t>
    </dgm:pt>
    <dgm:pt modelId="{8127AE3B-E286-4D6F-B25D-456BF2FB1622}">
      <dgm:prSet/>
      <dgm:spPr/>
      <dgm:t>
        <a:bodyPr/>
        <a:lstStyle/>
        <a:p>
          <a:r>
            <a:rPr lang="ru-RU" dirty="0" smtClean="0"/>
            <a:t>2026-0,9 тыс.рублей</a:t>
          </a:r>
          <a:endParaRPr lang="ru-RU" dirty="0"/>
        </a:p>
      </dgm:t>
    </dgm:pt>
    <dgm:pt modelId="{E2B93487-202D-4F20-B765-C55E51BB62D4}" type="parTrans" cxnId="{AC2DA056-D5FF-474C-9ED3-C1A1077919D4}">
      <dgm:prSet/>
      <dgm:spPr/>
      <dgm:t>
        <a:bodyPr/>
        <a:lstStyle/>
        <a:p>
          <a:endParaRPr lang="ru-RU"/>
        </a:p>
      </dgm:t>
    </dgm:pt>
    <dgm:pt modelId="{894923C4-CE33-402B-9C3C-7630A3B68E39}" type="sibTrans" cxnId="{AC2DA056-D5FF-474C-9ED3-C1A1077919D4}">
      <dgm:prSet/>
      <dgm:spPr/>
      <dgm:t>
        <a:bodyPr/>
        <a:lstStyle/>
        <a:p>
          <a:endParaRPr lang="ru-RU"/>
        </a:p>
      </dgm:t>
    </dgm:pt>
    <dgm:pt modelId="{888BA561-2032-4110-8A25-32415AC71C6C}" type="pres">
      <dgm:prSet presAssocID="{1031D0C2-5C99-4F38-B689-CEE3444C68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7D8BA-210D-41E3-9682-5C1EFC8516A4}" type="pres">
      <dgm:prSet presAssocID="{1031D0C2-5C99-4F38-B689-CEE3444C6841}" presName="tSp" presStyleCnt="0"/>
      <dgm:spPr/>
    </dgm:pt>
    <dgm:pt modelId="{15C7316C-06F3-4305-BCAE-76CF964A8825}" type="pres">
      <dgm:prSet presAssocID="{1031D0C2-5C99-4F38-B689-CEE3444C6841}" presName="bSp" presStyleCnt="0"/>
      <dgm:spPr/>
    </dgm:pt>
    <dgm:pt modelId="{66552FA2-4D61-4019-861E-E386247956A3}" type="pres">
      <dgm:prSet presAssocID="{1031D0C2-5C99-4F38-B689-CEE3444C6841}" presName="process" presStyleCnt="0"/>
      <dgm:spPr/>
    </dgm:pt>
    <dgm:pt modelId="{C6DD2371-47E6-4FF5-B9C1-1E106AA40FDF}" type="pres">
      <dgm:prSet presAssocID="{711BFC02-B6A0-4419-8C83-B248B349388D}" presName="composite1" presStyleCnt="0"/>
      <dgm:spPr/>
    </dgm:pt>
    <dgm:pt modelId="{7E9B4815-78DA-44D6-ABE5-8CAA2A882E57}" type="pres">
      <dgm:prSet presAssocID="{711BFC02-B6A0-4419-8C83-B248B349388D}" presName="dummyNode1" presStyleLbl="node1" presStyleIdx="0" presStyleCnt="3"/>
      <dgm:spPr/>
    </dgm:pt>
    <dgm:pt modelId="{B73BC59B-4ABC-4D7E-B49B-797E911844FA}" type="pres">
      <dgm:prSet presAssocID="{711BFC02-B6A0-4419-8C83-B248B349388D}" presName="childNode1" presStyleLbl="bgAcc1" presStyleIdx="0" presStyleCnt="3" custScaleX="1348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61AB0-E4A0-453F-876E-439CFF0CE90B}" type="pres">
      <dgm:prSet presAssocID="{711BFC02-B6A0-4419-8C83-B248B349388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30CC1-5B06-48AB-BA34-AF21B9F01CA6}" type="pres">
      <dgm:prSet presAssocID="{711BFC02-B6A0-4419-8C83-B248B349388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6E124-AB72-45B5-A51A-C5EE5EC2BFE4}" type="pres">
      <dgm:prSet presAssocID="{711BFC02-B6A0-4419-8C83-B248B349388D}" presName="connSite1" presStyleCnt="0"/>
      <dgm:spPr/>
    </dgm:pt>
    <dgm:pt modelId="{5B6B195B-6D6C-483F-A2A2-AEC698FDB341}" type="pres">
      <dgm:prSet presAssocID="{BA34F14F-3B61-42CC-97F0-E91BE0BA75AC}" presName="Name9" presStyleLbl="sibTrans2D1" presStyleIdx="0" presStyleCnt="2"/>
      <dgm:spPr/>
      <dgm:t>
        <a:bodyPr/>
        <a:lstStyle/>
        <a:p>
          <a:endParaRPr lang="ru-RU"/>
        </a:p>
      </dgm:t>
    </dgm:pt>
    <dgm:pt modelId="{EFDD07A2-6FFC-4CE4-8487-7848C91456BF}" type="pres">
      <dgm:prSet presAssocID="{95120F2A-B035-4B29-8C9C-07627AE646A3}" presName="composite2" presStyleCnt="0"/>
      <dgm:spPr/>
    </dgm:pt>
    <dgm:pt modelId="{921D5CE1-079C-4C49-AD4E-9690B773F2A4}" type="pres">
      <dgm:prSet presAssocID="{95120F2A-B035-4B29-8C9C-07627AE646A3}" presName="dummyNode2" presStyleLbl="node1" presStyleIdx="0" presStyleCnt="3"/>
      <dgm:spPr/>
    </dgm:pt>
    <dgm:pt modelId="{4A1AC972-00AF-431C-8716-8B01F5D42EA2}" type="pres">
      <dgm:prSet presAssocID="{95120F2A-B035-4B29-8C9C-07627AE646A3}" presName="childNode2" presStyleLbl="bgAcc1" presStyleIdx="1" presStyleCnt="3" custScaleX="12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133D3-A72D-49FD-A73D-97BF6EE88FFD}" type="pres">
      <dgm:prSet presAssocID="{95120F2A-B035-4B29-8C9C-07627AE646A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253BD-4C80-4E26-9A16-C017B48F591B}" type="pres">
      <dgm:prSet presAssocID="{95120F2A-B035-4B29-8C9C-07627AE646A3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E954D-3A7C-4FA1-AB1F-9C512EAD6371}" type="pres">
      <dgm:prSet presAssocID="{95120F2A-B035-4B29-8C9C-07627AE646A3}" presName="connSite2" presStyleCnt="0"/>
      <dgm:spPr/>
    </dgm:pt>
    <dgm:pt modelId="{3F0F1F2C-4731-4CCB-919A-55D6BB67E5CD}" type="pres">
      <dgm:prSet presAssocID="{9BD1C599-E207-49FD-8B52-F697DC8A6651}" presName="Name18" presStyleLbl="sibTrans2D1" presStyleIdx="1" presStyleCnt="2"/>
      <dgm:spPr/>
      <dgm:t>
        <a:bodyPr/>
        <a:lstStyle/>
        <a:p>
          <a:endParaRPr lang="ru-RU"/>
        </a:p>
      </dgm:t>
    </dgm:pt>
    <dgm:pt modelId="{A1A506F3-25FF-402C-B50C-A393227774E0}" type="pres">
      <dgm:prSet presAssocID="{742ED51E-2C64-4F31-9C23-BD1D8512AC39}" presName="composite1" presStyleCnt="0"/>
      <dgm:spPr/>
    </dgm:pt>
    <dgm:pt modelId="{E1EC21A6-185D-4469-903B-9F66B3DB9753}" type="pres">
      <dgm:prSet presAssocID="{742ED51E-2C64-4F31-9C23-BD1D8512AC39}" presName="dummyNode1" presStyleLbl="node1" presStyleIdx="1" presStyleCnt="3"/>
      <dgm:spPr/>
    </dgm:pt>
    <dgm:pt modelId="{A31CACC1-2CBE-4E69-A505-D5DC067A49C3}" type="pres">
      <dgm:prSet presAssocID="{742ED51E-2C64-4F31-9C23-BD1D8512AC39}" presName="childNode1" presStyleLbl="bgAcc1" presStyleIdx="2" presStyleCnt="3" custScaleX="118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98E79-23ED-4024-A275-020444503B09}" type="pres">
      <dgm:prSet presAssocID="{742ED51E-2C64-4F31-9C23-BD1D8512AC3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99569-DAAD-4FAC-9C70-12CF66037D84}" type="pres">
      <dgm:prSet presAssocID="{742ED51E-2C64-4F31-9C23-BD1D8512AC3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A216E-0DA6-4338-BDD3-2013CC30F5B7}" type="pres">
      <dgm:prSet presAssocID="{742ED51E-2C64-4F31-9C23-BD1D8512AC39}" presName="connSite1" presStyleCnt="0"/>
      <dgm:spPr/>
    </dgm:pt>
  </dgm:ptLst>
  <dgm:cxnLst>
    <dgm:cxn modelId="{79FEF6E0-184A-47EE-8F58-E8E9E54171B2}" type="presOf" srcId="{5A211AAA-03BA-4A04-8514-7FE24325440B}" destId="{A31CACC1-2CBE-4E69-A505-D5DC067A49C3}" srcOrd="0" destOrd="0" presId="urn:microsoft.com/office/officeart/2005/8/layout/hProcess4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17321B4C-5AA1-408C-9338-0137002E580F}" type="presOf" srcId="{D3DEF8C6-970C-4BDC-85B6-7467008F3BB3}" destId="{4A1AC972-00AF-431C-8716-8B01F5D42EA2}" srcOrd="0" destOrd="1" presId="urn:microsoft.com/office/officeart/2005/8/layout/hProcess4"/>
    <dgm:cxn modelId="{A8DE2EDC-2B2D-422B-B15B-C9182332AABD}" type="presOf" srcId="{BA34F14F-3B61-42CC-97F0-E91BE0BA75AC}" destId="{5B6B195B-6D6C-483F-A2A2-AEC698FDB341}" srcOrd="0" destOrd="0" presId="urn:microsoft.com/office/officeart/2005/8/layout/hProcess4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20A4D0DD-FC58-416C-B1FE-516C96AFDCD7}" type="presOf" srcId="{FA8A783B-9741-4828-84C5-6B41A9B94D00}" destId="{A31CACC1-2CBE-4E69-A505-D5DC067A49C3}" srcOrd="0" destOrd="1" presId="urn:microsoft.com/office/officeart/2005/8/layout/hProcess4"/>
    <dgm:cxn modelId="{D5698147-8DEA-436A-93D7-5FA44EA8851A}" type="presOf" srcId="{0123171D-0FF8-4900-AA4A-2EFF1E4A015E}" destId="{09A133D3-A72D-49FD-A73D-97BF6EE88FFD}" srcOrd="1" destOrd="2" presId="urn:microsoft.com/office/officeart/2005/8/layout/hProcess4"/>
    <dgm:cxn modelId="{670533E8-E130-4673-B291-36D136D31BEC}" type="presOf" srcId="{9BD1C599-E207-49FD-8B52-F697DC8A6651}" destId="{3F0F1F2C-4731-4CCB-919A-55D6BB67E5CD}" srcOrd="0" destOrd="0" presId="urn:microsoft.com/office/officeart/2005/8/layout/hProcess4"/>
    <dgm:cxn modelId="{EA4C832E-891A-4A65-8A1F-1746AFB01A0D}" type="presOf" srcId="{7461755A-19FF-42B2-9C81-17E10BEE27EC}" destId="{4A1AC972-00AF-431C-8716-8B01F5D42EA2}" srcOrd="0" destOrd="0" presId="urn:microsoft.com/office/officeart/2005/8/layout/hProcess4"/>
    <dgm:cxn modelId="{6BDF27DB-A0B6-48D1-AE7F-B74093F9EB7A}" srcId="{95120F2A-B035-4B29-8C9C-07627AE646A3}" destId="{D3DEF8C6-970C-4BDC-85B6-7467008F3BB3}" srcOrd="1" destOrd="0" parTransId="{D3A4A0F8-7951-4295-AD12-9A1DF0C00B94}" sibTransId="{53DD999C-4C4A-4CB2-8112-9B805FCD561E}"/>
    <dgm:cxn modelId="{929AB124-D3F8-4DF2-AFF9-CDD6C029382D}" type="presOf" srcId="{24C72A03-97BD-4481-9F7F-C130D3A49C31}" destId="{B73BC59B-4ABC-4D7E-B49B-797E911844FA}" srcOrd="0" destOrd="1" presId="urn:microsoft.com/office/officeart/2005/8/layout/hProcess4"/>
    <dgm:cxn modelId="{D105F815-2EC9-4661-B474-BF979DF3EBDA}" type="presOf" srcId="{7461755A-19FF-42B2-9C81-17E10BEE27EC}" destId="{09A133D3-A72D-49FD-A73D-97BF6EE88FFD}" srcOrd="1" destOrd="0" presId="urn:microsoft.com/office/officeart/2005/8/layout/hProcess4"/>
    <dgm:cxn modelId="{B772A0D7-585E-435C-B7ED-21A0ADDD2B8B}" srcId="{95120F2A-B035-4B29-8C9C-07627AE646A3}" destId="{7461755A-19FF-42B2-9C81-17E10BEE27EC}" srcOrd="0" destOrd="0" parTransId="{68B18D25-40EF-4AC8-B28C-15DC1C4D8DA7}" sibTransId="{8164BFEA-83C6-4211-9E0A-B20A5B1F0594}"/>
    <dgm:cxn modelId="{8A71BC26-5781-4217-803C-B82CBC418CDE}" srcId="{95120F2A-B035-4B29-8C9C-07627AE646A3}" destId="{0123171D-0FF8-4900-AA4A-2EFF1E4A015E}" srcOrd="2" destOrd="0" parTransId="{3C505869-B562-490F-A520-D4E57E05F649}" sibTransId="{3F578517-BB17-4107-A251-57E17CB17A7B}"/>
    <dgm:cxn modelId="{91896936-C41E-417D-850F-974B032C3A6E}" srcId="{742ED51E-2C64-4F31-9C23-BD1D8512AC39}" destId="{FA8A783B-9741-4828-84C5-6B41A9B94D00}" srcOrd="1" destOrd="0" parTransId="{DA3892B5-DBED-4E4D-93E5-445A31074671}" sibTransId="{106B7E3A-2AA5-4A46-914C-24EBCD2E5468}"/>
    <dgm:cxn modelId="{5E4BA80A-477F-4F36-B2D2-F2A3A08CADD3}" type="presOf" srcId="{742ED51E-2C64-4F31-9C23-BD1D8512AC39}" destId="{CC499569-DAAD-4FAC-9C70-12CF66037D84}" srcOrd="0" destOrd="0" presId="urn:microsoft.com/office/officeart/2005/8/layout/hProcess4"/>
    <dgm:cxn modelId="{1D61F55A-1175-43E4-A69B-05A737CADCC9}" type="presOf" srcId="{0123171D-0FF8-4900-AA4A-2EFF1E4A015E}" destId="{4A1AC972-00AF-431C-8716-8B01F5D42EA2}" srcOrd="0" destOrd="2" presId="urn:microsoft.com/office/officeart/2005/8/layout/hProcess4"/>
    <dgm:cxn modelId="{D9D25CE0-1DEA-4D68-8E56-01B2C33E723A}" srcId="{711BFC02-B6A0-4419-8C83-B248B349388D}" destId="{24C72A03-97BD-4481-9F7F-C130D3A49C31}" srcOrd="1" destOrd="0" parTransId="{869D9A97-FE83-473E-80DF-08DEAB5E5D98}" sibTransId="{EAE7AE2D-AB00-47A2-962D-216A10F6166B}"/>
    <dgm:cxn modelId="{5C1761B9-3EF4-495B-9500-B77734B54AFD}" srcId="{711BFC02-B6A0-4419-8C83-B248B349388D}" destId="{BB423D26-C59A-4231-9ADB-64C541CB9C2C}" srcOrd="0" destOrd="0" parTransId="{CFB59197-1AED-43D2-9E1C-96ADC3BFA63F}" sibTransId="{D9F4872C-3EA0-4F45-97CD-6465A130C3D9}"/>
    <dgm:cxn modelId="{FF9EA87D-EDFA-42B7-AFD0-DEFFABDAB603}" type="presOf" srcId="{D3DEF8C6-970C-4BDC-85B6-7467008F3BB3}" destId="{09A133D3-A72D-49FD-A73D-97BF6EE88FFD}" srcOrd="1" destOrd="1" presId="urn:microsoft.com/office/officeart/2005/8/layout/hProcess4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338FBC40-880E-467C-AFAB-CC9236812A44}" srcId="{711BFC02-B6A0-4419-8C83-B248B349388D}" destId="{A75A3416-019A-4F5C-9139-7D06B838BD51}" srcOrd="2" destOrd="0" parTransId="{D7AEDAC7-C5DD-4A99-AC6A-D07C7116F6BF}" sibTransId="{25D6A18E-398C-4D16-88E3-0D5B55A38673}"/>
    <dgm:cxn modelId="{057C2D9D-1516-4D87-8492-E00377D990FA}" type="presOf" srcId="{24C72A03-97BD-4481-9F7F-C130D3A49C31}" destId="{81061AB0-E4A0-453F-876E-439CFF0CE90B}" srcOrd="1" destOrd="1" presId="urn:microsoft.com/office/officeart/2005/8/layout/hProcess4"/>
    <dgm:cxn modelId="{2C76DB11-193C-4D04-ABCC-5F5DA10FBF50}" srcId="{742ED51E-2C64-4F31-9C23-BD1D8512AC39}" destId="{5A211AAA-03BA-4A04-8514-7FE24325440B}" srcOrd="0" destOrd="0" parTransId="{5F66886D-908A-4E6F-983F-27546142559C}" sibTransId="{A6A92B45-AD28-4C78-B630-0C7E1ABF467C}"/>
    <dgm:cxn modelId="{30A8E734-07CF-4CF7-901E-16E83022425C}" type="presOf" srcId="{A75A3416-019A-4F5C-9139-7D06B838BD51}" destId="{B73BC59B-4ABC-4D7E-B49B-797E911844FA}" srcOrd="0" destOrd="2" presId="urn:microsoft.com/office/officeart/2005/8/layout/hProcess4"/>
    <dgm:cxn modelId="{BFC8ACB7-B343-43D1-928C-55B879D92898}" type="presOf" srcId="{8127AE3B-E286-4D6F-B25D-456BF2FB1622}" destId="{97198E79-23ED-4024-A275-020444503B09}" srcOrd="1" destOrd="2" presId="urn:microsoft.com/office/officeart/2005/8/layout/hProcess4"/>
    <dgm:cxn modelId="{35A623AC-1219-4F0C-931A-A7C7B482B787}" type="presOf" srcId="{1031D0C2-5C99-4F38-B689-CEE3444C6841}" destId="{888BA561-2032-4110-8A25-32415AC71C6C}" srcOrd="0" destOrd="0" presId="urn:microsoft.com/office/officeart/2005/8/layout/hProcess4"/>
    <dgm:cxn modelId="{72F671AE-27BC-4B50-9132-4DAD3A60E399}" type="presOf" srcId="{711BFC02-B6A0-4419-8C83-B248B349388D}" destId="{22330CC1-5B06-48AB-BA34-AF21B9F01CA6}" srcOrd="0" destOrd="0" presId="urn:microsoft.com/office/officeart/2005/8/layout/hProcess4"/>
    <dgm:cxn modelId="{BD5318DD-2A40-4D40-889B-42C239BBD6DA}" type="presOf" srcId="{5A211AAA-03BA-4A04-8514-7FE24325440B}" destId="{97198E79-23ED-4024-A275-020444503B09}" srcOrd="1" destOrd="0" presId="urn:microsoft.com/office/officeart/2005/8/layout/hProcess4"/>
    <dgm:cxn modelId="{B62830C3-0B05-441C-A57F-13B7AEC963E7}" type="presOf" srcId="{A75A3416-019A-4F5C-9139-7D06B838BD51}" destId="{81061AB0-E4A0-453F-876E-439CFF0CE90B}" srcOrd="1" destOrd="2" presId="urn:microsoft.com/office/officeart/2005/8/layout/hProcess4"/>
    <dgm:cxn modelId="{657F2812-81A7-4263-86E3-B5A40891AF14}" type="presOf" srcId="{BB423D26-C59A-4231-9ADB-64C541CB9C2C}" destId="{B73BC59B-4ABC-4D7E-B49B-797E911844FA}" srcOrd="0" destOrd="0" presId="urn:microsoft.com/office/officeart/2005/8/layout/hProcess4"/>
    <dgm:cxn modelId="{AC2DA056-D5FF-474C-9ED3-C1A1077919D4}" srcId="{742ED51E-2C64-4F31-9C23-BD1D8512AC39}" destId="{8127AE3B-E286-4D6F-B25D-456BF2FB1622}" srcOrd="2" destOrd="0" parTransId="{E2B93487-202D-4F20-B765-C55E51BB62D4}" sibTransId="{894923C4-CE33-402B-9C3C-7630A3B68E39}"/>
    <dgm:cxn modelId="{028F3B08-74EA-438D-8DBA-5E9A693469DE}" type="presOf" srcId="{95120F2A-B035-4B29-8C9C-07627AE646A3}" destId="{2CE253BD-4C80-4E26-9A16-C017B48F591B}" srcOrd="0" destOrd="0" presId="urn:microsoft.com/office/officeart/2005/8/layout/hProcess4"/>
    <dgm:cxn modelId="{95D61344-B50A-4800-A488-F6CC72C07DCC}" type="presOf" srcId="{BB423D26-C59A-4231-9ADB-64C541CB9C2C}" destId="{81061AB0-E4A0-453F-876E-439CFF0CE90B}" srcOrd="1" destOrd="0" presId="urn:microsoft.com/office/officeart/2005/8/layout/hProcess4"/>
    <dgm:cxn modelId="{2A4936A6-A501-46CA-A4B0-094D21BDD385}" type="presOf" srcId="{8127AE3B-E286-4D6F-B25D-456BF2FB1622}" destId="{A31CACC1-2CBE-4E69-A505-D5DC067A49C3}" srcOrd="0" destOrd="2" presId="urn:microsoft.com/office/officeart/2005/8/layout/hProcess4"/>
    <dgm:cxn modelId="{DF10ADD3-428F-4470-AC41-D246190D5B7D}" type="presOf" srcId="{FA8A783B-9741-4828-84C5-6B41A9B94D00}" destId="{97198E79-23ED-4024-A275-020444503B09}" srcOrd="1" destOrd="1" presId="urn:microsoft.com/office/officeart/2005/8/layout/hProcess4"/>
    <dgm:cxn modelId="{C24E28C7-8BD9-4320-BFCA-A0C0C24565CB}" type="presParOf" srcId="{888BA561-2032-4110-8A25-32415AC71C6C}" destId="{5F47D8BA-210D-41E3-9682-5C1EFC8516A4}" srcOrd="0" destOrd="0" presId="urn:microsoft.com/office/officeart/2005/8/layout/hProcess4"/>
    <dgm:cxn modelId="{8465E768-EB4E-4F7F-AC89-5B04D9610BB9}" type="presParOf" srcId="{888BA561-2032-4110-8A25-32415AC71C6C}" destId="{15C7316C-06F3-4305-BCAE-76CF964A8825}" srcOrd="1" destOrd="0" presId="urn:microsoft.com/office/officeart/2005/8/layout/hProcess4"/>
    <dgm:cxn modelId="{20921322-C87F-46DF-B086-88E17ABECD8A}" type="presParOf" srcId="{888BA561-2032-4110-8A25-32415AC71C6C}" destId="{66552FA2-4D61-4019-861E-E386247956A3}" srcOrd="2" destOrd="0" presId="urn:microsoft.com/office/officeart/2005/8/layout/hProcess4"/>
    <dgm:cxn modelId="{539C8C74-4331-4807-B360-66124D4D72A2}" type="presParOf" srcId="{66552FA2-4D61-4019-861E-E386247956A3}" destId="{C6DD2371-47E6-4FF5-B9C1-1E106AA40FDF}" srcOrd="0" destOrd="0" presId="urn:microsoft.com/office/officeart/2005/8/layout/hProcess4"/>
    <dgm:cxn modelId="{1049CDED-FE5A-44BB-81FC-B605151C8FF4}" type="presParOf" srcId="{C6DD2371-47E6-4FF5-B9C1-1E106AA40FDF}" destId="{7E9B4815-78DA-44D6-ABE5-8CAA2A882E57}" srcOrd="0" destOrd="0" presId="urn:microsoft.com/office/officeart/2005/8/layout/hProcess4"/>
    <dgm:cxn modelId="{34818136-5A3B-4D1F-A927-82B338616362}" type="presParOf" srcId="{C6DD2371-47E6-4FF5-B9C1-1E106AA40FDF}" destId="{B73BC59B-4ABC-4D7E-B49B-797E911844FA}" srcOrd="1" destOrd="0" presId="urn:microsoft.com/office/officeart/2005/8/layout/hProcess4"/>
    <dgm:cxn modelId="{E0CF3008-8C79-478D-81A6-6169E5D63B9D}" type="presParOf" srcId="{C6DD2371-47E6-4FF5-B9C1-1E106AA40FDF}" destId="{81061AB0-E4A0-453F-876E-439CFF0CE90B}" srcOrd="2" destOrd="0" presId="urn:microsoft.com/office/officeart/2005/8/layout/hProcess4"/>
    <dgm:cxn modelId="{41A04A86-90A8-4B35-9ED3-14EB6014443E}" type="presParOf" srcId="{C6DD2371-47E6-4FF5-B9C1-1E106AA40FDF}" destId="{22330CC1-5B06-48AB-BA34-AF21B9F01CA6}" srcOrd="3" destOrd="0" presId="urn:microsoft.com/office/officeart/2005/8/layout/hProcess4"/>
    <dgm:cxn modelId="{6922212A-71B3-4630-AFE7-27D618B32E55}" type="presParOf" srcId="{C6DD2371-47E6-4FF5-B9C1-1E106AA40FDF}" destId="{A9B6E124-AB72-45B5-A51A-C5EE5EC2BFE4}" srcOrd="4" destOrd="0" presId="urn:microsoft.com/office/officeart/2005/8/layout/hProcess4"/>
    <dgm:cxn modelId="{DAF2F21E-E895-4CA0-97EA-C676ADF5D340}" type="presParOf" srcId="{66552FA2-4D61-4019-861E-E386247956A3}" destId="{5B6B195B-6D6C-483F-A2A2-AEC698FDB341}" srcOrd="1" destOrd="0" presId="urn:microsoft.com/office/officeart/2005/8/layout/hProcess4"/>
    <dgm:cxn modelId="{00DCD020-274B-4F07-AE77-853930B5F1F6}" type="presParOf" srcId="{66552FA2-4D61-4019-861E-E386247956A3}" destId="{EFDD07A2-6FFC-4CE4-8487-7848C91456BF}" srcOrd="2" destOrd="0" presId="urn:microsoft.com/office/officeart/2005/8/layout/hProcess4"/>
    <dgm:cxn modelId="{F44010DD-825F-4819-9F13-F1767B4A4FC4}" type="presParOf" srcId="{EFDD07A2-6FFC-4CE4-8487-7848C91456BF}" destId="{921D5CE1-079C-4C49-AD4E-9690B773F2A4}" srcOrd="0" destOrd="0" presId="urn:microsoft.com/office/officeart/2005/8/layout/hProcess4"/>
    <dgm:cxn modelId="{124C6196-0D59-4463-A699-8DC252C94696}" type="presParOf" srcId="{EFDD07A2-6FFC-4CE4-8487-7848C91456BF}" destId="{4A1AC972-00AF-431C-8716-8B01F5D42EA2}" srcOrd="1" destOrd="0" presId="urn:microsoft.com/office/officeart/2005/8/layout/hProcess4"/>
    <dgm:cxn modelId="{531B31C8-7223-4759-8CF3-FB58F32C4AA3}" type="presParOf" srcId="{EFDD07A2-6FFC-4CE4-8487-7848C91456BF}" destId="{09A133D3-A72D-49FD-A73D-97BF6EE88FFD}" srcOrd="2" destOrd="0" presId="urn:microsoft.com/office/officeart/2005/8/layout/hProcess4"/>
    <dgm:cxn modelId="{D7079923-5409-408D-9DD7-134ABF5F79B2}" type="presParOf" srcId="{EFDD07A2-6FFC-4CE4-8487-7848C91456BF}" destId="{2CE253BD-4C80-4E26-9A16-C017B48F591B}" srcOrd="3" destOrd="0" presId="urn:microsoft.com/office/officeart/2005/8/layout/hProcess4"/>
    <dgm:cxn modelId="{F38895C4-671C-4315-99E8-B69A0495AA4E}" type="presParOf" srcId="{EFDD07A2-6FFC-4CE4-8487-7848C91456BF}" destId="{EEDE954D-3A7C-4FA1-AB1F-9C512EAD6371}" srcOrd="4" destOrd="0" presId="urn:microsoft.com/office/officeart/2005/8/layout/hProcess4"/>
    <dgm:cxn modelId="{FD9022D9-8228-4B36-9744-6F2C8B839105}" type="presParOf" srcId="{66552FA2-4D61-4019-861E-E386247956A3}" destId="{3F0F1F2C-4731-4CCB-919A-55D6BB67E5CD}" srcOrd="3" destOrd="0" presId="urn:microsoft.com/office/officeart/2005/8/layout/hProcess4"/>
    <dgm:cxn modelId="{F8FB7B97-81CE-4AE9-8F99-9FFE8E5B5537}" type="presParOf" srcId="{66552FA2-4D61-4019-861E-E386247956A3}" destId="{A1A506F3-25FF-402C-B50C-A393227774E0}" srcOrd="4" destOrd="0" presId="urn:microsoft.com/office/officeart/2005/8/layout/hProcess4"/>
    <dgm:cxn modelId="{8514F956-FA5C-4FB8-9253-0D0F7AEFDCC0}" type="presParOf" srcId="{A1A506F3-25FF-402C-B50C-A393227774E0}" destId="{E1EC21A6-185D-4469-903B-9F66B3DB9753}" srcOrd="0" destOrd="0" presId="urn:microsoft.com/office/officeart/2005/8/layout/hProcess4"/>
    <dgm:cxn modelId="{5F434D1A-2504-4324-BD59-1BC88ACB4112}" type="presParOf" srcId="{A1A506F3-25FF-402C-B50C-A393227774E0}" destId="{A31CACC1-2CBE-4E69-A505-D5DC067A49C3}" srcOrd="1" destOrd="0" presId="urn:microsoft.com/office/officeart/2005/8/layout/hProcess4"/>
    <dgm:cxn modelId="{FE0946C2-995C-4399-8E2C-9C48D4E09323}" type="presParOf" srcId="{A1A506F3-25FF-402C-B50C-A393227774E0}" destId="{97198E79-23ED-4024-A275-020444503B09}" srcOrd="2" destOrd="0" presId="urn:microsoft.com/office/officeart/2005/8/layout/hProcess4"/>
    <dgm:cxn modelId="{008EA450-D256-400E-AE9A-0D066BE4178B}" type="presParOf" srcId="{A1A506F3-25FF-402C-B50C-A393227774E0}" destId="{CC499569-DAAD-4FAC-9C70-12CF66037D84}" srcOrd="3" destOrd="0" presId="urn:microsoft.com/office/officeart/2005/8/layout/hProcess4"/>
    <dgm:cxn modelId="{CB0AE661-885A-4E4A-8893-B2C635E04DD2}" type="presParOf" srcId="{A1A506F3-25FF-402C-B50C-A393227774E0}" destId="{F7AA216E-0DA6-4338-BDD3-2013CC30F5B7}" srcOrd="4" destOrd="0" presId="urn:microsoft.com/office/officeart/2005/8/layout/hProcess4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equation2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/>
            <a:t>Областной бюджет</a:t>
          </a: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/>
            <a:t>Местный</a:t>
          </a:r>
        </a:p>
        <a:p>
          <a:r>
            <a:rPr lang="ru-RU" dirty="0" smtClean="0"/>
            <a:t>бюджет</a:t>
          </a: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/>
            <a:t>420,8 тыс.рублей</a:t>
          </a: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423D26-C59A-4231-9ADB-64C541CB9C2C}">
      <dgm:prSet/>
      <dgm:spPr/>
      <dgm:t>
        <a:bodyPr/>
        <a:lstStyle/>
        <a:p>
          <a:r>
            <a:rPr lang="en-US" dirty="0" smtClean="0"/>
            <a:t>2024-</a:t>
          </a:r>
          <a:r>
            <a:rPr lang="ru-RU" dirty="0" smtClean="0"/>
            <a:t>401,4 тыс.рублей</a:t>
          </a:r>
          <a:endParaRPr lang="ru-RU" dirty="0"/>
        </a:p>
      </dgm:t>
    </dgm:pt>
    <dgm:pt modelId="{CFB59197-1AED-43D2-9E1C-96ADC3BFA63F}" type="parTrans" cxnId="{5C1761B9-3EF4-495B-9500-B77734B54AFD}">
      <dgm:prSet/>
      <dgm:spPr/>
      <dgm:t>
        <a:bodyPr/>
        <a:lstStyle/>
        <a:p>
          <a:endParaRPr lang="ru-RU"/>
        </a:p>
      </dgm:t>
    </dgm:pt>
    <dgm:pt modelId="{D9F4872C-3EA0-4F45-97CD-6465A130C3D9}" type="sibTrans" cxnId="{5C1761B9-3EF4-495B-9500-B77734B54AFD}">
      <dgm:prSet/>
      <dgm:spPr/>
      <dgm:t>
        <a:bodyPr/>
        <a:lstStyle/>
        <a:p>
          <a:endParaRPr lang="ru-RU"/>
        </a:p>
      </dgm:t>
    </dgm:pt>
    <dgm:pt modelId="{7461755A-19FF-42B2-9C81-17E10BEE27EC}">
      <dgm:prSet/>
      <dgm:spPr/>
      <dgm:t>
        <a:bodyPr/>
        <a:lstStyle/>
        <a:p>
          <a:r>
            <a:rPr lang="ru-RU" dirty="0" smtClean="0"/>
            <a:t>2024-19,4 тыс.рублей</a:t>
          </a:r>
          <a:endParaRPr lang="ru-RU" dirty="0"/>
        </a:p>
      </dgm:t>
    </dgm:pt>
    <dgm:pt modelId="{68B18D25-40EF-4AC8-B28C-15DC1C4D8DA7}" type="parTrans" cxnId="{B772A0D7-585E-435C-B7ED-21A0ADDD2B8B}">
      <dgm:prSet/>
      <dgm:spPr/>
      <dgm:t>
        <a:bodyPr/>
        <a:lstStyle/>
        <a:p>
          <a:endParaRPr lang="ru-RU"/>
        </a:p>
      </dgm:t>
    </dgm:pt>
    <dgm:pt modelId="{8164BFEA-83C6-4211-9E0A-B20A5B1F0594}" type="sibTrans" cxnId="{B772A0D7-585E-435C-B7ED-21A0ADDD2B8B}">
      <dgm:prSet/>
      <dgm:spPr/>
      <dgm:t>
        <a:bodyPr/>
        <a:lstStyle/>
        <a:p>
          <a:endParaRPr lang="ru-RU"/>
        </a:p>
      </dgm:t>
    </dgm:pt>
    <dgm:pt modelId="{BB53A740-DA63-4A4C-8FEA-4AE7142CD46A}" type="pres">
      <dgm:prSet presAssocID="{1031D0C2-5C99-4F38-B689-CEE3444C68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634EE4-B79C-4C58-8D44-43E7845A4009}" type="pres">
      <dgm:prSet presAssocID="{1031D0C2-5C99-4F38-B689-CEE3444C6841}" presName="vNodes" presStyleCnt="0"/>
      <dgm:spPr/>
    </dgm:pt>
    <dgm:pt modelId="{825D6DB8-39B4-48B9-9FC9-46E3BC4137B6}" type="pres">
      <dgm:prSet presAssocID="{711BFC02-B6A0-4419-8C83-B248B34938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74372-7A27-4B3D-B3CC-CCDA9ED41201}" type="pres">
      <dgm:prSet presAssocID="{BA34F14F-3B61-42CC-97F0-E91BE0BA75AC}" presName="spacerT" presStyleCnt="0"/>
      <dgm:spPr/>
    </dgm:pt>
    <dgm:pt modelId="{7A7B3C18-96BE-45E2-BD70-EAD2E7CE4AE6}" type="pres">
      <dgm:prSet presAssocID="{BA34F14F-3B61-42CC-97F0-E91BE0BA75A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431F474-713C-42C4-A394-0E666FC9DDDD}" type="pres">
      <dgm:prSet presAssocID="{BA34F14F-3B61-42CC-97F0-E91BE0BA75AC}" presName="spacerB" presStyleCnt="0"/>
      <dgm:spPr/>
    </dgm:pt>
    <dgm:pt modelId="{CFBB21B5-E240-4364-A01A-D15CD3D78667}" type="pres">
      <dgm:prSet presAssocID="{95120F2A-B035-4B29-8C9C-07627AE646A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DFA4E-EFA7-488E-A2B3-EB8404E182D4}" type="pres">
      <dgm:prSet presAssocID="{1031D0C2-5C99-4F38-B689-CEE3444C6841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666F5763-53DA-4806-AD9C-48A6FDCAEEC7}" type="pres">
      <dgm:prSet presAssocID="{1031D0C2-5C99-4F38-B689-CEE3444C684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E3D593C-0A11-4F91-A327-6EB922015A63}" type="pres">
      <dgm:prSet presAssocID="{1031D0C2-5C99-4F38-B689-CEE3444C6841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99087-F80C-4043-9DFE-0330FE42A984}" type="presOf" srcId="{711BFC02-B6A0-4419-8C83-B248B349388D}" destId="{825D6DB8-39B4-48B9-9FC9-46E3BC4137B6}" srcOrd="0" destOrd="0" presId="urn:microsoft.com/office/officeart/2005/8/layout/equation2"/>
    <dgm:cxn modelId="{B22456E3-03FB-43B4-996C-AAA65B27BE9A}" type="presOf" srcId="{1031D0C2-5C99-4F38-B689-CEE3444C6841}" destId="{BB53A740-DA63-4A4C-8FEA-4AE7142CD46A}" srcOrd="0" destOrd="0" presId="urn:microsoft.com/office/officeart/2005/8/layout/equation2"/>
    <dgm:cxn modelId="{2B4DD319-FF53-4977-BC29-D39E70660EFF}" type="presOf" srcId="{9BD1C599-E207-49FD-8B52-F697DC8A6651}" destId="{83DDFA4E-EFA7-488E-A2B3-EB8404E182D4}" srcOrd="0" destOrd="0" presId="urn:microsoft.com/office/officeart/2005/8/layout/equation2"/>
    <dgm:cxn modelId="{C5327D48-B561-4C27-B7FC-BC7AD7410CDE}" type="presOf" srcId="{BA34F14F-3B61-42CC-97F0-E91BE0BA75AC}" destId="{7A7B3C18-96BE-45E2-BD70-EAD2E7CE4AE6}" srcOrd="0" destOrd="0" presId="urn:microsoft.com/office/officeart/2005/8/layout/equation2"/>
    <dgm:cxn modelId="{1FFD0FA3-A928-42E9-8A72-BF4E6C1E541D}" type="presOf" srcId="{BB423D26-C59A-4231-9ADB-64C541CB9C2C}" destId="{825D6DB8-39B4-48B9-9FC9-46E3BC4137B6}" srcOrd="0" destOrd="1" presId="urn:microsoft.com/office/officeart/2005/8/layout/equation2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15224C99-1ED7-4B26-BBF1-764B9DE38EBA}" type="presOf" srcId="{742ED51E-2C64-4F31-9C23-BD1D8512AC39}" destId="{0E3D593C-0A11-4F91-A327-6EB922015A63}" srcOrd="0" destOrd="0" presId="urn:microsoft.com/office/officeart/2005/8/layout/equation2"/>
    <dgm:cxn modelId="{2CF53BA8-FD70-473C-A513-2F31E056AEA8}" type="presOf" srcId="{9BD1C599-E207-49FD-8B52-F697DC8A6651}" destId="{666F5763-53DA-4806-AD9C-48A6FDCAEEC7}" srcOrd="1" destOrd="0" presId="urn:microsoft.com/office/officeart/2005/8/layout/equation2"/>
    <dgm:cxn modelId="{87FEB363-9EC7-4885-8536-385A2B800121}" type="presOf" srcId="{95120F2A-B035-4B29-8C9C-07627AE646A3}" destId="{CFBB21B5-E240-4364-A01A-D15CD3D78667}" srcOrd="0" destOrd="0" presId="urn:microsoft.com/office/officeart/2005/8/layout/equation2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8C4221D3-4187-422E-8037-0E2227254C5B}" type="presOf" srcId="{7461755A-19FF-42B2-9C81-17E10BEE27EC}" destId="{CFBB21B5-E240-4364-A01A-D15CD3D78667}" srcOrd="0" destOrd="1" presId="urn:microsoft.com/office/officeart/2005/8/layout/equation2"/>
    <dgm:cxn modelId="{B772A0D7-585E-435C-B7ED-21A0ADDD2B8B}" srcId="{95120F2A-B035-4B29-8C9C-07627AE646A3}" destId="{7461755A-19FF-42B2-9C81-17E10BEE27EC}" srcOrd="0" destOrd="0" parTransId="{68B18D25-40EF-4AC8-B28C-15DC1C4D8DA7}" sibTransId="{8164BFEA-83C6-4211-9E0A-B20A5B1F0594}"/>
    <dgm:cxn modelId="{5C1761B9-3EF4-495B-9500-B77734B54AFD}" srcId="{711BFC02-B6A0-4419-8C83-B248B349388D}" destId="{BB423D26-C59A-4231-9ADB-64C541CB9C2C}" srcOrd="0" destOrd="0" parTransId="{CFB59197-1AED-43D2-9E1C-96ADC3BFA63F}" sibTransId="{D9F4872C-3EA0-4F45-97CD-6465A130C3D9}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AC02A6A6-0701-46D2-8E7C-CFFBE675EFDD}" type="presParOf" srcId="{BB53A740-DA63-4A4C-8FEA-4AE7142CD46A}" destId="{43634EE4-B79C-4C58-8D44-43E7845A4009}" srcOrd="0" destOrd="0" presId="urn:microsoft.com/office/officeart/2005/8/layout/equation2"/>
    <dgm:cxn modelId="{63602A6D-F6C8-4B90-85CB-BC12D938F304}" type="presParOf" srcId="{43634EE4-B79C-4C58-8D44-43E7845A4009}" destId="{825D6DB8-39B4-48B9-9FC9-46E3BC4137B6}" srcOrd="0" destOrd="0" presId="urn:microsoft.com/office/officeart/2005/8/layout/equation2"/>
    <dgm:cxn modelId="{2B4924B3-E660-4791-AB18-895A4F050D68}" type="presParOf" srcId="{43634EE4-B79C-4C58-8D44-43E7845A4009}" destId="{8B674372-7A27-4B3D-B3CC-CCDA9ED41201}" srcOrd="1" destOrd="0" presId="urn:microsoft.com/office/officeart/2005/8/layout/equation2"/>
    <dgm:cxn modelId="{0D951A1C-071C-4452-BBD8-F10602185871}" type="presParOf" srcId="{43634EE4-B79C-4C58-8D44-43E7845A4009}" destId="{7A7B3C18-96BE-45E2-BD70-EAD2E7CE4AE6}" srcOrd="2" destOrd="0" presId="urn:microsoft.com/office/officeart/2005/8/layout/equation2"/>
    <dgm:cxn modelId="{5132D2E7-D4FE-421D-980A-BB0CC3610EC3}" type="presParOf" srcId="{43634EE4-B79C-4C58-8D44-43E7845A4009}" destId="{5431F474-713C-42C4-A394-0E666FC9DDDD}" srcOrd="3" destOrd="0" presId="urn:microsoft.com/office/officeart/2005/8/layout/equation2"/>
    <dgm:cxn modelId="{8DF69DF7-E08E-4EC3-8026-DAC06C26B0E2}" type="presParOf" srcId="{43634EE4-B79C-4C58-8D44-43E7845A4009}" destId="{CFBB21B5-E240-4364-A01A-D15CD3D78667}" srcOrd="4" destOrd="0" presId="urn:microsoft.com/office/officeart/2005/8/layout/equation2"/>
    <dgm:cxn modelId="{82019431-5059-4D2B-807C-1794CB06ACF6}" type="presParOf" srcId="{BB53A740-DA63-4A4C-8FEA-4AE7142CD46A}" destId="{83DDFA4E-EFA7-488E-A2B3-EB8404E182D4}" srcOrd="1" destOrd="0" presId="urn:microsoft.com/office/officeart/2005/8/layout/equation2"/>
    <dgm:cxn modelId="{B1A1903D-A439-4C81-8939-2CD11A836FF7}" type="presParOf" srcId="{83DDFA4E-EFA7-488E-A2B3-EB8404E182D4}" destId="{666F5763-53DA-4806-AD9C-48A6FDCAEEC7}" srcOrd="0" destOrd="0" presId="urn:microsoft.com/office/officeart/2005/8/layout/equation2"/>
    <dgm:cxn modelId="{1FEE07DB-6B48-4AAE-9E31-90000BF138EC}" type="presParOf" srcId="{BB53A740-DA63-4A4C-8FEA-4AE7142CD46A}" destId="{0E3D593C-0A11-4F91-A327-6EB922015A63}" srcOrd="2" destOrd="0" presId="urn:microsoft.com/office/officeart/2005/8/layout/equation2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82BF76F-9760-4EC5-9A32-0BCFCD8C4D9E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C0966D-18F4-4F1D-AB4D-F0459C712BE4}">
      <dgm:prSet phldrT="[Текст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 smtClean="0">
              <a:solidFill>
                <a:schemeClr val="tx1"/>
              </a:solidFill>
            </a:rPr>
            <a:t>2024 </a:t>
          </a:r>
          <a:r>
            <a:rPr lang="ru-RU" sz="2400" dirty="0" smtClean="0">
              <a:solidFill>
                <a:schemeClr val="tx1"/>
              </a:solidFill>
            </a:rPr>
            <a:t>год</a:t>
          </a:r>
          <a:endParaRPr lang="ru-RU" sz="2400" dirty="0">
            <a:solidFill>
              <a:schemeClr val="tx1"/>
            </a:solidFill>
          </a:endParaRPr>
        </a:p>
      </dgm:t>
    </dgm:pt>
    <dgm:pt modelId="{F69598A2-E56C-4B71-A8C2-B692D85437FA}" type="parTrans" cxnId="{9A7EC9E0-05BC-411B-A264-F4DB0C9F41CC}">
      <dgm:prSet/>
      <dgm:spPr/>
      <dgm:t>
        <a:bodyPr/>
        <a:lstStyle/>
        <a:p>
          <a:endParaRPr lang="ru-RU"/>
        </a:p>
      </dgm:t>
    </dgm:pt>
    <dgm:pt modelId="{25CC34B7-5420-4CD3-984B-EE57D5E5C420}" type="sibTrans" cxnId="{9A7EC9E0-05BC-411B-A264-F4DB0C9F41CC}">
      <dgm:prSet/>
      <dgm:spPr/>
      <dgm:t>
        <a:bodyPr/>
        <a:lstStyle/>
        <a:p>
          <a:endParaRPr lang="ru-RU"/>
        </a:p>
      </dgm:t>
    </dgm:pt>
    <dgm:pt modelId="{279C8F0E-B18C-42D0-9E1D-1871330EA5CA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2025 год</a:t>
          </a:r>
          <a:endParaRPr lang="ru-RU" sz="2400" dirty="0">
            <a:solidFill>
              <a:schemeClr val="tx1"/>
            </a:solidFill>
          </a:endParaRPr>
        </a:p>
      </dgm:t>
    </dgm:pt>
    <dgm:pt modelId="{4527DD3C-690A-4663-AC2C-D888E8C648F7}" type="parTrans" cxnId="{FDCBFC08-DB29-4C6E-A72A-5CAA03F55EB0}">
      <dgm:prSet/>
      <dgm:spPr/>
      <dgm:t>
        <a:bodyPr/>
        <a:lstStyle/>
        <a:p>
          <a:endParaRPr lang="ru-RU"/>
        </a:p>
      </dgm:t>
    </dgm:pt>
    <dgm:pt modelId="{762F4FDC-2F6E-4024-9F9A-6151EE085639}" type="sibTrans" cxnId="{FDCBFC08-DB29-4C6E-A72A-5CAA03F55EB0}">
      <dgm:prSet/>
      <dgm:spPr/>
      <dgm:t>
        <a:bodyPr/>
        <a:lstStyle/>
        <a:p>
          <a:endParaRPr lang="ru-RU"/>
        </a:p>
      </dgm:t>
    </dgm:pt>
    <dgm:pt modelId="{E75F28AA-B471-4CDD-AA2F-0C5FF04E8441}">
      <dgm:prSet phldrT="[Текст]" custT="1"/>
      <dgm:spPr/>
      <dgm:t>
        <a:bodyPr/>
        <a:lstStyle/>
        <a:p>
          <a:r>
            <a:rPr lang="ru-RU" sz="2400" dirty="0" smtClean="0">
              <a:solidFill>
                <a:schemeClr val="tx1"/>
              </a:solidFill>
            </a:rPr>
            <a:t>На 2026 год</a:t>
          </a:r>
          <a:endParaRPr lang="ru-RU" sz="2400" dirty="0">
            <a:solidFill>
              <a:schemeClr val="tx1"/>
            </a:solidFill>
          </a:endParaRPr>
        </a:p>
      </dgm:t>
    </dgm:pt>
    <dgm:pt modelId="{8196EF3E-FDC0-4937-8023-6965571E197D}" type="parTrans" cxnId="{9D7BF6EE-FA84-494C-BBCE-A465B43A972B}">
      <dgm:prSet/>
      <dgm:spPr/>
      <dgm:t>
        <a:bodyPr/>
        <a:lstStyle/>
        <a:p>
          <a:endParaRPr lang="ru-RU"/>
        </a:p>
      </dgm:t>
    </dgm:pt>
    <dgm:pt modelId="{D24E8D5F-B4C8-4A18-9E4E-1C09834A9BFB}" type="sibTrans" cxnId="{9D7BF6EE-FA84-494C-BBCE-A465B43A972B}">
      <dgm:prSet/>
      <dgm:spPr/>
      <dgm:t>
        <a:bodyPr/>
        <a:lstStyle/>
        <a:p>
          <a:endParaRPr lang="ru-RU"/>
        </a:p>
      </dgm:t>
    </dgm:pt>
    <dgm:pt modelId="{CA396A61-F591-448B-AF0A-DCD7211496F5}">
      <dgm:prSet/>
      <dgm:spPr/>
      <dgm:t>
        <a:bodyPr/>
        <a:lstStyle/>
        <a:p>
          <a:r>
            <a:rPr lang="ru-RU" dirty="0" smtClean="0"/>
            <a:t>Областной бюджет-545,5 тыс.рублей</a:t>
          </a:r>
          <a:endParaRPr lang="ru-RU" dirty="0"/>
        </a:p>
      </dgm:t>
    </dgm:pt>
    <dgm:pt modelId="{FC3621D4-CBB5-43AF-B480-C7EB4ABB7150}" type="parTrans" cxnId="{7D77B7C7-944B-4838-8819-E13324C0C21C}">
      <dgm:prSet/>
      <dgm:spPr/>
      <dgm:t>
        <a:bodyPr/>
        <a:lstStyle/>
        <a:p>
          <a:endParaRPr lang="ru-RU"/>
        </a:p>
      </dgm:t>
    </dgm:pt>
    <dgm:pt modelId="{E2E477BA-A816-4AAC-9568-230B8A95C0C6}" type="sibTrans" cxnId="{7D77B7C7-944B-4838-8819-E13324C0C21C}">
      <dgm:prSet/>
      <dgm:spPr/>
      <dgm:t>
        <a:bodyPr/>
        <a:lstStyle/>
        <a:p>
          <a:endParaRPr lang="ru-RU"/>
        </a:p>
      </dgm:t>
    </dgm:pt>
    <dgm:pt modelId="{2A172029-0FF7-4A09-9784-E133F9FC4CAE}">
      <dgm:prSet/>
      <dgm:spPr/>
      <dgm:t>
        <a:bodyPr/>
        <a:lstStyle/>
        <a:p>
          <a:r>
            <a:rPr lang="ru-RU" dirty="0" smtClean="0"/>
            <a:t>Местный бюджет-26,3 тыс.рублей</a:t>
          </a:r>
          <a:r>
            <a:rPr lang="en-US" dirty="0" smtClean="0"/>
            <a:t> </a:t>
          </a:r>
          <a:endParaRPr lang="ru-RU" dirty="0"/>
        </a:p>
      </dgm:t>
    </dgm:pt>
    <dgm:pt modelId="{09F3641F-DF9D-4492-B523-949983EB8618}" type="parTrans" cxnId="{6B5FC2B3-3AB5-4AC6-99E2-CFD2BEF6A3D0}">
      <dgm:prSet/>
      <dgm:spPr/>
      <dgm:t>
        <a:bodyPr/>
        <a:lstStyle/>
        <a:p>
          <a:endParaRPr lang="ru-RU"/>
        </a:p>
      </dgm:t>
    </dgm:pt>
    <dgm:pt modelId="{7C6ADA67-A205-4516-ACCB-AA13659CF937}" type="sibTrans" cxnId="{6B5FC2B3-3AB5-4AC6-99E2-CFD2BEF6A3D0}">
      <dgm:prSet/>
      <dgm:spPr/>
      <dgm:t>
        <a:bodyPr/>
        <a:lstStyle/>
        <a:p>
          <a:endParaRPr lang="ru-RU"/>
        </a:p>
      </dgm:t>
    </dgm:pt>
    <dgm:pt modelId="{29C861E4-A506-4C1C-AEF1-506107560FC1}">
      <dgm:prSet/>
      <dgm:spPr/>
      <dgm:t>
        <a:bodyPr/>
        <a:lstStyle/>
        <a:p>
          <a:r>
            <a:rPr lang="ru-RU" dirty="0" smtClean="0"/>
            <a:t>Областной бюджет-526,4тыс.рублей</a:t>
          </a:r>
          <a:endParaRPr lang="ru-RU" dirty="0"/>
        </a:p>
      </dgm:t>
    </dgm:pt>
    <dgm:pt modelId="{91D35D3D-4030-4E6A-92E1-8519F4776CCD}" type="parTrans" cxnId="{AACC2F54-3C9F-4452-BE13-99C67748F565}">
      <dgm:prSet/>
      <dgm:spPr/>
      <dgm:t>
        <a:bodyPr/>
        <a:lstStyle/>
        <a:p>
          <a:endParaRPr lang="ru-RU"/>
        </a:p>
      </dgm:t>
    </dgm:pt>
    <dgm:pt modelId="{DCFC084C-6886-43ED-845F-04CBC82AD9B8}" type="sibTrans" cxnId="{AACC2F54-3C9F-4452-BE13-99C67748F565}">
      <dgm:prSet/>
      <dgm:spPr/>
      <dgm:t>
        <a:bodyPr/>
        <a:lstStyle/>
        <a:p>
          <a:endParaRPr lang="ru-RU"/>
        </a:p>
      </dgm:t>
    </dgm:pt>
    <dgm:pt modelId="{BF5482D4-1F67-4135-9B67-D163C6C181EA}">
      <dgm:prSet/>
      <dgm:spPr/>
      <dgm:t>
        <a:bodyPr/>
        <a:lstStyle/>
        <a:p>
          <a:r>
            <a:rPr lang="ru-RU" dirty="0" smtClean="0"/>
            <a:t>Местный бюджет-25,4 тыс.рублей</a:t>
          </a:r>
          <a:r>
            <a:rPr lang="en-US" dirty="0" smtClean="0"/>
            <a:t> </a:t>
          </a:r>
          <a:endParaRPr lang="ru-RU" dirty="0"/>
        </a:p>
      </dgm:t>
    </dgm:pt>
    <dgm:pt modelId="{BE5C10E9-8488-47BE-9C39-7E95F0E91245}" type="parTrans" cxnId="{4F06ABF8-23D2-48CB-BB38-3602521F2E3C}">
      <dgm:prSet/>
      <dgm:spPr/>
      <dgm:t>
        <a:bodyPr/>
        <a:lstStyle/>
        <a:p>
          <a:endParaRPr lang="ru-RU"/>
        </a:p>
      </dgm:t>
    </dgm:pt>
    <dgm:pt modelId="{B066BE1A-E3D0-49A1-AB49-49E52A9E9486}" type="sibTrans" cxnId="{4F06ABF8-23D2-48CB-BB38-3602521F2E3C}">
      <dgm:prSet/>
      <dgm:spPr/>
      <dgm:t>
        <a:bodyPr/>
        <a:lstStyle/>
        <a:p>
          <a:endParaRPr lang="ru-RU"/>
        </a:p>
      </dgm:t>
    </dgm:pt>
    <dgm:pt modelId="{A05C617A-E459-43CB-82CB-EB93CB72C347}">
      <dgm:prSet/>
      <dgm:spPr/>
      <dgm:t>
        <a:bodyPr/>
        <a:lstStyle/>
        <a:p>
          <a:r>
            <a:rPr lang="ru-RU" dirty="0" smtClean="0"/>
            <a:t>Областной бюджет-526,4 тыс.рублей</a:t>
          </a:r>
          <a:endParaRPr lang="ru-RU" dirty="0"/>
        </a:p>
      </dgm:t>
    </dgm:pt>
    <dgm:pt modelId="{AAE9C917-7662-47A7-BBC1-842E29B7647E}" type="parTrans" cxnId="{A603C1C2-DC58-4BAB-8704-143C05194AE1}">
      <dgm:prSet/>
      <dgm:spPr/>
      <dgm:t>
        <a:bodyPr/>
        <a:lstStyle/>
        <a:p>
          <a:endParaRPr lang="ru-RU"/>
        </a:p>
      </dgm:t>
    </dgm:pt>
    <dgm:pt modelId="{7B2493BD-3BF6-4BC7-8A4A-35BA4BE26874}" type="sibTrans" cxnId="{A603C1C2-DC58-4BAB-8704-143C05194AE1}">
      <dgm:prSet/>
      <dgm:spPr/>
      <dgm:t>
        <a:bodyPr/>
        <a:lstStyle/>
        <a:p>
          <a:endParaRPr lang="ru-RU"/>
        </a:p>
      </dgm:t>
    </dgm:pt>
    <dgm:pt modelId="{C504E236-179E-4B91-A237-96DE2006F13C}">
      <dgm:prSet/>
      <dgm:spPr/>
      <dgm:t>
        <a:bodyPr/>
        <a:lstStyle/>
        <a:p>
          <a:r>
            <a:rPr lang="ru-RU" dirty="0" smtClean="0"/>
            <a:t>Местный бюджет-25,4 тыс.рублей</a:t>
          </a:r>
          <a:r>
            <a:rPr lang="en-US" dirty="0" smtClean="0"/>
            <a:t> </a:t>
          </a:r>
          <a:endParaRPr lang="ru-RU" dirty="0"/>
        </a:p>
      </dgm:t>
    </dgm:pt>
    <dgm:pt modelId="{7F4F85A6-F0CF-4F37-BB86-BEE8D1F5F526}" type="parTrans" cxnId="{968E2EEE-12B0-4EB1-89DF-4D9F12674404}">
      <dgm:prSet/>
      <dgm:spPr/>
      <dgm:t>
        <a:bodyPr/>
        <a:lstStyle/>
        <a:p>
          <a:endParaRPr lang="ru-RU"/>
        </a:p>
      </dgm:t>
    </dgm:pt>
    <dgm:pt modelId="{E440BE7F-436E-4E8A-91F1-E8D13CA09A74}" type="sibTrans" cxnId="{968E2EEE-12B0-4EB1-89DF-4D9F12674404}">
      <dgm:prSet/>
      <dgm:spPr/>
      <dgm:t>
        <a:bodyPr/>
        <a:lstStyle/>
        <a:p>
          <a:endParaRPr lang="ru-RU"/>
        </a:p>
      </dgm:t>
    </dgm:pt>
    <dgm:pt modelId="{4ED3E8B9-4EAE-4D08-A866-3C2935D00156}" type="pres">
      <dgm:prSet presAssocID="{E82BF76F-9760-4EC5-9A32-0BCFCD8C4D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3E10B6-CBF8-43FD-A87B-9D9A3440C127}" type="pres">
      <dgm:prSet presAssocID="{E82BF76F-9760-4EC5-9A32-0BCFCD8C4D9E}" presName="tSp" presStyleCnt="0"/>
      <dgm:spPr/>
    </dgm:pt>
    <dgm:pt modelId="{D2A64816-CF81-4844-891F-0CC38584F0DC}" type="pres">
      <dgm:prSet presAssocID="{E82BF76F-9760-4EC5-9A32-0BCFCD8C4D9E}" presName="bSp" presStyleCnt="0"/>
      <dgm:spPr/>
    </dgm:pt>
    <dgm:pt modelId="{4A570800-4B76-4F86-8C45-C8253BB4CCFE}" type="pres">
      <dgm:prSet presAssocID="{E82BF76F-9760-4EC5-9A32-0BCFCD8C4D9E}" presName="process" presStyleCnt="0"/>
      <dgm:spPr/>
    </dgm:pt>
    <dgm:pt modelId="{4A8EB8C3-1C19-4958-B0D1-1F673FDF5BE3}" type="pres">
      <dgm:prSet presAssocID="{1DC0966D-18F4-4F1D-AB4D-F0459C712BE4}" presName="composite1" presStyleCnt="0"/>
      <dgm:spPr/>
    </dgm:pt>
    <dgm:pt modelId="{074BB040-E27A-42F7-A412-D345949235BF}" type="pres">
      <dgm:prSet presAssocID="{1DC0966D-18F4-4F1D-AB4D-F0459C712BE4}" presName="dummyNode1" presStyleLbl="node1" presStyleIdx="0" presStyleCnt="3"/>
      <dgm:spPr/>
    </dgm:pt>
    <dgm:pt modelId="{88F7595D-831A-4599-9059-ECC58DA96F52}" type="pres">
      <dgm:prSet presAssocID="{1DC0966D-18F4-4F1D-AB4D-F0459C712BE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7FB35-1761-4986-BC70-836B6A9ED3D2}" type="pres">
      <dgm:prSet presAssocID="{1DC0966D-18F4-4F1D-AB4D-F0459C712BE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775F7-5EE0-49D0-8D65-EE355CD37900}" type="pres">
      <dgm:prSet presAssocID="{1DC0966D-18F4-4F1D-AB4D-F0459C712BE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B04E6B-3077-4FFD-98DF-8061DAE0649E}" type="pres">
      <dgm:prSet presAssocID="{1DC0966D-18F4-4F1D-AB4D-F0459C712BE4}" presName="connSite1" presStyleCnt="0"/>
      <dgm:spPr/>
    </dgm:pt>
    <dgm:pt modelId="{64F52B23-BFCE-439E-982C-0BE124AA3735}" type="pres">
      <dgm:prSet presAssocID="{25CC34B7-5420-4CD3-984B-EE57D5E5C420}" presName="Name9" presStyleLbl="sibTrans2D1" presStyleIdx="0" presStyleCnt="2"/>
      <dgm:spPr/>
      <dgm:t>
        <a:bodyPr/>
        <a:lstStyle/>
        <a:p>
          <a:endParaRPr lang="ru-RU"/>
        </a:p>
      </dgm:t>
    </dgm:pt>
    <dgm:pt modelId="{0279624A-79A4-480E-8960-7250BA6BA1BC}" type="pres">
      <dgm:prSet presAssocID="{279C8F0E-B18C-42D0-9E1D-1871330EA5CA}" presName="composite2" presStyleCnt="0"/>
      <dgm:spPr/>
    </dgm:pt>
    <dgm:pt modelId="{8B14A521-77B3-46EB-9975-ACCB434790C8}" type="pres">
      <dgm:prSet presAssocID="{279C8F0E-B18C-42D0-9E1D-1871330EA5CA}" presName="dummyNode2" presStyleLbl="node1" presStyleIdx="0" presStyleCnt="3"/>
      <dgm:spPr/>
    </dgm:pt>
    <dgm:pt modelId="{2DDB8E00-452D-43CE-A77C-CCAE6EA13EE7}" type="pres">
      <dgm:prSet presAssocID="{279C8F0E-B18C-42D0-9E1D-1871330EA5CA}" presName="childNode2" presStyleLbl="bgAcc1" presStyleIdx="1" presStyleCnt="3" custLinFactNeighborX="-3577" custLinFactNeighborY="6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75EB2E-DC6B-4A64-8902-D33E94237B45}" type="pres">
      <dgm:prSet presAssocID="{279C8F0E-B18C-42D0-9E1D-1871330EA5CA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5D17C-B678-487C-8A22-6DC6FC8B95A0}" type="pres">
      <dgm:prSet presAssocID="{279C8F0E-B18C-42D0-9E1D-1871330EA5CA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CA1DB-3226-4ADB-B1C9-53EE522743A2}" type="pres">
      <dgm:prSet presAssocID="{279C8F0E-B18C-42D0-9E1D-1871330EA5CA}" presName="connSite2" presStyleCnt="0"/>
      <dgm:spPr/>
    </dgm:pt>
    <dgm:pt modelId="{26C98076-4C02-4048-8676-2593DF61AA1F}" type="pres">
      <dgm:prSet presAssocID="{762F4FDC-2F6E-4024-9F9A-6151EE085639}" presName="Name18" presStyleLbl="sibTrans2D1" presStyleIdx="1" presStyleCnt="2"/>
      <dgm:spPr/>
      <dgm:t>
        <a:bodyPr/>
        <a:lstStyle/>
        <a:p>
          <a:endParaRPr lang="ru-RU"/>
        </a:p>
      </dgm:t>
    </dgm:pt>
    <dgm:pt modelId="{F0C765BE-D543-46D9-9BD5-877BAED185AF}" type="pres">
      <dgm:prSet presAssocID="{E75F28AA-B471-4CDD-AA2F-0C5FF04E8441}" presName="composite1" presStyleCnt="0"/>
      <dgm:spPr/>
    </dgm:pt>
    <dgm:pt modelId="{13D6AE9A-9F62-4006-A250-F77F305C8021}" type="pres">
      <dgm:prSet presAssocID="{E75F28AA-B471-4CDD-AA2F-0C5FF04E8441}" presName="dummyNode1" presStyleLbl="node1" presStyleIdx="1" presStyleCnt="3"/>
      <dgm:spPr/>
    </dgm:pt>
    <dgm:pt modelId="{B7CC06DF-3947-4A77-B1A6-B16B58FEFDAE}" type="pres">
      <dgm:prSet presAssocID="{E75F28AA-B471-4CDD-AA2F-0C5FF04E8441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F8A7E-7528-4FB3-9D3D-580A87A2EF7F}" type="pres">
      <dgm:prSet presAssocID="{E75F28AA-B471-4CDD-AA2F-0C5FF04E8441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3B9C1-AF29-43DA-B89D-D300E4B59467}" type="pres">
      <dgm:prSet presAssocID="{E75F28AA-B471-4CDD-AA2F-0C5FF04E8441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4B34DA-2560-4835-A6C0-37B537D0B8CD}" type="pres">
      <dgm:prSet presAssocID="{E75F28AA-B471-4CDD-AA2F-0C5FF04E8441}" presName="connSite1" presStyleCnt="0"/>
      <dgm:spPr/>
    </dgm:pt>
  </dgm:ptLst>
  <dgm:cxnLst>
    <dgm:cxn modelId="{78767EF7-CDBC-45E4-928C-2D8620BD37FD}" type="presOf" srcId="{A05C617A-E459-43CB-82CB-EB93CB72C347}" destId="{B7CC06DF-3947-4A77-B1A6-B16B58FEFDAE}" srcOrd="0" destOrd="0" presId="urn:microsoft.com/office/officeart/2005/8/layout/hProcess4"/>
    <dgm:cxn modelId="{D0E7D9B5-6E92-4164-86A9-E7644B40CAD2}" type="presOf" srcId="{279C8F0E-B18C-42D0-9E1D-1871330EA5CA}" destId="{1D85D17C-B678-487C-8A22-6DC6FC8B95A0}" srcOrd="0" destOrd="0" presId="urn:microsoft.com/office/officeart/2005/8/layout/hProcess4"/>
    <dgm:cxn modelId="{5A5B50A0-6858-4D7B-A7FA-99261B1F8121}" type="presOf" srcId="{BF5482D4-1F67-4135-9B67-D163C6C181EA}" destId="{2DDB8E00-452D-43CE-A77C-CCAE6EA13EE7}" srcOrd="0" destOrd="1" presId="urn:microsoft.com/office/officeart/2005/8/layout/hProcess4"/>
    <dgm:cxn modelId="{9E348445-4A15-4CBD-B4F3-993AAECB8040}" type="presOf" srcId="{29C861E4-A506-4C1C-AEF1-506107560FC1}" destId="{6175EB2E-DC6B-4A64-8902-D33E94237B45}" srcOrd="1" destOrd="0" presId="urn:microsoft.com/office/officeart/2005/8/layout/hProcess4"/>
    <dgm:cxn modelId="{1C2D9874-9814-4441-8759-A165A81B8B0E}" type="presOf" srcId="{CA396A61-F591-448B-AF0A-DCD7211496F5}" destId="{88F7595D-831A-4599-9059-ECC58DA96F52}" srcOrd="0" destOrd="0" presId="urn:microsoft.com/office/officeart/2005/8/layout/hProcess4"/>
    <dgm:cxn modelId="{AACC2F54-3C9F-4452-BE13-99C67748F565}" srcId="{279C8F0E-B18C-42D0-9E1D-1871330EA5CA}" destId="{29C861E4-A506-4C1C-AEF1-506107560FC1}" srcOrd="0" destOrd="0" parTransId="{91D35D3D-4030-4E6A-92E1-8519F4776CCD}" sibTransId="{DCFC084C-6886-43ED-845F-04CBC82AD9B8}"/>
    <dgm:cxn modelId="{5FFC8EC5-FDF3-459D-892F-EAC67732A531}" type="presOf" srcId="{E82BF76F-9760-4EC5-9A32-0BCFCD8C4D9E}" destId="{4ED3E8B9-4EAE-4D08-A866-3C2935D00156}" srcOrd="0" destOrd="0" presId="urn:microsoft.com/office/officeart/2005/8/layout/hProcess4"/>
    <dgm:cxn modelId="{4E49B1F3-E26E-463A-BA70-CACE1C84522E}" type="presOf" srcId="{25CC34B7-5420-4CD3-984B-EE57D5E5C420}" destId="{64F52B23-BFCE-439E-982C-0BE124AA3735}" srcOrd="0" destOrd="0" presId="urn:microsoft.com/office/officeart/2005/8/layout/hProcess4"/>
    <dgm:cxn modelId="{968E2EEE-12B0-4EB1-89DF-4D9F12674404}" srcId="{E75F28AA-B471-4CDD-AA2F-0C5FF04E8441}" destId="{C504E236-179E-4B91-A237-96DE2006F13C}" srcOrd="1" destOrd="0" parTransId="{7F4F85A6-F0CF-4F37-BB86-BEE8D1F5F526}" sibTransId="{E440BE7F-436E-4E8A-91F1-E8D13CA09A74}"/>
    <dgm:cxn modelId="{6B5FC2B3-3AB5-4AC6-99E2-CFD2BEF6A3D0}" srcId="{1DC0966D-18F4-4F1D-AB4D-F0459C712BE4}" destId="{2A172029-0FF7-4A09-9784-E133F9FC4CAE}" srcOrd="1" destOrd="0" parTransId="{09F3641F-DF9D-4492-B523-949983EB8618}" sibTransId="{7C6ADA67-A205-4516-ACCB-AA13659CF937}"/>
    <dgm:cxn modelId="{7D77B7C7-944B-4838-8819-E13324C0C21C}" srcId="{1DC0966D-18F4-4F1D-AB4D-F0459C712BE4}" destId="{CA396A61-F591-448B-AF0A-DCD7211496F5}" srcOrd="0" destOrd="0" parTransId="{FC3621D4-CBB5-43AF-B480-C7EB4ABB7150}" sibTransId="{E2E477BA-A816-4AAC-9568-230B8A95C0C6}"/>
    <dgm:cxn modelId="{262F1C66-5368-4A4B-845C-DA18894A4801}" type="presOf" srcId="{29C861E4-A506-4C1C-AEF1-506107560FC1}" destId="{2DDB8E00-452D-43CE-A77C-CCAE6EA13EE7}" srcOrd="0" destOrd="0" presId="urn:microsoft.com/office/officeart/2005/8/layout/hProcess4"/>
    <dgm:cxn modelId="{E3C1ED72-2D08-4AE6-891E-C2EBEB552FA7}" type="presOf" srcId="{2A172029-0FF7-4A09-9784-E133F9FC4CAE}" destId="{2B47FB35-1761-4986-BC70-836B6A9ED3D2}" srcOrd="1" destOrd="1" presId="urn:microsoft.com/office/officeart/2005/8/layout/hProcess4"/>
    <dgm:cxn modelId="{3BFB10C3-9088-4CC7-833C-CBE5BC6A4113}" type="presOf" srcId="{A05C617A-E459-43CB-82CB-EB93CB72C347}" destId="{608F8A7E-7528-4FB3-9D3D-580A87A2EF7F}" srcOrd="1" destOrd="0" presId="urn:microsoft.com/office/officeart/2005/8/layout/hProcess4"/>
    <dgm:cxn modelId="{9D7BF6EE-FA84-494C-BBCE-A465B43A972B}" srcId="{E82BF76F-9760-4EC5-9A32-0BCFCD8C4D9E}" destId="{E75F28AA-B471-4CDD-AA2F-0C5FF04E8441}" srcOrd="2" destOrd="0" parTransId="{8196EF3E-FDC0-4937-8023-6965571E197D}" sibTransId="{D24E8D5F-B4C8-4A18-9E4E-1C09834A9BFB}"/>
    <dgm:cxn modelId="{7D25CDEC-E77E-47D1-980D-70BBEE3B5EFD}" type="presOf" srcId="{1DC0966D-18F4-4F1D-AB4D-F0459C712BE4}" destId="{A2D775F7-5EE0-49D0-8D65-EE355CD37900}" srcOrd="0" destOrd="0" presId="urn:microsoft.com/office/officeart/2005/8/layout/hProcess4"/>
    <dgm:cxn modelId="{A603C1C2-DC58-4BAB-8704-143C05194AE1}" srcId="{E75F28AA-B471-4CDD-AA2F-0C5FF04E8441}" destId="{A05C617A-E459-43CB-82CB-EB93CB72C347}" srcOrd="0" destOrd="0" parTransId="{AAE9C917-7662-47A7-BBC1-842E29B7647E}" sibTransId="{7B2493BD-3BF6-4BC7-8A4A-35BA4BE26874}"/>
    <dgm:cxn modelId="{AF89AB72-0C15-48C8-B208-F5B440003746}" type="presOf" srcId="{C504E236-179E-4B91-A237-96DE2006F13C}" destId="{B7CC06DF-3947-4A77-B1A6-B16B58FEFDAE}" srcOrd="0" destOrd="1" presId="urn:microsoft.com/office/officeart/2005/8/layout/hProcess4"/>
    <dgm:cxn modelId="{9A7EC9E0-05BC-411B-A264-F4DB0C9F41CC}" srcId="{E82BF76F-9760-4EC5-9A32-0BCFCD8C4D9E}" destId="{1DC0966D-18F4-4F1D-AB4D-F0459C712BE4}" srcOrd="0" destOrd="0" parTransId="{F69598A2-E56C-4B71-A8C2-B692D85437FA}" sibTransId="{25CC34B7-5420-4CD3-984B-EE57D5E5C420}"/>
    <dgm:cxn modelId="{BFDCFF88-581A-4750-94A4-FF667B4C9182}" type="presOf" srcId="{762F4FDC-2F6E-4024-9F9A-6151EE085639}" destId="{26C98076-4C02-4048-8676-2593DF61AA1F}" srcOrd="0" destOrd="0" presId="urn:microsoft.com/office/officeart/2005/8/layout/hProcess4"/>
    <dgm:cxn modelId="{4BF11E41-34E2-4642-9B98-6736E4B1A29F}" type="presOf" srcId="{CA396A61-F591-448B-AF0A-DCD7211496F5}" destId="{2B47FB35-1761-4986-BC70-836B6A9ED3D2}" srcOrd="1" destOrd="0" presId="urn:microsoft.com/office/officeart/2005/8/layout/hProcess4"/>
    <dgm:cxn modelId="{4F06ABF8-23D2-48CB-BB38-3602521F2E3C}" srcId="{279C8F0E-B18C-42D0-9E1D-1871330EA5CA}" destId="{BF5482D4-1F67-4135-9B67-D163C6C181EA}" srcOrd="1" destOrd="0" parTransId="{BE5C10E9-8488-47BE-9C39-7E95F0E91245}" sibTransId="{B066BE1A-E3D0-49A1-AB49-49E52A9E9486}"/>
    <dgm:cxn modelId="{6A7473CB-053A-4577-89C8-50D882BE31A7}" type="presOf" srcId="{BF5482D4-1F67-4135-9B67-D163C6C181EA}" destId="{6175EB2E-DC6B-4A64-8902-D33E94237B45}" srcOrd="1" destOrd="1" presId="urn:microsoft.com/office/officeart/2005/8/layout/hProcess4"/>
    <dgm:cxn modelId="{F76B5925-70C3-4145-82E5-E2FDE3657CAE}" type="presOf" srcId="{E75F28AA-B471-4CDD-AA2F-0C5FF04E8441}" destId="{2173B9C1-AF29-43DA-B89D-D300E4B59467}" srcOrd="0" destOrd="0" presId="urn:microsoft.com/office/officeart/2005/8/layout/hProcess4"/>
    <dgm:cxn modelId="{E29D9C17-A71F-4B7D-92F6-2813864BA29C}" type="presOf" srcId="{C504E236-179E-4B91-A237-96DE2006F13C}" destId="{608F8A7E-7528-4FB3-9D3D-580A87A2EF7F}" srcOrd="1" destOrd="1" presId="urn:microsoft.com/office/officeart/2005/8/layout/hProcess4"/>
    <dgm:cxn modelId="{EE1EA588-1BEA-4F9C-BAF4-B5F2BBB1113A}" type="presOf" srcId="{2A172029-0FF7-4A09-9784-E133F9FC4CAE}" destId="{88F7595D-831A-4599-9059-ECC58DA96F52}" srcOrd="0" destOrd="1" presId="urn:microsoft.com/office/officeart/2005/8/layout/hProcess4"/>
    <dgm:cxn modelId="{FDCBFC08-DB29-4C6E-A72A-5CAA03F55EB0}" srcId="{E82BF76F-9760-4EC5-9A32-0BCFCD8C4D9E}" destId="{279C8F0E-B18C-42D0-9E1D-1871330EA5CA}" srcOrd="1" destOrd="0" parTransId="{4527DD3C-690A-4663-AC2C-D888E8C648F7}" sibTransId="{762F4FDC-2F6E-4024-9F9A-6151EE085639}"/>
    <dgm:cxn modelId="{967BBB1D-7B4D-439B-979A-AAE75E99FA26}" type="presParOf" srcId="{4ED3E8B9-4EAE-4D08-A866-3C2935D00156}" destId="{893E10B6-CBF8-43FD-A87B-9D9A3440C127}" srcOrd="0" destOrd="0" presId="urn:microsoft.com/office/officeart/2005/8/layout/hProcess4"/>
    <dgm:cxn modelId="{B3CF2E11-3647-4D8F-B676-D65039E41A6E}" type="presParOf" srcId="{4ED3E8B9-4EAE-4D08-A866-3C2935D00156}" destId="{D2A64816-CF81-4844-891F-0CC38584F0DC}" srcOrd="1" destOrd="0" presId="urn:microsoft.com/office/officeart/2005/8/layout/hProcess4"/>
    <dgm:cxn modelId="{8E108209-A2E5-4752-BC6E-5A75149B9E1A}" type="presParOf" srcId="{4ED3E8B9-4EAE-4D08-A866-3C2935D00156}" destId="{4A570800-4B76-4F86-8C45-C8253BB4CCFE}" srcOrd="2" destOrd="0" presId="urn:microsoft.com/office/officeart/2005/8/layout/hProcess4"/>
    <dgm:cxn modelId="{3A032241-84B6-4D20-B7BE-1F4455C6FB1B}" type="presParOf" srcId="{4A570800-4B76-4F86-8C45-C8253BB4CCFE}" destId="{4A8EB8C3-1C19-4958-B0D1-1F673FDF5BE3}" srcOrd="0" destOrd="0" presId="urn:microsoft.com/office/officeart/2005/8/layout/hProcess4"/>
    <dgm:cxn modelId="{89453917-3C13-4813-BCF4-7E5E6E7BB37B}" type="presParOf" srcId="{4A8EB8C3-1C19-4958-B0D1-1F673FDF5BE3}" destId="{074BB040-E27A-42F7-A412-D345949235BF}" srcOrd="0" destOrd="0" presId="urn:microsoft.com/office/officeart/2005/8/layout/hProcess4"/>
    <dgm:cxn modelId="{E6695F1A-B2E5-4C22-9DAD-BA55B3AE9890}" type="presParOf" srcId="{4A8EB8C3-1C19-4958-B0D1-1F673FDF5BE3}" destId="{88F7595D-831A-4599-9059-ECC58DA96F52}" srcOrd="1" destOrd="0" presId="urn:microsoft.com/office/officeart/2005/8/layout/hProcess4"/>
    <dgm:cxn modelId="{69B5868F-73B8-4A32-B679-880E2BE448FB}" type="presParOf" srcId="{4A8EB8C3-1C19-4958-B0D1-1F673FDF5BE3}" destId="{2B47FB35-1761-4986-BC70-836B6A9ED3D2}" srcOrd="2" destOrd="0" presId="urn:microsoft.com/office/officeart/2005/8/layout/hProcess4"/>
    <dgm:cxn modelId="{E94CA932-2BE4-4139-BB49-0CA4EC7FB55C}" type="presParOf" srcId="{4A8EB8C3-1C19-4958-B0D1-1F673FDF5BE3}" destId="{A2D775F7-5EE0-49D0-8D65-EE355CD37900}" srcOrd="3" destOrd="0" presId="urn:microsoft.com/office/officeart/2005/8/layout/hProcess4"/>
    <dgm:cxn modelId="{23D1C9B0-39F9-4680-8556-36DB2564AC29}" type="presParOf" srcId="{4A8EB8C3-1C19-4958-B0D1-1F673FDF5BE3}" destId="{2FB04E6B-3077-4FFD-98DF-8061DAE0649E}" srcOrd="4" destOrd="0" presId="urn:microsoft.com/office/officeart/2005/8/layout/hProcess4"/>
    <dgm:cxn modelId="{48DA4571-81AA-4999-A624-E44F8F320F84}" type="presParOf" srcId="{4A570800-4B76-4F86-8C45-C8253BB4CCFE}" destId="{64F52B23-BFCE-439E-982C-0BE124AA3735}" srcOrd="1" destOrd="0" presId="urn:microsoft.com/office/officeart/2005/8/layout/hProcess4"/>
    <dgm:cxn modelId="{9208131F-93B9-4C6B-9863-08D96FEE7930}" type="presParOf" srcId="{4A570800-4B76-4F86-8C45-C8253BB4CCFE}" destId="{0279624A-79A4-480E-8960-7250BA6BA1BC}" srcOrd="2" destOrd="0" presId="urn:microsoft.com/office/officeart/2005/8/layout/hProcess4"/>
    <dgm:cxn modelId="{A9A7BD47-8BB2-4B15-B244-C028794218B3}" type="presParOf" srcId="{0279624A-79A4-480E-8960-7250BA6BA1BC}" destId="{8B14A521-77B3-46EB-9975-ACCB434790C8}" srcOrd="0" destOrd="0" presId="urn:microsoft.com/office/officeart/2005/8/layout/hProcess4"/>
    <dgm:cxn modelId="{994E9189-CAF4-4F6A-98A8-DC2D7527184D}" type="presParOf" srcId="{0279624A-79A4-480E-8960-7250BA6BA1BC}" destId="{2DDB8E00-452D-43CE-A77C-CCAE6EA13EE7}" srcOrd="1" destOrd="0" presId="urn:microsoft.com/office/officeart/2005/8/layout/hProcess4"/>
    <dgm:cxn modelId="{42FDF366-AD2E-4A7A-B8F2-4814E792CA33}" type="presParOf" srcId="{0279624A-79A4-480E-8960-7250BA6BA1BC}" destId="{6175EB2E-DC6B-4A64-8902-D33E94237B45}" srcOrd="2" destOrd="0" presId="urn:microsoft.com/office/officeart/2005/8/layout/hProcess4"/>
    <dgm:cxn modelId="{0B30D79E-A4A9-4C97-B49E-AD0B86C56051}" type="presParOf" srcId="{0279624A-79A4-480E-8960-7250BA6BA1BC}" destId="{1D85D17C-B678-487C-8A22-6DC6FC8B95A0}" srcOrd="3" destOrd="0" presId="urn:microsoft.com/office/officeart/2005/8/layout/hProcess4"/>
    <dgm:cxn modelId="{2C050E63-E07B-4CFF-8334-FF426F8A3479}" type="presParOf" srcId="{0279624A-79A4-480E-8960-7250BA6BA1BC}" destId="{868CA1DB-3226-4ADB-B1C9-53EE522743A2}" srcOrd="4" destOrd="0" presId="urn:microsoft.com/office/officeart/2005/8/layout/hProcess4"/>
    <dgm:cxn modelId="{14D69D92-4817-4241-BEE1-D63074C44B83}" type="presParOf" srcId="{4A570800-4B76-4F86-8C45-C8253BB4CCFE}" destId="{26C98076-4C02-4048-8676-2593DF61AA1F}" srcOrd="3" destOrd="0" presId="urn:microsoft.com/office/officeart/2005/8/layout/hProcess4"/>
    <dgm:cxn modelId="{58D0E561-D2F7-4032-9874-2ACE9CB8F0AC}" type="presParOf" srcId="{4A570800-4B76-4F86-8C45-C8253BB4CCFE}" destId="{F0C765BE-D543-46D9-9BD5-877BAED185AF}" srcOrd="4" destOrd="0" presId="urn:microsoft.com/office/officeart/2005/8/layout/hProcess4"/>
    <dgm:cxn modelId="{51896449-0BA8-48EA-AD63-3DC87337108A}" type="presParOf" srcId="{F0C765BE-D543-46D9-9BD5-877BAED185AF}" destId="{13D6AE9A-9F62-4006-A250-F77F305C8021}" srcOrd="0" destOrd="0" presId="urn:microsoft.com/office/officeart/2005/8/layout/hProcess4"/>
    <dgm:cxn modelId="{7318DC83-0D5E-4E6F-BF76-988222E1B82A}" type="presParOf" srcId="{F0C765BE-D543-46D9-9BD5-877BAED185AF}" destId="{B7CC06DF-3947-4A77-B1A6-B16B58FEFDAE}" srcOrd="1" destOrd="0" presId="urn:microsoft.com/office/officeart/2005/8/layout/hProcess4"/>
    <dgm:cxn modelId="{DDF849A4-7322-4CCB-B04D-8E17F7DF9A56}" type="presParOf" srcId="{F0C765BE-D543-46D9-9BD5-877BAED185AF}" destId="{608F8A7E-7528-4FB3-9D3D-580A87A2EF7F}" srcOrd="2" destOrd="0" presId="urn:microsoft.com/office/officeart/2005/8/layout/hProcess4"/>
    <dgm:cxn modelId="{FC122A01-5E3B-49C6-BAA3-0EB6733ECF3A}" type="presParOf" srcId="{F0C765BE-D543-46D9-9BD5-877BAED185AF}" destId="{2173B9C1-AF29-43DA-B89D-D300E4B59467}" srcOrd="3" destOrd="0" presId="urn:microsoft.com/office/officeart/2005/8/layout/hProcess4"/>
    <dgm:cxn modelId="{2AFE8481-7683-4E48-9274-5555F749EBF0}" type="presParOf" srcId="{F0C765BE-D543-46D9-9BD5-877BAED185AF}" destId="{834B34DA-2560-4835-A6C0-37B537D0B8CD}" srcOrd="4" destOrd="0" presId="urn:microsoft.com/office/officeart/2005/8/layout/hProcess4"/>
  </dgm:cxnLst>
  <dgm:bg/>
  <dgm:whole/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8F360C0-30D3-4AEA-9940-2A058B6B875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E5B1F2DD-6588-4527-AC6C-0EFAF41CA859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204928,0 тыс.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1F29930A-335E-4D54-8BB0-4F626636FCB0}" type="parTrans" cxnId="{C884C03F-F995-4DC8-965B-99123DB1B848}">
      <dgm:prSet/>
      <dgm:spPr/>
      <dgm:t>
        <a:bodyPr/>
        <a:lstStyle/>
        <a:p>
          <a:endParaRPr lang="ru-RU"/>
        </a:p>
      </dgm:t>
    </dgm:pt>
    <dgm:pt modelId="{A4D80864-3D90-427F-95DF-0D6AAF0D97BD}" type="sibTrans" cxnId="{C884C03F-F995-4DC8-965B-99123DB1B848}">
      <dgm:prSet/>
      <dgm:spPr/>
      <dgm:t>
        <a:bodyPr/>
        <a:lstStyle/>
        <a:p>
          <a:endParaRPr lang="ru-RU"/>
        </a:p>
      </dgm:t>
    </dgm:pt>
    <dgm:pt modelId="{6F16DC65-F772-4456-9E2B-854BA6E9F75E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205096,1 тыс.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989B9B33-6CC1-47B2-8C7C-89AA3CDD3430}" type="parTrans" cxnId="{04188A33-06E7-4A6F-AC61-6F6815372552}">
      <dgm:prSet/>
      <dgm:spPr/>
      <dgm:t>
        <a:bodyPr/>
        <a:lstStyle/>
        <a:p>
          <a:endParaRPr lang="ru-RU"/>
        </a:p>
      </dgm:t>
    </dgm:pt>
    <dgm:pt modelId="{08ECE728-A821-4D77-AC14-D8477B37BFBC}" type="sibTrans" cxnId="{04188A33-06E7-4A6F-AC61-6F6815372552}">
      <dgm:prSet/>
      <dgm:spPr/>
      <dgm:t>
        <a:bodyPr/>
        <a:lstStyle/>
        <a:p>
          <a:endParaRPr lang="ru-RU"/>
        </a:p>
      </dgm:t>
    </dgm:pt>
    <dgm:pt modelId="{3292D9AD-0894-4E04-9042-76F95FC69EDF}">
      <dgm:prSet phldrT="[Текст]" custT="1"/>
      <dgm:spPr/>
      <dgm:t>
        <a:bodyPr/>
        <a:lstStyle/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207366,6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тыс.</a:t>
          </a:r>
        </a:p>
        <a:p>
          <a:r>
            <a:rPr lang="ru-RU" sz="3200" dirty="0" smtClean="0">
              <a:latin typeface="Times New Roman" pitchFamily="18" charset="0"/>
              <a:cs typeface="Times New Roman" pitchFamily="18" charset="0"/>
            </a:rPr>
            <a:t>рублей</a:t>
          </a:r>
          <a:endParaRPr lang="ru-RU" sz="3200" dirty="0">
            <a:latin typeface="Times New Roman" pitchFamily="18" charset="0"/>
            <a:cs typeface="Times New Roman" pitchFamily="18" charset="0"/>
          </a:endParaRPr>
        </a:p>
      </dgm:t>
    </dgm:pt>
    <dgm:pt modelId="{6F8102CA-4A09-4AA9-B42C-CB0F32758F73}" type="parTrans" cxnId="{E5826C36-A5F6-4A48-B016-CCCE8B327F56}">
      <dgm:prSet/>
      <dgm:spPr/>
      <dgm:t>
        <a:bodyPr/>
        <a:lstStyle/>
        <a:p>
          <a:endParaRPr lang="ru-RU"/>
        </a:p>
      </dgm:t>
    </dgm:pt>
    <dgm:pt modelId="{17424A05-EFCE-4B75-B3B6-DE19CA325A1C}" type="sibTrans" cxnId="{E5826C36-A5F6-4A48-B016-CCCE8B327F56}">
      <dgm:prSet/>
      <dgm:spPr/>
      <dgm:t>
        <a:bodyPr/>
        <a:lstStyle/>
        <a:p>
          <a:endParaRPr lang="ru-RU"/>
        </a:p>
      </dgm:t>
    </dgm:pt>
    <dgm:pt modelId="{8AECEE19-9229-4AD4-B06D-E3E110218032}" type="pres">
      <dgm:prSet presAssocID="{88F360C0-30D3-4AEA-9940-2A058B6B8754}" presName="Name0" presStyleCnt="0">
        <dgm:presLayoutVars>
          <dgm:dir/>
          <dgm:resizeHandles val="exact"/>
        </dgm:presLayoutVars>
      </dgm:prSet>
      <dgm:spPr/>
    </dgm:pt>
    <dgm:pt modelId="{E8F3C34B-C119-4677-8293-BDF22ABC9994}" type="pres">
      <dgm:prSet presAssocID="{88F360C0-30D3-4AEA-9940-2A058B6B8754}" presName="bkgdShp" presStyleLbl="alignAccFollowNode1" presStyleIdx="0" presStyleCnt="1"/>
      <dgm:spPr/>
    </dgm:pt>
    <dgm:pt modelId="{0BD0B201-2D9D-4989-AFC0-11EDDD260F83}" type="pres">
      <dgm:prSet presAssocID="{88F360C0-30D3-4AEA-9940-2A058B6B8754}" presName="linComp" presStyleCnt="0"/>
      <dgm:spPr/>
    </dgm:pt>
    <dgm:pt modelId="{168AB31B-8FC2-4949-A3FE-EB14E5C2F4C0}" type="pres">
      <dgm:prSet presAssocID="{E5B1F2DD-6588-4527-AC6C-0EFAF41CA859}" presName="compNode" presStyleCnt="0"/>
      <dgm:spPr/>
    </dgm:pt>
    <dgm:pt modelId="{578AB309-1164-4171-863E-D050F22570C0}" type="pres">
      <dgm:prSet presAssocID="{E5B1F2DD-6588-4527-AC6C-0EFAF41CA85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B2244B-1957-45A4-B61D-59FFDBDC5BD2}" type="pres">
      <dgm:prSet presAssocID="{E5B1F2DD-6588-4527-AC6C-0EFAF41CA859}" presName="invisiNode" presStyleLbl="node1" presStyleIdx="0" presStyleCnt="3"/>
      <dgm:spPr/>
    </dgm:pt>
    <dgm:pt modelId="{B354942E-6AB3-4FF1-91C7-6F52422F17E8}" type="pres">
      <dgm:prSet presAssocID="{E5B1F2DD-6588-4527-AC6C-0EFAF41CA859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3DD983B-7838-48EE-A4B3-B3920101C9B6}" type="pres">
      <dgm:prSet presAssocID="{A4D80864-3D90-427F-95DF-0D6AAF0D97B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F4D8A9F-2543-4681-B8CF-6087A44A6851}" type="pres">
      <dgm:prSet presAssocID="{6F16DC65-F772-4456-9E2B-854BA6E9F75E}" presName="compNode" presStyleCnt="0"/>
      <dgm:spPr/>
    </dgm:pt>
    <dgm:pt modelId="{1E0BCFF4-58CD-4988-B098-CEE89450F67D}" type="pres">
      <dgm:prSet presAssocID="{6F16DC65-F772-4456-9E2B-854BA6E9F75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BD2EA-E5A7-4276-BDEF-6FC823BBA57F}" type="pres">
      <dgm:prSet presAssocID="{6F16DC65-F772-4456-9E2B-854BA6E9F75E}" presName="invisiNode" presStyleLbl="node1" presStyleIdx="1" presStyleCnt="3"/>
      <dgm:spPr/>
    </dgm:pt>
    <dgm:pt modelId="{98E0244F-84BF-4406-9F88-D2012D8E3BE1}" type="pres">
      <dgm:prSet presAssocID="{6F16DC65-F772-4456-9E2B-854BA6E9F75E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02758EC-194A-45DF-8F12-0A35E1632B26}" type="pres">
      <dgm:prSet presAssocID="{08ECE728-A821-4D77-AC14-D8477B37BFB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DB0947-528A-4F64-B91A-97A0B5CCD787}" type="pres">
      <dgm:prSet presAssocID="{3292D9AD-0894-4E04-9042-76F95FC69EDF}" presName="compNode" presStyleCnt="0"/>
      <dgm:spPr/>
    </dgm:pt>
    <dgm:pt modelId="{84DDB68A-87E3-4FF5-B094-46B6BE9B007B}" type="pres">
      <dgm:prSet presAssocID="{3292D9AD-0894-4E04-9042-76F95FC69ED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355D5-52FA-4BFF-9326-399B6C0096B6}" type="pres">
      <dgm:prSet presAssocID="{3292D9AD-0894-4E04-9042-76F95FC69EDF}" presName="invisiNode" presStyleLbl="node1" presStyleIdx="2" presStyleCnt="3"/>
      <dgm:spPr/>
    </dgm:pt>
    <dgm:pt modelId="{424AC20C-7ED6-4ACE-A04A-CF1CD9E0AC93}" type="pres">
      <dgm:prSet presAssocID="{3292D9AD-0894-4E04-9042-76F95FC69EDF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4188A33-06E7-4A6F-AC61-6F6815372552}" srcId="{88F360C0-30D3-4AEA-9940-2A058B6B8754}" destId="{6F16DC65-F772-4456-9E2B-854BA6E9F75E}" srcOrd="1" destOrd="0" parTransId="{989B9B33-6CC1-47B2-8C7C-89AA3CDD3430}" sibTransId="{08ECE728-A821-4D77-AC14-D8477B37BFBC}"/>
    <dgm:cxn modelId="{9C0CD645-3BD2-4B88-AEBD-95A4E33E332A}" type="presOf" srcId="{3292D9AD-0894-4E04-9042-76F95FC69EDF}" destId="{84DDB68A-87E3-4FF5-B094-46B6BE9B007B}" srcOrd="0" destOrd="0" presId="urn:microsoft.com/office/officeart/2005/8/layout/pList2"/>
    <dgm:cxn modelId="{57DBC858-6886-4383-833F-1E3ECBCB2E9C}" type="presOf" srcId="{08ECE728-A821-4D77-AC14-D8477B37BFBC}" destId="{E02758EC-194A-45DF-8F12-0A35E1632B26}" srcOrd="0" destOrd="0" presId="urn:microsoft.com/office/officeart/2005/8/layout/pList2"/>
    <dgm:cxn modelId="{E5826C36-A5F6-4A48-B016-CCCE8B327F56}" srcId="{88F360C0-30D3-4AEA-9940-2A058B6B8754}" destId="{3292D9AD-0894-4E04-9042-76F95FC69EDF}" srcOrd="2" destOrd="0" parTransId="{6F8102CA-4A09-4AA9-B42C-CB0F32758F73}" sibTransId="{17424A05-EFCE-4B75-B3B6-DE19CA325A1C}"/>
    <dgm:cxn modelId="{C884C03F-F995-4DC8-965B-99123DB1B848}" srcId="{88F360C0-30D3-4AEA-9940-2A058B6B8754}" destId="{E5B1F2DD-6588-4527-AC6C-0EFAF41CA859}" srcOrd="0" destOrd="0" parTransId="{1F29930A-335E-4D54-8BB0-4F626636FCB0}" sibTransId="{A4D80864-3D90-427F-95DF-0D6AAF0D97BD}"/>
    <dgm:cxn modelId="{5C00E0F8-94A1-4D52-B62F-34A33C08D563}" type="presOf" srcId="{6F16DC65-F772-4456-9E2B-854BA6E9F75E}" destId="{1E0BCFF4-58CD-4988-B098-CEE89450F67D}" srcOrd="0" destOrd="0" presId="urn:microsoft.com/office/officeart/2005/8/layout/pList2"/>
    <dgm:cxn modelId="{EAFE1D9C-214C-4409-A2A4-E0555E7B56C9}" type="presOf" srcId="{A4D80864-3D90-427F-95DF-0D6AAF0D97BD}" destId="{E3DD983B-7838-48EE-A4B3-B3920101C9B6}" srcOrd="0" destOrd="0" presId="urn:microsoft.com/office/officeart/2005/8/layout/pList2"/>
    <dgm:cxn modelId="{79EAE954-B3D6-4C0D-8E1B-492BE00A12D4}" type="presOf" srcId="{E5B1F2DD-6588-4527-AC6C-0EFAF41CA859}" destId="{578AB309-1164-4171-863E-D050F22570C0}" srcOrd="0" destOrd="0" presId="urn:microsoft.com/office/officeart/2005/8/layout/pList2"/>
    <dgm:cxn modelId="{CB5A4F77-D064-439C-9B30-1BC0B9EC0227}" type="presOf" srcId="{88F360C0-30D3-4AEA-9940-2A058B6B8754}" destId="{8AECEE19-9229-4AD4-B06D-E3E110218032}" srcOrd="0" destOrd="0" presId="urn:microsoft.com/office/officeart/2005/8/layout/pList2"/>
    <dgm:cxn modelId="{61E5D709-5E0D-41D6-9A1A-2D7070BB7CED}" type="presParOf" srcId="{8AECEE19-9229-4AD4-B06D-E3E110218032}" destId="{E8F3C34B-C119-4677-8293-BDF22ABC9994}" srcOrd="0" destOrd="0" presId="urn:microsoft.com/office/officeart/2005/8/layout/pList2"/>
    <dgm:cxn modelId="{43221BFA-63E7-43BD-9AC6-FDCE2B4407F1}" type="presParOf" srcId="{8AECEE19-9229-4AD4-B06D-E3E110218032}" destId="{0BD0B201-2D9D-4989-AFC0-11EDDD260F83}" srcOrd="1" destOrd="0" presId="urn:microsoft.com/office/officeart/2005/8/layout/pList2"/>
    <dgm:cxn modelId="{7D6B81BD-AB5A-488B-AA19-1AD621B8828E}" type="presParOf" srcId="{0BD0B201-2D9D-4989-AFC0-11EDDD260F83}" destId="{168AB31B-8FC2-4949-A3FE-EB14E5C2F4C0}" srcOrd="0" destOrd="0" presId="urn:microsoft.com/office/officeart/2005/8/layout/pList2"/>
    <dgm:cxn modelId="{6E6D7932-43DA-4EF8-89F8-E1D9D4BA5759}" type="presParOf" srcId="{168AB31B-8FC2-4949-A3FE-EB14E5C2F4C0}" destId="{578AB309-1164-4171-863E-D050F22570C0}" srcOrd="0" destOrd="0" presId="urn:microsoft.com/office/officeart/2005/8/layout/pList2"/>
    <dgm:cxn modelId="{5152DF89-DBC4-4631-899A-BA0C8C92194C}" type="presParOf" srcId="{168AB31B-8FC2-4949-A3FE-EB14E5C2F4C0}" destId="{8AB2244B-1957-45A4-B61D-59FFDBDC5BD2}" srcOrd="1" destOrd="0" presId="urn:microsoft.com/office/officeart/2005/8/layout/pList2"/>
    <dgm:cxn modelId="{49D1D701-D71F-4C65-8F66-8252DAAEF6A6}" type="presParOf" srcId="{168AB31B-8FC2-4949-A3FE-EB14E5C2F4C0}" destId="{B354942E-6AB3-4FF1-91C7-6F52422F17E8}" srcOrd="2" destOrd="0" presId="urn:microsoft.com/office/officeart/2005/8/layout/pList2"/>
    <dgm:cxn modelId="{A3AE3682-7429-41C9-BC18-6CB0346098D4}" type="presParOf" srcId="{0BD0B201-2D9D-4989-AFC0-11EDDD260F83}" destId="{E3DD983B-7838-48EE-A4B3-B3920101C9B6}" srcOrd="1" destOrd="0" presId="urn:microsoft.com/office/officeart/2005/8/layout/pList2"/>
    <dgm:cxn modelId="{0EA352E9-F75A-4E04-861B-4F24187C0FB1}" type="presParOf" srcId="{0BD0B201-2D9D-4989-AFC0-11EDDD260F83}" destId="{0F4D8A9F-2543-4681-B8CF-6087A44A6851}" srcOrd="2" destOrd="0" presId="urn:microsoft.com/office/officeart/2005/8/layout/pList2"/>
    <dgm:cxn modelId="{B080FF2F-B810-4940-9274-A27223E45EA8}" type="presParOf" srcId="{0F4D8A9F-2543-4681-B8CF-6087A44A6851}" destId="{1E0BCFF4-58CD-4988-B098-CEE89450F67D}" srcOrd="0" destOrd="0" presId="urn:microsoft.com/office/officeart/2005/8/layout/pList2"/>
    <dgm:cxn modelId="{723DC485-BB17-43FB-9EA2-1F60FE6FB08E}" type="presParOf" srcId="{0F4D8A9F-2543-4681-B8CF-6087A44A6851}" destId="{85ABD2EA-E5A7-4276-BDEF-6FC823BBA57F}" srcOrd="1" destOrd="0" presId="urn:microsoft.com/office/officeart/2005/8/layout/pList2"/>
    <dgm:cxn modelId="{26097A25-3D9E-4F8E-8B1A-2BDAC2B66B94}" type="presParOf" srcId="{0F4D8A9F-2543-4681-B8CF-6087A44A6851}" destId="{98E0244F-84BF-4406-9F88-D2012D8E3BE1}" srcOrd="2" destOrd="0" presId="urn:microsoft.com/office/officeart/2005/8/layout/pList2"/>
    <dgm:cxn modelId="{A8DC59E7-C966-4659-951A-911498CAF261}" type="presParOf" srcId="{0BD0B201-2D9D-4989-AFC0-11EDDD260F83}" destId="{E02758EC-194A-45DF-8F12-0A35E1632B26}" srcOrd="3" destOrd="0" presId="urn:microsoft.com/office/officeart/2005/8/layout/pList2"/>
    <dgm:cxn modelId="{38E15B99-C8FA-43F9-A04B-6F6891452329}" type="presParOf" srcId="{0BD0B201-2D9D-4989-AFC0-11EDDD260F83}" destId="{E2DB0947-528A-4F64-B91A-97A0B5CCD787}" srcOrd="4" destOrd="0" presId="urn:microsoft.com/office/officeart/2005/8/layout/pList2"/>
    <dgm:cxn modelId="{51B6F33E-077E-4B41-8D80-2428A143EBB4}" type="presParOf" srcId="{E2DB0947-528A-4F64-B91A-97A0B5CCD787}" destId="{84DDB68A-87E3-4FF5-B094-46B6BE9B007B}" srcOrd="0" destOrd="0" presId="urn:microsoft.com/office/officeart/2005/8/layout/pList2"/>
    <dgm:cxn modelId="{3DA8F2A6-A71A-4875-8824-2528C2F4E6EE}" type="presParOf" srcId="{E2DB0947-528A-4F64-B91A-97A0B5CCD787}" destId="{395355D5-52FA-4BFF-9326-399B6C0096B6}" srcOrd="1" destOrd="0" presId="urn:microsoft.com/office/officeart/2005/8/layout/pList2"/>
    <dgm:cxn modelId="{4EBD824D-2FD9-4C58-A415-7DE34BC538D1}" type="presParOf" srcId="{E2DB0947-528A-4F64-B91A-97A0B5CCD787}" destId="{424AC20C-7ED6-4ACE-A04A-CF1CD9E0AC93}" srcOrd="2" destOrd="0" presId="urn:microsoft.com/office/officeart/2005/8/layout/pList2"/>
  </dgm:cxnLst>
  <dgm:bg/>
  <dgm:whole/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process2" loCatId="process" qsTypeId="urn:microsoft.com/office/officeart/2005/8/quickstyle/3d4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7A0EC31-2FCB-442E-9629-1024AD2F3FFF}" type="pres">
      <dgm:prSet presAssocID="{B106739E-2F3B-4B4D-A193-9ECF6642E2A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EF43A73-9E05-41DF-8222-B1707A3175C4}" type="presOf" srcId="{B106739E-2F3B-4B4D-A193-9ECF6642E2A1}" destId="{F7A0EC31-2FCB-442E-9629-1024AD2F3FFF}" srcOrd="0" destOrd="0" presId="urn:microsoft.com/office/officeart/2005/8/layout/process2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Указ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президента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РФ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</a:p>
        <a:p>
          <a:r>
            <a:rPr lang="ru-RU" sz="1400" spc="-15" dirty="0" smtClean="0">
              <a:solidFill>
                <a:schemeClr val="tx1"/>
              </a:solidFill>
              <a:latin typeface="Tahoma"/>
              <a:cs typeface="Tahoma"/>
            </a:rPr>
            <a:t>07.05.2018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5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204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«О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национальных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целях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и </a:t>
          </a:r>
          <a:r>
            <a:rPr lang="ru-RU" sz="1400" spc="-434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стратегических</a:t>
          </a:r>
          <a:r>
            <a:rPr lang="ru-RU" sz="1400" spc="-5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задачах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spc="-9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на</a:t>
          </a:r>
          <a:r>
            <a:rPr lang="ru-RU" sz="14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период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до </a:t>
          </a:r>
          <a:r>
            <a:rPr lang="ru-RU" sz="14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2024</a:t>
          </a:r>
          <a:r>
            <a:rPr lang="ru-RU" sz="1400" spc="-4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года»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Указ Президента РФ </a:t>
          </a:r>
          <a:r>
            <a:rPr lang="ru-RU" sz="14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  <a:r>
            <a:rPr lang="ru-RU" sz="1400" spc="-6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10" dirty="0" smtClean="0">
              <a:solidFill>
                <a:schemeClr val="tx1"/>
              </a:solidFill>
              <a:latin typeface="Tahoma"/>
              <a:cs typeface="Tahoma"/>
            </a:rPr>
            <a:t>21.07.2020</a:t>
          </a:r>
          <a:r>
            <a:rPr lang="ru-RU" sz="14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474</a:t>
          </a:r>
        </a:p>
        <a:p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«О национальных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целях </a:t>
          </a:r>
          <a:r>
            <a:rPr lang="ru-RU" sz="1400" spc="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spc="-9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до</a:t>
          </a:r>
          <a:r>
            <a:rPr lang="ru-RU" sz="14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2030</a:t>
          </a:r>
          <a:r>
            <a:rPr lang="ru-RU" sz="1400" spc="-5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dirty="0" smtClean="0">
              <a:solidFill>
                <a:schemeClr val="tx1"/>
              </a:solidFill>
              <a:latin typeface="Tahoma"/>
              <a:cs typeface="Tahoma"/>
            </a:rPr>
            <a:t>год</a:t>
          </a:r>
          <a:r>
            <a:rPr lang="ru-RU" sz="1600" dirty="0" smtClean="0">
              <a:solidFill>
                <a:schemeClr val="tx1"/>
              </a:solidFill>
              <a:latin typeface="Tahoma"/>
              <a:cs typeface="Tahoma"/>
            </a:rPr>
            <a:t>а</a:t>
          </a:r>
          <a:endParaRPr lang="ru-RU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Приоритетные цели</a:t>
          </a:r>
          <a:endParaRPr lang="ru-RU" sz="1600" dirty="0">
            <a:solidFill>
              <a:schemeClr val="tx1"/>
            </a:solidFill>
            <a:latin typeface="+mn-lt"/>
            <a:cs typeface="Times New Roman" pitchFamily="18" charset="0"/>
          </a:endParaRPr>
        </a:p>
      </dgm:t>
    </dgm:pt>
    <dgm:pt modelId="{434858B6-00F6-4895-A3D0-B010B4F79D5D}">
      <dgm:prSet phldrT="[Текст]" custT="1"/>
      <dgm:spPr>
        <a:solidFill>
          <a:srgbClr val="37C991"/>
        </a:solidFill>
      </dgm:spPr>
      <dgm:t>
        <a:bodyPr/>
        <a:lstStyle/>
        <a:p>
          <a:r>
            <a:rPr lang="ru-RU" sz="1500" dirty="0" smtClean="0"/>
            <a:t/>
          </a:r>
          <a:br>
            <a:rPr lang="ru-RU" sz="1500" dirty="0" smtClean="0"/>
          </a:br>
          <a:endParaRPr lang="ru-RU" sz="1800" dirty="0"/>
        </a:p>
      </dgm:t>
    </dgm:pt>
    <dgm:pt modelId="{9C0FE56C-FFFC-4850-A25B-A3F1AFFF736B}" type="sibTrans" cxnId="{D61634ED-BC40-40AC-9492-754C199475BE}">
      <dgm:prSet custFlipHor="1" custScaleX="166692" custScaleY="80238" custLinFactNeighborX="5470" custLinFactNeighborY="-13"/>
      <dgm:spPr/>
      <dgm:t>
        <a:bodyPr/>
        <a:lstStyle/>
        <a:p>
          <a:endParaRPr lang="ru-RU"/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100000" custLinFactNeighborX="5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0" custScaleX="169005" custScaleY="91776" custLinFactNeighborX="-2925" custLinFactNeighborY="8265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80949" custScaleY="94936" custLinFactNeighborX="-8548" custLinFactNeighborY="-25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9878947C-7E6B-40E4-8B86-F730119C2398}" type="presOf" srcId="{5DB83BC0-EA22-4814-9A07-FAFCAFF96FB3}" destId="{3159C208-71BE-4337-90A0-5E0D0206E2FF}" srcOrd="1" destOrd="0" presId="urn:microsoft.com/office/officeart/2005/8/layout/process1"/>
    <dgm:cxn modelId="{A2154A8C-93DF-47E5-8DE1-8C5755F6557B}" type="presOf" srcId="{049DB7E3-5B37-4AC5-A6BF-F5F76968F0C3}" destId="{4CC5BE02-E85D-48BF-B3B1-BBB17648B4B7}" srcOrd="0" destOrd="0" presId="urn:microsoft.com/office/officeart/2005/8/layout/process1"/>
    <dgm:cxn modelId="{5962498A-60E1-4D27-9F36-BB27A570E6F1}" type="presOf" srcId="{4595805F-8C65-4DEB-AEA4-4FAC78BB6A84}" destId="{9FEB4771-AB2B-441E-8DB5-D6FD8D7BD6C7}" srcOrd="0" destOrd="0" presId="urn:microsoft.com/office/officeart/2005/8/layout/process1"/>
    <dgm:cxn modelId="{E2A5681B-704A-44D0-8EB8-F1D7FC26C0F0}" type="presOf" srcId="{5DB83BC0-EA22-4814-9A07-FAFCAFF96FB3}" destId="{CBA74E66-CE1D-4BDD-B13E-A38CE2F4B32E}" srcOrd="0" destOrd="0" presId="urn:microsoft.com/office/officeart/2005/8/layout/process1"/>
    <dgm:cxn modelId="{C117DBDC-DEA4-4DA5-BE59-29D17AAEC517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5B21100C-2B8D-48EB-AACF-D0658CFE6CD5}" type="presParOf" srcId="{9FEB4771-AB2B-441E-8DB5-D6FD8D7BD6C7}" destId="{4CC5BE02-E85D-48BF-B3B1-BBB17648B4B7}" srcOrd="0" destOrd="0" presId="urn:microsoft.com/office/officeart/2005/8/layout/process1"/>
    <dgm:cxn modelId="{103944FD-9434-437E-9C9D-DD4047398815}" type="presParOf" srcId="{9FEB4771-AB2B-441E-8DB5-D6FD8D7BD6C7}" destId="{CBA74E66-CE1D-4BDD-B13E-A38CE2F4B32E}" srcOrd="1" destOrd="0" presId="urn:microsoft.com/office/officeart/2005/8/layout/process1"/>
    <dgm:cxn modelId="{46497D0F-EF34-4723-9D93-9A01D21765BA}" type="presParOf" srcId="{CBA74E66-CE1D-4BDD-B13E-A38CE2F4B32E}" destId="{3159C208-71BE-4337-90A0-5E0D0206E2FF}" srcOrd="0" destOrd="0" presId="urn:microsoft.com/office/officeart/2005/8/layout/process1"/>
    <dgm:cxn modelId="{C876E116-6656-47D2-A970-1AFC6F398329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31D0C2-5C99-4F38-B689-CEE3444C6841}" type="doc">
      <dgm:prSet loTypeId="urn:microsoft.com/office/officeart/2005/8/layout/hProcess4" loCatId="process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711BFC02-B6A0-4419-8C83-B248B349388D}">
      <dgm:prSet phldrT="[Текст]"/>
      <dgm:spPr/>
      <dgm:t>
        <a:bodyPr/>
        <a:lstStyle/>
        <a:p>
          <a:r>
            <a:rPr lang="ru-RU" dirty="0" smtClean="0"/>
            <a:t>2024 год</a:t>
          </a:r>
        </a:p>
      </dgm:t>
    </dgm:pt>
    <dgm:pt modelId="{89574BF1-406B-4955-A4A4-0750F4382594}" type="par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A34F14F-3B61-42CC-97F0-E91BE0BA75AC}" type="sibTrans" cxnId="{317668BD-68AD-47CE-9462-5144B7D7660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5120F2A-B035-4B29-8C9C-07627AE646A3}">
      <dgm:prSet phldrT="[Текст]"/>
      <dgm:spPr/>
      <dgm:t>
        <a:bodyPr/>
        <a:lstStyle/>
        <a:p>
          <a:r>
            <a:rPr lang="ru-RU" dirty="0" smtClean="0"/>
            <a:t>2025 год</a:t>
          </a:r>
        </a:p>
      </dgm:t>
    </dgm:pt>
    <dgm:pt modelId="{C1724A70-A228-4FF9-8770-E48714E2B32C}" type="par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BD1C599-E207-49FD-8B52-F697DC8A6651}" type="sibTrans" cxnId="{2E037144-A421-4965-98BE-79EE721CB62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742ED51E-2C64-4F31-9C23-BD1D8512AC39}">
      <dgm:prSet phldrT="[Текст]"/>
      <dgm:spPr/>
      <dgm:t>
        <a:bodyPr/>
        <a:lstStyle/>
        <a:p>
          <a:r>
            <a:rPr lang="ru-RU" dirty="0" smtClean="0"/>
            <a:t>2026 год</a:t>
          </a:r>
        </a:p>
      </dgm:t>
    </dgm:pt>
    <dgm:pt modelId="{E99716BE-677F-4BF6-AAFC-608A1C405A35}" type="par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1C43984-0E01-40CA-967C-24B6EB30DC3D}" type="sibTrans" cxnId="{4ED015CE-92FA-455D-90CF-723754B15128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B423D26-C59A-4231-9ADB-64C541CB9C2C}">
      <dgm:prSet/>
      <dgm:spPr/>
      <dgm:t>
        <a:bodyPr/>
        <a:lstStyle/>
        <a:p>
          <a:r>
            <a:rPr lang="ru-RU" dirty="0" smtClean="0"/>
            <a:t>64151,9 тыс.рублей</a:t>
          </a:r>
          <a:endParaRPr lang="ru-RU" dirty="0"/>
        </a:p>
      </dgm:t>
    </dgm:pt>
    <dgm:pt modelId="{CFB59197-1AED-43D2-9E1C-96ADC3BFA63F}" type="parTrans" cxnId="{5C1761B9-3EF4-495B-9500-B77734B54AFD}">
      <dgm:prSet/>
      <dgm:spPr/>
      <dgm:t>
        <a:bodyPr/>
        <a:lstStyle/>
        <a:p>
          <a:endParaRPr lang="ru-RU"/>
        </a:p>
      </dgm:t>
    </dgm:pt>
    <dgm:pt modelId="{D9F4872C-3EA0-4F45-97CD-6465A130C3D9}" type="sibTrans" cxnId="{5C1761B9-3EF4-495B-9500-B77734B54AFD}">
      <dgm:prSet/>
      <dgm:spPr/>
      <dgm:t>
        <a:bodyPr/>
        <a:lstStyle/>
        <a:p>
          <a:endParaRPr lang="ru-RU"/>
        </a:p>
      </dgm:t>
    </dgm:pt>
    <dgm:pt modelId="{7461755A-19FF-42B2-9C81-17E10BEE27EC}">
      <dgm:prSet/>
      <dgm:spPr/>
      <dgm:t>
        <a:bodyPr/>
        <a:lstStyle/>
        <a:p>
          <a:r>
            <a:rPr lang="ru-RU" dirty="0" smtClean="0"/>
            <a:t>130550,7 тыс.рублей</a:t>
          </a:r>
          <a:endParaRPr lang="ru-RU" dirty="0"/>
        </a:p>
      </dgm:t>
    </dgm:pt>
    <dgm:pt modelId="{68B18D25-40EF-4AC8-B28C-15DC1C4D8DA7}" type="parTrans" cxnId="{B772A0D7-585E-435C-B7ED-21A0ADDD2B8B}">
      <dgm:prSet/>
      <dgm:spPr/>
      <dgm:t>
        <a:bodyPr/>
        <a:lstStyle/>
        <a:p>
          <a:endParaRPr lang="ru-RU"/>
        </a:p>
      </dgm:t>
    </dgm:pt>
    <dgm:pt modelId="{8164BFEA-83C6-4211-9E0A-B20A5B1F0594}" type="sibTrans" cxnId="{B772A0D7-585E-435C-B7ED-21A0ADDD2B8B}">
      <dgm:prSet/>
      <dgm:spPr/>
      <dgm:t>
        <a:bodyPr/>
        <a:lstStyle/>
        <a:p>
          <a:endParaRPr lang="ru-RU"/>
        </a:p>
      </dgm:t>
    </dgm:pt>
    <dgm:pt modelId="{5A211AAA-03BA-4A04-8514-7FE24325440B}">
      <dgm:prSet/>
      <dgm:spPr/>
      <dgm:t>
        <a:bodyPr/>
        <a:lstStyle/>
        <a:p>
          <a:r>
            <a:rPr lang="ru-RU" dirty="0" smtClean="0"/>
            <a:t>230653,1 тыс.рублей</a:t>
          </a:r>
          <a:endParaRPr lang="ru-RU" dirty="0"/>
        </a:p>
      </dgm:t>
    </dgm:pt>
    <dgm:pt modelId="{5F66886D-908A-4E6F-983F-27546142559C}" type="parTrans" cxnId="{2C76DB11-193C-4D04-ABCC-5F5DA10FBF50}">
      <dgm:prSet/>
      <dgm:spPr/>
      <dgm:t>
        <a:bodyPr/>
        <a:lstStyle/>
        <a:p>
          <a:endParaRPr lang="ru-RU"/>
        </a:p>
      </dgm:t>
    </dgm:pt>
    <dgm:pt modelId="{A6A92B45-AD28-4C78-B630-0C7E1ABF467C}" type="sibTrans" cxnId="{2C76DB11-193C-4D04-ABCC-5F5DA10FBF50}">
      <dgm:prSet/>
      <dgm:spPr/>
      <dgm:t>
        <a:bodyPr/>
        <a:lstStyle/>
        <a:p>
          <a:endParaRPr lang="ru-RU"/>
        </a:p>
      </dgm:t>
    </dgm:pt>
    <dgm:pt modelId="{888BA561-2032-4110-8A25-32415AC71C6C}" type="pres">
      <dgm:prSet presAssocID="{1031D0C2-5C99-4F38-B689-CEE3444C68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47D8BA-210D-41E3-9682-5C1EFC8516A4}" type="pres">
      <dgm:prSet presAssocID="{1031D0C2-5C99-4F38-B689-CEE3444C6841}" presName="tSp" presStyleCnt="0"/>
      <dgm:spPr/>
    </dgm:pt>
    <dgm:pt modelId="{15C7316C-06F3-4305-BCAE-76CF964A8825}" type="pres">
      <dgm:prSet presAssocID="{1031D0C2-5C99-4F38-B689-CEE3444C6841}" presName="bSp" presStyleCnt="0"/>
      <dgm:spPr/>
    </dgm:pt>
    <dgm:pt modelId="{66552FA2-4D61-4019-861E-E386247956A3}" type="pres">
      <dgm:prSet presAssocID="{1031D0C2-5C99-4F38-B689-CEE3444C6841}" presName="process" presStyleCnt="0"/>
      <dgm:spPr/>
    </dgm:pt>
    <dgm:pt modelId="{C6DD2371-47E6-4FF5-B9C1-1E106AA40FDF}" type="pres">
      <dgm:prSet presAssocID="{711BFC02-B6A0-4419-8C83-B248B349388D}" presName="composite1" presStyleCnt="0"/>
      <dgm:spPr/>
    </dgm:pt>
    <dgm:pt modelId="{7E9B4815-78DA-44D6-ABE5-8CAA2A882E57}" type="pres">
      <dgm:prSet presAssocID="{711BFC02-B6A0-4419-8C83-B248B349388D}" presName="dummyNode1" presStyleLbl="node1" presStyleIdx="0" presStyleCnt="3"/>
      <dgm:spPr/>
    </dgm:pt>
    <dgm:pt modelId="{B73BC59B-4ABC-4D7E-B49B-797E911844FA}" type="pres">
      <dgm:prSet presAssocID="{711BFC02-B6A0-4419-8C83-B248B349388D}" presName="childNode1" presStyleLbl="bgAcc1" presStyleIdx="0" presStyleCnt="3" custLinFactNeighborX="-255" custLinFactNeighborY="-1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61AB0-E4A0-453F-876E-439CFF0CE90B}" type="pres">
      <dgm:prSet presAssocID="{711BFC02-B6A0-4419-8C83-B248B349388D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330CC1-5B06-48AB-BA34-AF21B9F01CA6}" type="pres">
      <dgm:prSet presAssocID="{711BFC02-B6A0-4419-8C83-B248B349388D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B6E124-AB72-45B5-A51A-C5EE5EC2BFE4}" type="pres">
      <dgm:prSet presAssocID="{711BFC02-B6A0-4419-8C83-B248B349388D}" presName="connSite1" presStyleCnt="0"/>
      <dgm:spPr/>
    </dgm:pt>
    <dgm:pt modelId="{5B6B195B-6D6C-483F-A2A2-AEC698FDB341}" type="pres">
      <dgm:prSet presAssocID="{BA34F14F-3B61-42CC-97F0-E91BE0BA75AC}" presName="Name9" presStyleLbl="sibTrans2D1" presStyleIdx="0" presStyleCnt="2"/>
      <dgm:spPr/>
      <dgm:t>
        <a:bodyPr/>
        <a:lstStyle/>
        <a:p>
          <a:endParaRPr lang="ru-RU"/>
        </a:p>
      </dgm:t>
    </dgm:pt>
    <dgm:pt modelId="{EFDD07A2-6FFC-4CE4-8487-7848C91456BF}" type="pres">
      <dgm:prSet presAssocID="{95120F2A-B035-4B29-8C9C-07627AE646A3}" presName="composite2" presStyleCnt="0"/>
      <dgm:spPr/>
    </dgm:pt>
    <dgm:pt modelId="{921D5CE1-079C-4C49-AD4E-9690B773F2A4}" type="pres">
      <dgm:prSet presAssocID="{95120F2A-B035-4B29-8C9C-07627AE646A3}" presName="dummyNode2" presStyleLbl="node1" presStyleIdx="0" presStyleCnt="3"/>
      <dgm:spPr/>
    </dgm:pt>
    <dgm:pt modelId="{4A1AC972-00AF-431C-8716-8B01F5D42EA2}" type="pres">
      <dgm:prSet presAssocID="{95120F2A-B035-4B29-8C9C-07627AE646A3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A133D3-A72D-49FD-A73D-97BF6EE88FFD}" type="pres">
      <dgm:prSet presAssocID="{95120F2A-B035-4B29-8C9C-07627AE646A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E253BD-4C80-4E26-9A16-C017B48F591B}" type="pres">
      <dgm:prSet presAssocID="{95120F2A-B035-4B29-8C9C-07627AE646A3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DE954D-3A7C-4FA1-AB1F-9C512EAD6371}" type="pres">
      <dgm:prSet presAssocID="{95120F2A-B035-4B29-8C9C-07627AE646A3}" presName="connSite2" presStyleCnt="0"/>
      <dgm:spPr/>
    </dgm:pt>
    <dgm:pt modelId="{3F0F1F2C-4731-4CCB-919A-55D6BB67E5CD}" type="pres">
      <dgm:prSet presAssocID="{9BD1C599-E207-49FD-8B52-F697DC8A6651}" presName="Name18" presStyleLbl="sibTrans2D1" presStyleIdx="1" presStyleCnt="2"/>
      <dgm:spPr/>
      <dgm:t>
        <a:bodyPr/>
        <a:lstStyle/>
        <a:p>
          <a:endParaRPr lang="ru-RU"/>
        </a:p>
      </dgm:t>
    </dgm:pt>
    <dgm:pt modelId="{A1A506F3-25FF-402C-B50C-A393227774E0}" type="pres">
      <dgm:prSet presAssocID="{742ED51E-2C64-4F31-9C23-BD1D8512AC39}" presName="composite1" presStyleCnt="0"/>
      <dgm:spPr/>
    </dgm:pt>
    <dgm:pt modelId="{E1EC21A6-185D-4469-903B-9F66B3DB9753}" type="pres">
      <dgm:prSet presAssocID="{742ED51E-2C64-4F31-9C23-BD1D8512AC39}" presName="dummyNode1" presStyleLbl="node1" presStyleIdx="1" presStyleCnt="3"/>
      <dgm:spPr/>
    </dgm:pt>
    <dgm:pt modelId="{A31CACC1-2CBE-4E69-A505-D5DC067A49C3}" type="pres">
      <dgm:prSet presAssocID="{742ED51E-2C64-4F31-9C23-BD1D8512AC39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198E79-23ED-4024-A275-020444503B09}" type="pres">
      <dgm:prSet presAssocID="{742ED51E-2C64-4F31-9C23-BD1D8512AC39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99569-DAAD-4FAC-9C70-12CF66037D84}" type="pres">
      <dgm:prSet presAssocID="{742ED51E-2C64-4F31-9C23-BD1D8512AC39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A216E-0DA6-4338-BDD3-2013CC30F5B7}" type="pres">
      <dgm:prSet presAssocID="{742ED51E-2C64-4F31-9C23-BD1D8512AC39}" presName="connSite1" presStyleCnt="0"/>
      <dgm:spPr/>
    </dgm:pt>
  </dgm:ptLst>
  <dgm:cxnLst>
    <dgm:cxn modelId="{5473C9EB-C75F-491B-BC1D-5432A259CCA1}" type="presOf" srcId="{711BFC02-B6A0-4419-8C83-B248B349388D}" destId="{22330CC1-5B06-48AB-BA34-AF21B9F01CA6}" srcOrd="0" destOrd="0" presId="urn:microsoft.com/office/officeart/2005/8/layout/hProcess4"/>
    <dgm:cxn modelId="{A77D2B93-C10B-4D1C-90D4-5D6D4BDDF60A}" type="presOf" srcId="{1031D0C2-5C99-4F38-B689-CEE3444C6841}" destId="{888BA561-2032-4110-8A25-32415AC71C6C}" srcOrd="0" destOrd="0" presId="urn:microsoft.com/office/officeart/2005/8/layout/hProcess4"/>
    <dgm:cxn modelId="{727111F2-A4D4-44B0-BB8B-578CDE994C81}" type="presOf" srcId="{95120F2A-B035-4B29-8C9C-07627AE646A3}" destId="{2CE253BD-4C80-4E26-9A16-C017B48F591B}" srcOrd="0" destOrd="0" presId="urn:microsoft.com/office/officeart/2005/8/layout/hProcess4"/>
    <dgm:cxn modelId="{5C1761B9-3EF4-495B-9500-B77734B54AFD}" srcId="{711BFC02-B6A0-4419-8C83-B248B349388D}" destId="{BB423D26-C59A-4231-9ADB-64C541CB9C2C}" srcOrd="0" destOrd="0" parTransId="{CFB59197-1AED-43D2-9E1C-96ADC3BFA63F}" sibTransId="{D9F4872C-3EA0-4F45-97CD-6465A130C3D9}"/>
    <dgm:cxn modelId="{7C9ADC92-A28E-458C-80F8-654B8C6884CC}" type="presOf" srcId="{BA34F14F-3B61-42CC-97F0-E91BE0BA75AC}" destId="{5B6B195B-6D6C-483F-A2A2-AEC698FDB341}" srcOrd="0" destOrd="0" presId="urn:microsoft.com/office/officeart/2005/8/layout/hProcess4"/>
    <dgm:cxn modelId="{98F52FF2-9B57-48A9-A2E6-0E57C6EF8B5A}" type="presOf" srcId="{BB423D26-C59A-4231-9ADB-64C541CB9C2C}" destId="{81061AB0-E4A0-453F-876E-439CFF0CE90B}" srcOrd="1" destOrd="0" presId="urn:microsoft.com/office/officeart/2005/8/layout/hProcess4"/>
    <dgm:cxn modelId="{F8026B18-EAFC-4C2A-A9D5-FA26E5CCD612}" type="presOf" srcId="{5A211AAA-03BA-4A04-8514-7FE24325440B}" destId="{A31CACC1-2CBE-4E69-A505-D5DC067A49C3}" srcOrd="0" destOrd="0" presId="urn:microsoft.com/office/officeart/2005/8/layout/hProcess4"/>
    <dgm:cxn modelId="{BDFDD3FA-CD50-47FC-9A36-237EF42FD69F}" type="presOf" srcId="{742ED51E-2C64-4F31-9C23-BD1D8512AC39}" destId="{CC499569-DAAD-4FAC-9C70-12CF66037D84}" srcOrd="0" destOrd="0" presId="urn:microsoft.com/office/officeart/2005/8/layout/hProcess4"/>
    <dgm:cxn modelId="{01F62EC4-9BD5-4159-8649-C714E70823EA}" type="presOf" srcId="{7461755A-19FF-42B2-9C81-17E10BEE27EC}" destId="{4A1AC972-00AF-431C-8716-8B01F5D42EA2}" srcOrd="0" destOrd="0" presId="urn:microsoft.com/office/officeart/2005/8/layout/hProcess4"/>
    <dgm:cxn modelId="{2E037144-A421-4965-98BE-79EE721CB62F}" srcId="{1031D0C2-5C99-4F38-B689-CEE3444C6841}" destId="{95120F2A-B035-4B29-8C9C-07627AE646A3}" srcOrd="1" destOrd="0" parTransId="{C1724A70-A228-4FF9-8770-E48714E2B32C}" sibTransId="{9BD1C599-E207-49FD-8B52-F697DC8A6651}"/>
    <dgm:cxn modelId="{09112D18-15D6-41EE-A325-E885DA8766AC}" type="presOf" srcId="{7461755A-19FF-42B2-9C81-17E10BEE27EC}" destId="{09A133D3-A72D-49FD-A73D-97BF6EE88FFD}" srcOrd="1" destOrd="0" presId="urn:microsoft.com/office/officeart/2005/8/layout/hProcess4"/>
    <dgm:cxn modelId="{CBE62603-4992-44B9-A43A-070CFD0561A1}" type="presOf" srcId="{5A211AAA-03BA-4A04-8514-7FE24325440B}" destId="{97198E79-23ED-4024-A275-020444503B09}" srcOrd="1" destOrd="0" presId="urn:microsoft.com/office/officeart/2005/8/layout/hProcess4"/>
    <dgm:cxn modelId="{6234B22D-E2FF-4C82-81A3-D9A38B59B226}" type="presOf" srcId="{BB423D26-C59A-4231-9ADB-64C541CB9C2C}" destId="{B73BC59B-4ABC-4D7E-B49B-797E911844FA}" srcOrd="0" destOrd="0" presId="urn:microsoft.com/office/officeart/2005/8/layout/hProcess4"/>
    <dgm:cxn modelId="{B772A0D7-585E-435C-B7ED-21A0ADDD2B8B}" srcId="{95120F2A-B035-4B29-8C9C-07627AE646A3}" destId="{7461755A-19FF-42B2-9C81-17E10BEE27EC}" srcOrd="0" destOrd="0" parTransId="{68B18D25-40EF-4AC8-B28C-15DC1C4D8DA7}" sibTransId="{8164BFEA-83C6-4211-9E0A-B20A5B1F0594}"/>
    <dgm:cxn modelId="{2C76DB11-193C-4D04-ABCC-5F5DA10FBF50}" srcId="{742ED51E-2C64-4F31-9C23-BD1D8512AC39}" destId="{5A211AAA-03BA-4A04-8514-7FE24325440B}" srcOrd="0" destOrd="0" parTransId="{5F66886D-908A-4E6F-983F-27546142559C}" sibTransId="{A6A92B45-AD28-4C78-B630-0C7E1ABF467C}"/>
    <dgm:cxn modelId="{837CC679-C477-42E9-ABA0-62803D60972E}" type="presOf" srcId="{9BD1C599-E207-49FD-8B52-F697DC8A6651}" destId="{3F0F1F2C-4731-4CCB-919A-55D6BB67E5CD}" srcOrd="0" destOrd="0" presId="urn:microsoft.com/office/officeart/2005/8/layout/hProcess4"/>
    <dgm:cxn modelId="{317668BD-68AD-47CE-9462-5144B7D7660F}" srcId="{1031D0C2-5C99-4F38-B689-CEE3444C6841}" destId="{711BFC02-B6A0-4419-8C83-B248B349388D}" srcOrd="0" destOrd="0" parTransId="{89574BF1-406B-4955-A4A4-0750F4382594}" sibTransId="{BA34F14F-3B61-42CC-97F0-E91BE0BA75AC}"/>
    <dgm:cxn modelId="{4ED015CE-92FA-455D-90CF-723754B15128}" srcId="{1031D0C2-5C99-4F38-B689-CEE3444C6841}" destId="{742ED51E-2C64-4F31-9C23-BD1D8512AC39}" srcOrd="2" destOrd="0" parTransId="{E99716BE-677F-4BF6-AAFC-608A1C405A35}" sibTransId="{21C43984-0E01-40CA-967C-24B6EB30DC3D}"/>
    <dgm:cxn modelId="{1781E599-1D41-47B6-BC6D-04BD5A1D8D2E}" type="presParOf" srcId="{888BA561-2032-4110-8A25-32415AC71C6C}" destId="{5F47D8BA-210D-41E3-9682-5C1EFC8516A4}" srcOrd="0" destOrd="0" presId="urn:microsoft.com/office/officeart/2005/8/layout/hProcess4"/>
    <dgm:cxn modelId="{C254B8AC-29D7-4BAB-AAC4-609ED55FB3AD}" type="presParOf" srcId="{888BA561-2032-4110-8A25-32415AC71C6C}" destId="{15C7316C-06F3-4305-BCAE-76CF964A8825}" srcOrd="1" destOrd="0" presId="urn:microsoft.com/office/officeart/2005/8/layout/hProcess4"/>
    <dgm:cxn modelId="{4DA9CEEF-6CFC-4B22-903E-0DAD60F90DDB}" type="presParOf" srcId="{888BA561-2032-4110-8A25-32415AC71C6C}" destId="{66552FA2-4D61-4019-861E-E386247956A3}" srcOrd="2" destOrd="0" presId="urn:microsoft.com/office/officeart/2005/8/layout/hProcess4"/>
    <dgm:cxn modelId="{167D92D3-9C87-4247-AE8F-1F8D20358668}" type="presParOf" srcId="{66552FA2-4D61-4019-861E-E386247956A3}" destId="{C6DD2371-47E6-4FF5-B9C1-1E106AA40FDF}" srcOrd="0" destOrd="0" presId="urn:microsoft.com/office/officeart/2005/8/layout/hProcess4"/>
    <dgm:cxn modelId="{3FC613DD-0101-41E1-AE0A-B399A2ABCF88}" type="presParOf" srcId="{C6DD2371-47E6-4FF5-B9C1-1E106AA40FDF}" destId="{7E9B4815-78DA-44D6-ABE5-8CAA2A882E57}" srcOrd="0" destOrd="0" presId="urn:microsoft.com/office/officeart/2005/8/layout/hProcess4"/>
    <dgm:cxn modelId="{2AB2B2DA-C280-4772-A749-3504D5BDCC66}" type="presParOf" srcId="{C6DD2371-47E6-4FF5-B9C1-1E106AA40FDF}" destId="{B73BC59B-4ABC-4D7E-B49B-797E911844FA}" srcOrd="1" destOrd="0" presId="urn:microsoft.com/office/officeart/2005/8/layout/hProcess4"/>
    <dgm:cxn modelId="{A15845B3-504C-47B7-A6A3-C0F9821EFA33}" type="presParOf" srcId="{C6DD2371-47E6-4FF5-B9C1-1E106AA40FDF}" destId="{81061AB0-E4A0-453F-876E-439CFF0CE90B}" srcOrd="2" destOrd="0" presId="urn:microsoft.com/office/officeart/2005/8/layout/hProcess4"/>
    <dgm:cxn modelId="{549E3F40-BFBC-46D6-909A-7415480E5341}" type="presParOf" srcId="{C6DD2371-47E6-4FF5-B9C1-1E106AA40FDF}" destId="{22330CC1-5B06-48AB-BA34-AF21B9F01CA6}" srcOrd="3" destOrd="0" presId="urn:microsoft.com/office/officeart/2005/8/layout/hProcess4"/>
    <dgm:cxn modelId="{55CFB261-7D4D-4FCD-9C86-101D4AE84BBA}" type="presParOf" srcId="{C6DD2371-47E6-4FF5-B9C1-1E106AA40FDF}" destId="{A9B6E124-AB72-45B5-A51A-C5EE5EC2BFE4}" srcOrd="4" destOrd="0" presId="urn:microsoft.com/office/officeart/2005/8/layout/hProcess4"/>
    <dgm:cxn modelId="{6E99C028-5CF1-46A5-8A26-6C5FCA8C524F}" type="presParOf" srcId="{66552FA2-4D61-4019-861E-E386247956A3}" destId="{5B6B195B-6D6C-483F-A2A2-AEC698FDB341}" srcOrd="1" destOrd="0" presId="urn:microsoft.com/office/officeart/2005/8/layout/hProcess4"/>
    <dgm:cxn modelId="{41120974-92D1-461D-86D3-141492966465}" type="presParOf" srcId="{66552FA2-4D61-4019-861E-E386247956A3}" destId="{EFDD07A2-6FFC-4CE4-8487-7848C91456BF}" srcOrd="2" destOrd="0" presId="urn:microsoft.com/office/officeart/2005/8/layout/hProcess4"/>
    <dgm:cxn modelId="{12A19E91-18CC-484C-A0BC-1D1F4AE96F36}" type="presParOf" srcId="{EFDD07A2-6FFC-4CE4-8487-7848C91456BF}" destId="{921D5CE1-079C-4C49-AD4E-9690B773F2A4}" srcOrd="0" destOrd="0" presId="urn:microsoft.com/office/officeart/2005/8/layout/hProcess4"/>
    <dgm:cxn modelId="{BCFDE544-C236-489E-B018-33AC463673DA}" type="presParOf" srcId="{EFDD07A2-6FFC-4CE4-8487-7848C91456BF}" destId="{4A1AC972-00AF-431C-8716-8B01F5D42EA2}" srcOrd="1" destOrd="0" presId="urn:microsoft.com/office/officeart/2005/8/layout/hProcess4"/>
    <dgm:cxn modelId="{A7E76B19-9083-4805-B834-FDC66CF425C4}" type="presParOf" srcId="{EFDD07A2-6FFC-4CE4-8487-7848C91456BF}" destId="{09A133D3-A72D-49FD-A73D-97BF6EE88FFD}" srcOrd="2" destOrd="0" presId="urn:microsoft.com/office/officeart/2005/8/layout/hProcess4"/>
    <dgm:cxn modelId="{D5BF0D56-E76A-4654-8B8E-6E7D4F35578E}" type="presParOf" srcId="{EFDD07A2-6FFC-4CE4-8487-7848C91456BF}" destId="{2CE253BD-4C80-4E26-9A16-C017B48F591B}" srcOrd="3" destOrd="0" presId="urn:microsoft.com/office/officeart/2005/8/layout/hProcess4"/>
    <dgm:cxn modelId="{9AE4CBE2-40DA-46DC-BFE7-F397904D90D9}" type="presParOf" srcId="{EFDD07A2-6FFC-4CE4-8487-7848C91456BF}" destId="{EEDE954D-3A7C-4FA1-AB1F-9C512EAD6371}" srcOrd="4" destOrd="0" presId="urn:microsoft.com/office/officeart/2005/8/layout/hProcess4"/>
    <dgm:cxn modelId="{6CEDB487-F390-4AE2-AD58-4A8AD9835FAF}" type="presParOf" srcId="{66552FA2-4D61-4019-861E-E386247956A3}" destId="{3F0F1F2C-4731-4CCB-919A-55D6BB67E5CD}" srcOrd="3" destOrd="0" presId="urn:microsoft.com/office/officeart/2005/8/layout/hProcess4"/>
    <dgm:cxn modelId="{5BB4CBC0-D68B-4A5C-99E2-CDA812C426FC}" type="presParOf" srcId="{66552FA2-4D61-4019-861E-E386247956A3}" destId="{A1A506F3-25FF-402C-B50C-A393227774E0}" srcOrd="4" destOrd="0" presId="urn:microsoft.com/office/officeart/2005/8/layout/hProcess4"/>
    <dgm:cxn modelId="{376FAE04-EC23-405A-8824-AA6D44B5D6B8}" type="presParOf" srcId="{A1A506F3-25FF-402C-B50C-A393227774E0}" destId="{E1EC21A6-185D-4469-903B-9F66B3DB9753}" srcOrd="0" destOrd="0" presId="urn:microsoft.com/office/officeart/2005/8/layout/hProcess4"/>
    <dgm:cxn modelId="{90597164-7F66-4F51-B5B8-F3AF7AA3616C}" type="presParOf" srcId="{A1A506F3-25FF-402C-B50C-A393227774E0}" destId="{A31CACC1-2CBE-4E69-A505-D5DC067A49C3}" srcOrd="1" destOrd="0" presId="urn:microsoft.com/office/officeart/2005/8/layout/hProcess4"/>
    <dgm:cxn modelId="{17739428-2106-4890-B735-409625AD4524}" type="presParOf" srcId="{A1A506F3-25FF-402C-B50C-A393227774E0}" destId="{97198E79-23ED-4024-A275-020444503B09}" srcOrd="2" destOrd="0" presId="urn:microsoft.com/office/officeart/2005/8/layout/hProcess4"/>
    <dgm:cxn modelId="{8F1C9347-C176-428B-B000-01D6A6AAEC9D}" type="presParOf" srcId="{A1A506F3-25FF-402C-B50C-A393227774E0}" destId="{CC499569-DAAD-4FAC-9C70-12CF66037D84}" srcOrd="3" destOrd="0" presId="urn:microsoft.com/office/officeart/2005/8/layout/hProcess4"/>
    <dgm:cxn modelId="{F8046B88-ABEE-46A3-BE21-988637BC6EDB}" type="presParOf" srcId="{A1A506F3-25FF-402C-B50C-A393227774E0}" destId="{F7AA216E-0DA6-4338-BDD3-2013CC30F5B7}" srcOrd="4" destOrd="0" presId="urn:microsoft.com/office/officeart/2005/8/layout/hProcess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tx2">
            <a:lumMod val="60000"/>
            <a:lumOff val="4000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15</a:t>
          </a:r>
        </a:p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tx2">
            <a:lumMod val="20000"/>
            <a:lumOff val="8000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34151,2  тыс.рублей, в том числе 2024 год – 22767,4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606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0DCCF3-9AFD-471E-8BB0-0A43DA351D20}" type="presOf" srcId="{BCFE5931-7816-435E-9390-7576AF960ACE}" destId="{ED817245-61E0-4AE7-89CC-24C4DEF1B59D}" srcOrd="0" destOrd="0" presId="urn:microsoft.com/office/officeart/2005/8/layout/vList5"/>
    <dgm:cxn modelId="{DBBE0A7A-32D5-4302-B95E-8CE601F67692}" type="presOf" srcId="{3AB167CC-50B1-45BB-9470-889A6EA633F4}" destId="{CBDCDB82-90CD-47C9-A068-D47A078F81CC}" srcOrd="0" destOrd="0" presId="urn:microsoft.com/office/officeart/2005/8/layout/vList5"/>
    <dgm:cxn modelId="{C0515F55-F763-4CE5-A013-A93532633097}" type="presOf" srcId="{433E8E80-3760-474E-A065-205F2240239A}" destId="{E48EA5C5-FB6E-4136-8B10-3A86753BCC80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12EFB56C-2212-41FE-A767-2E25CEFFFC6F}" type="presParOf" srcId="{CBDCDB82-90CD-47C9-A068-D47A078F81CC}" destId="{D44ED1AC-EB19-4A93-BEF0-0B60192BB2B5}" srcOrd="0" destOrd="0" presId="urn:microsoft.com/office/officeart/2005/8/layout/vList5"/>
    <dgm:cxn modelId="{696C08D6-22C8-4584-85BD-A596BF658DCB}" type="presParOf" srcId="{D44ED1AC-EB19-4A93-BEF0-0B60192BB2B5}" destId="{ED817245-61E0-4AE7-89CC-24C4DEF1B59D}" srcOrd="0" destOrd="0" presId="urn:microsoft.com/office/officeart/2005/8/layout/vList5"/>
    <dgm:cxn modelId="{97FC5C82-9BDE-487A-BF9E-6B14C447773A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1211,1 тыс.рублей, в том числе 2024 год – 403,7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45719" custScaleY="5532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5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DF353A1-AF94-4186-83A2-293CD8B33DE2}" type="presOf" srcId="{BCFE5931-7816-435E-9390-7576AF960ACE}" destId="{ED817245-61E0-4AE7-89CC-24C4DEF1B59D}" srcOrd="0" destOrd="0" presId="urn:microsoft.com/office/officeart/2005/8/layout/vList5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15B19073-B097-40DE-9F12-B23A46CB0E3B}" type="presOf" srcId="{3AB167CC-50B1-45BB-9470-889A6EA633F4}" destId="{CBDCDB82-90CD-47C9-A068-D47A078F81CC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0E29281D-A844-4C00-A9A8-338037AB1865}" type="presOf" srcId="{433E8E80-3760-474E-A065-205F2240239A}" destId="{E48EA5C5-FB6E-4136-8B10-3A86753BCC80}" srcOrd="0" destOrd="0" presId="urn:microsoft.com/office/officeart/2005/8/layout/vList5"/>
    <dgm:cxn modelId="{0AF90238-68DB-408C-90A4-D0BF507DFF86}" type="presParOf" srcId="{CBDCDB82-90CD-47C9-A068-D47A078F81CC}" destId="{D44ED1AC-EB19-4A93-BEF0-0B60192BB2B5}" srcOrd="0" destOrd="0" presId="urn:microsoft.com/office/officeart/2005/8/layout/vList5"/>
    <dgm:cxn modelId="{97BDD4FE-032C-43D2-98A3-252ACFF4C905}" type="presParOf" srcId="{D44ED1AC-EB19-4A93-BEF0-0B60192BB2B5}" destId="{ED817245-61E0-4AE7-89CC-24C4DEF1B59D}" srcOrd="0" destOrd="0" presId="urn:microsoft.com/office/officeart/2005/8/layout/vList5"/>
    <dgm:cxn modelId="{9B2EBFB6-CE75-4BA0-8C8F-69DCFA179E07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3E8E80-3760-474E-A065-205F2240239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dirty="0">
            <a:solidFill>
              <a:schemeClr val="tx1"/>
            </a:solidFill>
          </a:endParaRPr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38B6BA-5035-4AF9-806E-D6644B77BDB5}" type="pres">
      <dgm:prSet presAssocID="{433E8E80-3760-474E-A065-205F2240239A}" presName="linNode" presStyleCnt="0"/>
      <dgm:spPr/>
    </dgm:pt>
    <dgm:pt modelId="{79574F37-6F58-47DE-A8EC-665BDAD86A58}" type="pres">
      <dgm:prSet presAssocID="{433E8E80-3760-474E-A065-205F2240239A}" presName="parentText" presStyleLbl="node1" presStyleIdx="0" presStyleCnt="1" custScaleX="2414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1707-6156-4C16-9E81-C36B70087ECF}" type="presOf" srcId="{3AB167CC-50B1-45BB-9470-889A6EA633F4}" destId="{CBDCDB82-90CD-47C9-A068-D47A078F81CC}" srcOrd="0" destOrd="0" presId="urn:microsoft.com/office/officeart/2005/8/layout/vList5"/>
    <dgm:cxn modelId="{72BDC493-F643-4663-AF91-31C8276BC6AA}" srcId="{3AB167CC-50B1-45BB-9470-889A6EA633F4}" destId="{433E8E80-3760-474E-A065-205F2240239A}" srcOrd="0" destOrd="0" parTransId="{82FF266B-F21A-4362-9DE6-5008DD332BEA}" sibTransId="{75118785-58E1-48C9-AF01-B23D910E32FF}"/>
    <dgm:cxn modelId="{C8359F13-0617-4A7F-A75E-5742501F8AA0}" type="presOf" srcId="{433E8E80-3760-474E-A065-205F2240239A}" destId="{79574F37-6F58-47DE-A8EC-665BDAD86A58}" srcOrd="0" destOrd="0" presId="urn:microsoft.com/office/officeart/2005/8/layout/vList5"/>
    <dgm:cxn modelId="{07FAA15F-0D7F-4908-847B-653C427B662F}" type="presParOf" srcId="{CBDCDB82-90CD-47C9-A068-D47A078F81CC}" destId="{3138B6BA-5035-4AF9-806E-D6644B77BDB5}" srcOrd="0" destOrd="0" presId="urn:microsoft.com/office/officeart/2005/8/layout/vList5"/>
    <dgm:cxn modelId="{E9812437-5D4A-4C4B-B3E7-D01D55D0E6B4}" type="presParOf" srcId="{3138B6BA-5035-4AF9-806E-D6644B77BDB5}" destId="{79574F37-6F58-47DE-A8EC-665BDAD86A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B167CC-50B1-45BB-9470-889A6EA633F4}" type="doc">
      <dgm:prSet loTypeId="urn:microsoft.com/office/officeart/2005/8/layout/vList5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FE5931-7816-435E-9390-7576AF960ACE}">
      <dgm:prSet phldrT="[Текст]" custT="1"/>
      <dgm:spPr>
        <a:solidFill>
          <a:schemeClr val="accent1">
            <a:hueOff val="0"/>
            <a:satOff val="0"/>
            <a:lumOff val="0"/>
            <a:alpha val="55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5</a:t>
          </a:r>
        </a:p>
        <a:p>
          <a:r>
            <a:rPr lang="ru-RU" sz="1400" b="1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65FF66-36B6-4C7D-8765-A4A59887A566}" type="parTrans" cxnId="{9686BE34-C564-4ED9-83C8-95D6F1E75113}">
      <dgm:prSet/>
      <dgm:spPr/>
      <dgm:t>
        <a:bodyPr/>
        <a:lstStyle/>
        <a:p>
          <a:endParaRPr lang="ru-RU" sz="1400"/>
        </a:p>
      </dgm:t>
    </dgm:pt>
    <dgm:pt modelId="{95BF5B54-5040-4833-912E-F81AF297A75D}" type="sibTrans" cxnId="{9686BE34-C564-4ED9-83C8-95D6F1E75113}">
      <dgm:prSet/>
      <dgm:spPr/>
      <dgm:t>
        <a:bodyPr/>
        <a:lstStyle/>
        <a:p>
          <a:endParaRPr lang="ru-RU" sz="1400"/>
        </a:p>
      </dgm:t>
    </dgm:pt>
    <dgm:pt modelId="{433E8E80-3760-474E-A065-205F2240239A}">
      <dgm:prSet phldrT="[Текст]" custT="1"/>
      <dgm:spPr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6301,0 тыс. рублей, в том числе 2024 год – 2069,6 тыс.рублей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dirty="0"/>
        </a:p>
      </dgm:t>
    </dgm:pt>
    <dgm:pt modelId="{82FF266B-F21A-4362-9DE6-5008DD332BEA}" type="parTrans" cxnId="{72BDC493-F643-4663-AF91-31C8276BC6AA}">
      <dgm:prSet/>
      <dgm:spPr/>
      <dgm:t>
        <a:bodyPr/>
        <a:lstStyle/>
        <a:p>
          <a:endParaRPr lang="ru-RU" sz="1400"/>
        </a:p>
      </dgm:t>
    </dgm:pt>
    <dgm:pt modelId="{75118785-58E1-48C9-AF01-B23D910E32FF}" type="sibTrans" cxnId="{72BDC493-F643-4663-AF91-31C8276BC6AA}">
      <dgm:prSet/>
      <dgm:spPr/>
      <dgm:t>
        <a:bodyPr/>
        <a:lstStyle/>
        <a:p>
          <a:endParaRPr lang="ru-RU" sz="1400"/>
        </a:p>
      </dgm:t>
    </dgm:pt>
    <dgm:pt modelId="{CBDCDB82-90CD-47C9-A068-D47A078F81CC}" type="pres">
      <dgm:prSet presAssocID="{3AB167CC-50B1-45BB-9470-889A6EA633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ED1AC-EB19-4A93-BEF0-0B60192BB2B5}" type="pres">
      <dgm:prSet presAssocID="{BCFE5931-7816-435E-9390-7576AF960ACE}" presName="linNode" presStyleCnt="0"/>
      <dgm:spPr/>
    </dgm:pt>
    <dgm:pt modelId="{ED817245-61E0-4AE7-89CC-24C4DEF1B59D}" type="pres">
      <dgm:prSet presAssocID="{BCFE5931-7816-435E-9390-7576AF960ACE}" presName="parentText" presStyleLbl="node1" presStyleIdx="0" presStyleCnt="1" custScaleX="70591" custScaleY="684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8EA5C5-FB6E-4136-8B10-3A86753BCC80}" type="pres">
      <dgm:prSet presAssocID="{BCFE5931-7816-435E-9390-7576AF960ACE}" presName="descendantText" presStyleLbl="alignAccFollowNode1" presStyleIdx="0" presStyleCnt="1" custScaleX="147819" custScaleY="724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6FA0A8-D6A3-44E4-A2F9-C12D15D564DA}" type="presOf" srcId="{433E8E80-3760-474E-A065-205F2240239A}" destId="{E48EA5C5-FB6E-4136-8B10-3A86753BCC80}" srcOrd="0" destOrd="0" presId="urn:microsoft.com/office/officeart/2005/8/layout/vList5"/>
    <dgm:cxn modelId="{529626C3-7D43-4019-AA24-F2FD101CD733}" type="presOf" srcId="{BCFE5931-7816-435E-9390-7576AF960ACE}" destId="{ED817245-61E0-4AE7-89CC-24C4DEF1B59D}" srcOrd="0" destOrd="0" presId="urn:microsoft.com/office/officeart/2005/8/layout/vList5"/>
    <dgm:cxn modelId="{72BDC493-F643-4663-AF91-31C8276BC6AA}" srcId="{BCFE5931-7816-435E-9390-7576AF960ACE}" destId="{433E8E80-3760-474E-A065-205F2240239A}" srcOrd="0" destOrd="0" parTransId="{82FF266B-F21A-4362-9DE6-5008DD332BEA}" sibTransId="{75118785-58E1-48C9-AF01-B23D910E32FF}"/>
    <dgm:cxn modelId="{9686BE34-C564-4ED9-83C8-95D6F1E75113}" srcId="{3AB167CC-50B1-45BB-9470-889A6EA633F4}" destId="{BCFE5931-7816-435E-9390-7576AF960ACE}" srcOrd="0" destOrd="0" parTransId="{0765FF66-36B6-4C7D-8765-A4A59887A566}" sibTransId="{95BF5B54-5040-4833-912E-F81AF297A75D}"/>
    <dgm:cxn modelId="{5ECD5B84-EA65-422F-8A57-B6ABE72A8FD6}" type="presOf" srcId="{3AB167CC-50B1-45BB-9470-889A6EA633F4}" destId="{CBDCDB82-90CD-47C9-A068-D47A078F81CC}" srcOrd="0" destOrd="0" presId="urn:microsoft.com/office/officeart/2005/8/layout/vList5"/>
    <dgm:cxn modelId="{589919BD-838A-4C7B-A003-BF8B87BEFEF7}" type="presParOf" srcId="{CBDCDB82-90CD-47C9-A068-D47A078F81CC}" destId="{D44ED1AC-EB19-4A93-BEF0-0B60192BB2B5}" srcOrd="0" destOrd="0" presId="urn:microsoft.com/office/officeart/2005/8/layout/vList5"/>
    <dgm:cxn modelId="{A19850E0-0319-4D50-9F7A-F38226768540}" type="presParOf" srcId="{D44ED1AC-EB19-4A93-BEF0-0B60192BB2B5}" destId="{ED817245-61E0-4AE7-89CC-24C4DEF1B59D}" srcOrd="0" destOrd="0" presId="urn:microsoft.com/office/officeart/2005/8/layout/vList5"/>
    <dgm:cxn modelId="{5C5FCDE4-C704-485A-9C95-AF3E36FBCACF}" type="presParOf" srcId="{D44ED1AC-EB19-4A93-BEF0-0B60192BB2B5}" destId="{E48EA5C5-FB6E-4136-8B10-3A86753BCC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98E4D25-5EFD-4AFA-8C2F-21F5311F4B9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4E3F4D-183B-4344-86FA-C697212E3B3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Выплата заработной платы-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100857.7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22F1AF1E-304A-4A02-8708-17CBD1008141}" type="parTrans" cxnId="{91580787-F3C6-44C3-AC1E-F868F059B1A3}">
      <dgm:prSet/>
      <dgm:spPr/>
      <dgm:t>
        <a:bodyPr/>
        <a:lstStyle/>
        <a:p>
          <a:endParaRPr lang="ru-RU"/>
        </a:p>
      </dgm:t>
    </dgm:pt>
    <dgm:pt modelId="{156B151B-A29F-4E4C-BD36-C1B8620B5923}" type="sibTrans" cxnId="{91580787-F3C6-44C3-AC1E-F868F059B1A3}">
      <dgm:prSet/>
      <dgm:spPr/>
      <dgm:t>
        <a:bodyPr/>
        <a:lstStyle/>
        <a:p>
          <a:endParaRPr lang="ru-RU"/>
        </a:p>
      </dgm:t>
    </dgm:pt>
    <dgm:pt modelId="{BF82CDC0-BDAE-4E4E-BE5E-3F58650FD69D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 том числе: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F2BF672-854F-4C6B-8992-9C32B7EA11DF}" type="parTrans" cxnId="{3B0A93A6-DA20-48BA-9C93-AA90F98A9B6B}">
      <dgm:prSet/>
      <dgm:spPr/>
      <dgm:t>
        <a:bodyPr/>
        <a:lstStyle/>
        <a:p>
          <a:endParaRPr lang="ru-RU"/>
        </a:p>
      </dgm:t>
    </dgm:pt>
    <dgm:pt modelId="{812E12F0-72B9-4BCE-8DBB-CF2CA117EAB2}" type="sibTrans" cxnId="{3B0A93A6-DA20-48BA-9C93-AA90F98A9B6B}">
      <dgm:prSet/>
      <dgm:spPr/>
      <dgm:t>
        <a:bodyPr/>
        <a:lstStyle/>
        <a:p>
          <a:endParaRPr lang="ru-RU"/>
        </a:p>
      </dgm:t>
    </dgm:pt>
    <dgm:pt modelId="{23507060-DCFA-4099-98E5-1DF5C443B94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Выполнение Указов Президента РФ-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2907.0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 тыс.руб.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798B17A4-C00D-442D-B5E3-7E950F9AC293}" type="parTrans" cxnId="{B7DE59BE-903D-4FC5-94A1-FDE3D1106C86}">
      <dgm:prSet/>
      <dgm:spPr/>
      <dgm:t>
        <a:bodyPr/>
        <a:lstStyle/>
        <a:p>
          <a:endParaRPr lang="ru-RU"/>
        </a:p>
      </dgm:t>
    </dgm:pt>
    <dgm:pt modelId="{9BB6E18F-6F13-421D-9118-4F7B46B374E1}" type="sibTrans" cxnId="{B7DE59BE-903D-4FC5-94A1-FDE3D1106C86}">
      <dgm:prSet/>
      <dgm:spPr/>
      <dgm:t>
        <a:bodyPr/>
        <a:lstStyle/>
        <a:p>
          <a:endParaRPr lang="ru-RU"/>
        </a:p>
      </dgm:t>
    </dgm:pt>
    <dgm:pt modelId="{906791C6-250D-4F78-B563-B701FFD5D06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Коммунальные услуги-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 58597.7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87EA0D8C-3EE0-427C-93EC-795210BE09EF}" type="parTrans" cxnId="{E1451856-89D5-4F5C-B880-2DFEA1D2EA91}">
      <dgm:prSet/>
      <dgm:spPr/>
      <dgm:t>
        <a:bodyPr/>
        <a:lstStyle/>
        <a:p>
          <a:endParaRPr lang="ru-RU"/>
        </a:p>
      </dgm:t>
    </dgm:pt>
    <dgm:pt modelId="{F913D76A-5990-4ED6-8F5B-56BD2E3C37CA}" type="sibTrans" cxnId="{E1451856-89D5-4F5C-B880-2DFEA1D2EA91}">
      <dgm:prSet/>
      <dgm:spPr/>
      <dgm:t>
        <a:bodyPr/>
        <a:lstStyle/>
        <a:p>
          <a:endParaRPr lang="ru-RU"/>
        </a:p>
      </dgm:t>
    </dgm:pt>
    <dgm:pt modelId="{DB2430B3-D4B7-412B-92EB-6203D6C6AEAC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питание школьников-</a:t>
          </a:r>
          <a:r>
            <a:rPr lang="en-US" sz="1800" b="1" dirty="0" smtClean="0">
              <a:latin typeface="Times New Roman" pitchFamily="18" charset="0"/>
              <a:cs typeface="Times New Roman" pitchFamily="18" charset="0"/>
            </a:rPr>
            <a:t>8707.7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тыс.руб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2875FF95-F392-47EE-B6C3-D92EDB8BACE8}" type="parTrans" cxnId="{FE2DB444-D3DE-45B2-8273-6CF9BF509A8A}">
      <dgm:prSet/>
      <dgm:spPr/>
      <dgm:t>
        <a:bodyPr/>
        <a:lstStyle/>
        <a:p>
          <a:endParaRPr lang="ru-RU"/>
        </a:p>
      </dgm:t>
    </dgm:pt>
    <dgm:pt modelId="{F641FB9C-0344-4A60-A4AC-5E4FD08847D1}" type="sibTrans" cxnId="{FE2DB444-D3DE-45B2-8273-6CF9BF509A8A}">
      <dgm:prSet/>
      <dgm:spPr/>
      <dgm:t>
        <a:bodyPr/>
        <a:lstStyle/>
        <a:p>
          <a:endParaRPr lang="ru-RU"/>
        </a:p>
      </dgm:t>
    </dgm:pt>
    <dgm:pt modelId="{39A0A67A-67E7-4F99-BD88-EF57386CB7D3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Закупка молока губернаторская программа «Школьное молоко»-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1913.0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тыс.руб.</a:t>
          </a:r>
        </a:p>
        <a:p>
          <a:endParaRPr lang="ru-RU" dirty="0"/>
        </a:p>
      </dgm:t>
    </dgm:pt>
    <dgm:pt modelId="{8851FFE1-0882-4F96-92BE-94570D0FD22C}" type="sibTrans" cxnId="{8D00A887-0C32-45D3-A769-7DF38C3457F7}">
      <dgm:prSet/>
      <dgm:spPr/>
      <dgm:t>
        <a:bodyPr/>
        <a:lstStyle/>
        <a:p>
          <a:endParaRPr lang="ru-RU"/>
        </a:p>
      </dgm:t>
    </dgm:pt>
    <dgm:pt modelId="{2BD4F7B8-16E5-4A6A-A345-17F249EC9FF6}" type="parTrans" cxnId="{8D00A887-0C32-45D3-A769-7DF38C3457F7}">
      <dgm:prSet/>
      <dgm:spPr/>
      <dgm:t>
        <a:bodyPr/>
        <a:lstStyle/>
        <a:p>
          <a:endParaRPr lang="ru-RU"/>
        </a:p>
      </dgm:t>
    </dgm:pt>
    <dgm:pt modelId="{F8B1B220-4159-4667-A73A-0A592284088F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Приобретение продуктов питания для детских садов-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19663.9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2F500A4-2065-45CC-9A22-29062820CDDB}" type="parTrans" cxnId="{B1C8F164-F937-4AC8-B3B9-45A55CAEAD8B}">
      <dgm:prSet/>
      <dgm:spPr/>
      <dgm:t>
        <a:bodyPr/>
        <a:lstStyle/>
        <a:p>
          <a:endParaRPr lang="ru-RU"/>
        </a:p>
      </dgm:t>
    </dgm:pt>
    <dgm:pt modelId="{A1812CB5-F370-458E-A8C1-4BCEE18E44BC}" type="sibTrans" cxnId="{B1C8F164-F937-4AC8-B3B9-45A55CAEAD8B}">
      <dgm:prSet/>
      <dgm:spPr/>
      <dgm:t>
        <a:bodyPr/>
        <a:lstStyle/>
        <a:p>
          <a:endParaRPr lang="ru-RU"/>
        </a:p>
      </dgm:t>
    </dgm:pt>
    <dgm:pt modelId="{89E362C3-8453-4D3E-B656-653CCF7D9C73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Организация подвоза школьников-</a:t>
          </a:r>
          <a:r>
            <a:rPr lang="en-US" b="1" dirty="0" smtClean="0">
              <a:latin typeface="Times New Roman" pitchFamily="18" charset="0"/>
              <a:cs typeface="Times New Roman" pitchFamily="18" charset="0"/>
            </a:rPr>
            <a:t>23 770.1 </a:t>
          </a:r>
          <a:r>
            <a:rPr lang="ru-RU" b="1" dirty="0" smtClean="0">
              <a:latin typeface="Times New Roman" pitchFamily="18" charset="0"/>
              <a:cs typeface="Times New Roman" pitchFamily="18" charset="0"/>
            </a:rPr>
            <a:t>тыс.рублей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1CF11383-5863-4EA4-AA1E-F927CE3D2F53}" type="parTrans" cxnId="{4502A1B5-F336-426C-BC5D-EC1E93992608}">
      <dgm:prSet/>
      <dgm:spPr/>
      <dgm:t>
        <a:bodyPr/>
        <a:lstStyle/>
        <a:p>
          <a:endParaRPr lang="ru-RU"/>
        </a:p>
      </dgm:t>
    </dgm:pt>
    <dgm:pt modelId="{45B3656C-7AB0-4292-9034-8FFA9104981E}" type="sibTrans" cxnId="{4502A1B5-F336-426C-BC5D-EC1E93992608}">
      <dgm:prSet/>
      <dgm:spPr/>
      <dgm:t>
        <a:bodyPr/>
        <a:lstStyle/>
        <a:p>
          <a:endParaRPr lang="ru-RU"/>
        </a:p>
      </dgm:t>
    </dgm:pt>
    <dgm:pt modelId="{E09346A3-A5F4-4C34-915E-E87299684DEB}" type="pres">
      <dgm:prSet presAssocID="{B98E4D25-5EFD-4AFA-8C2F-21F5311F4B9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60A463-90EE-4141-B6D2-326FF4CC6C29}" type="pres">
      <dgm:prSet presAssocID="{B84E3F4D-183B-4344-86FA-C697212E3B38}" presName="comp" presStyleCnt="0"/>
      <dgm:spPr/>
    </dgm:pt>
    <dgm:pt modelId="{BCEE2338-AD61-480B-AA8F-88F7CC406A8C}" type="pres">
      <dgm:prSet presAssocID="{B84E3F4D-183B-4344-86FA-C697212E3B38}" presName="box" presStyleLbl="node1" presStyleIdx="0" presStyleCnt="6" custScaleY="124614"/>
      <dgm:spPr/>
      <dgm:t>
        <a:bodyPr/>
        <a:lstStyle/>
        <a:p>
          <a:endParaRPr lang="ru-RU"/>
        </a:p>
      </dgm:t>
    </dgm:pt>
    <dgm:pt modelId="{48DDF634-B1EB-46C9-A0DA-3BCB57C8DAAF}" type="pres">
      <dgm:prSet presAssocID="{B84E3F4D-183B-4344-86FA-C697212E3B38}" presName="img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FB81DD9-0954-46C8-8A0C-A36752F4B09E}" type="pres">
      <dgm:prSet presAssocID="{B84E3F4D-183B-4344-86FA-C697212E3B38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AF021-051B-41F0-B8DC-7AC6DBD3B88B}" type="pres">
      <dgm:prSet presAssocID="{156B151B-A29F-4E4C-BD36-C1B8620B5923}" presName="spacer" presStyleCnt="0"/>
      <dgm:spPr/>
    </dgm:pt>
    <dgm:pt modelId="{328D6D51-6D71-453A-BDC7-D0D0035B82F3}" type="pres">
      <dgm:prSet presAssocID="{906791C6-250D-4F78-B563-B701FFD5D063}" presName="comp" presStyleCnt="0"/>
      <dgm:spPr/>
    </dgm:pt>
    <dgm:pt modelId="{712A6252-4350-4C4B-8E8E-A4E69F849F79}" type="pres">
      <dgm:prSet presAssocID="{906791C6-250D-4F78-B563-B701FFD5D063}" presName="box" presStyleLbl="node1" presStyleIdx="1" presStyleCnt="6" custScaleY="72631"/>
      <dgm:spPr/>
      <dgm:t>
        <a:bodyPr/>
        <a:lstStyle/>
        <a:p>
          <a:endParaRPr lang="ru-RU"/>
        </a:p>
      </dgm:t>
    </dgm:pt>
    <dgm:pt modelId="{93C592F3-D1E1-463C-86B5-06E4597619E1}" type="pres">
      <dgm:prSet presAssocID="{906791C6-250D-4F78-B563-B701FFD5D063}" presName="img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90E6BFD-E4ED-4A2B-B365-186802CD3AC7}" type="pres">
      <dgm:prSet presAssocID="{906791C6-250D-4F78-B563-B701FFD5D063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4B06E-5C2D-4F3C-A69B-529ED50F18D1}" type="pres">
      <dgm:prSet presAssocID="{F913D76A-5990-4ED6-8F5B-56BD2E3C37CA}" presName="spacer" presStyleCnt="0"/>
      <dgm:spPr/>
    </dgm:pt>
    <dgm:pt modelId="{5D90F262-8023-4AE0-BEB2-FB6CC6E9C235}" type="pres">
      <dgm:prSet presAssocID="{DB2430B3-D4B7-412B-92EB-6203D6C6AEAC}" presName="comp" presStyleCnt="0"/>
      <dgm:spPr/>
    </dgm:pt>
    <dgm:pt modelId="{FD8CB89F-35FB-4D9F-A851-3EA1ED025FD5}" type="pres">
      <dgm:prSet presAssocID="{DB2430B3-D4B7-412B-92EB-6203D6C6AEAC}" presName="box" presStyleLbl="node1" presStyleIdx="2" presStyleCnt="6"/>
      <dgm:spPr/>
      <dgm:t>
        <a:bodyPr/>
        <a:lstStyle/>
        <a:p>
          <a:endParaRPr lang="ru-RU"/>
        </a:p>
      </dgm:t>
    </dgm:pt>
    <dgm:pt modelId="{6C19BE9B-7B0E-4610-9E13-F8B67C171436}" type="pres">
      <dgm:prSet presAssocID="{DB2430B3-D4B7-412B-92EB-6203D6C6AEAC}" presName="img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8845E0E-C7C8-4889-942B-60B899E7D281}" type="pres">
      <dgm:prSet presAssocID="{DB2430B3-D4B7-412B-92EB-6203D6C6AEA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2A8792-D739-407C-82F8-6B6ED9905D64}" type="pres">
      <dgm:prSet presAssocID="{F641FB9C-0344-4A60-A4AC-5E4FD08847D1}" presName="spacer" presStyleCnt="0"/>
      <dgm:spPr/>
    </dgm:pt>
    <dgm:pt modelId="{771E7972-24E9-41CC-88F8-8C557DCE91CB}" type="pres">
      <dgm:prSet presAssocID="{39A0A67A-67E7-4F99-BD88-EF57386CB7D3}" presName="comp" presStyleCnt="0"/>
      <dgm:spPr/>
    </dgm:pt>
    <dgm:pt modelId="{BDAE28A8-E0D2-4130-93F3-63866EE63FE0}" type="pres">
      <dgm:prSet presAssocID="{39A0A67A-67E7-4F99-BD88-EF57386CB7D3}" presName="box" presStyleLbl="node1" presStyleIdx="3" presStyleCnt="6" custLinFactNeighborX="-1802" custLinFactNeighborY="-4093"/>
      <dgm:spPr/>
      <dgm:t>
        <a:bodyPr/>
        <a:lstStyle/>
        <a:p>
          <a:endParaRPr lang="ru-RU"/>
        </a:p>
      </dgm:t>
    </dgm:pt>
    <dgm:pt modelId="{316CF592-9036-4F43-BB07-DED6D7AD74A4}" type="pres">
      <dgm:prSet presAssocID="{39A0A67A-67E7-4F99-BD88-EF57386CB7D3}" presName="img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B77DA0C-60BD-4588-9E2D-0EA581BC4D21}" type="pres">
      <dgm:prSet presAssocID="{39A0A67A-67E7-4F99-BD88-EF57386CB7D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6B8102-D03A-4104-850C-09B97A49E0BA}" type="pres">
      <dgm:prSet presAssocID="{8851FFE1-0882-4F96-92BE-94570D0FD22C}" presName="spacer" presStyleCnt="0"/>
      <dgm:spPr/>
    </dgm:pt>
    <dgm:pt modelId="{7187F1FD-924A-4222-B174-409104DF8EE3}" type="pres">
      <dgm:prSet presAssocID="{F8B1B220-4159-4667-A73A-0A592284088F}" presName="comp" presStyleCnt="0"/>
      <dgm:spPr/>
    </dgm:pt>
    <dgm:pt modelId="{70E6D3A7-1B3C-42EE-999E-9C56178AA0F6}" type="pres">
      <dgm:prSet presAssocID="{F8B1B220-4159-4667-A73A-0A592284088F}" presName="box" presStyleLbl="node1" presStyleIdx="4" presStyleCnt="6"/>
      <dgm:spPr/>
      <dgm:t>
        <a:bodyPr/>
        <a:lstStyle/>
        <a:p>
          <a:endParaRPr lang="ru-RU"/>
        </a:p>
      </dgm:t>
    </dgm:pt>
    <dgm:pt modelId="{1A3EADFA-6876-42E6-817A-A9EE90FA282F}" type="pres">
      <dgm:prSet presAssocID="{F8B1B220-4159-4667-A73A-0A592284088F}" presName="img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C6F3615-12C1-41AA-B049-7A5D0C9AA451}" type="pres">
      <dgm:prSet presAssocID="{F8B1B220-4159-4667-A73A-0A592284088F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7D679-873D-4422-8A57-9D20584AF04C}" type="pres">
      <dgm:prSet presAssocID="{A1812CB5-F370-458E-A8C1-4BCEE18E44BC}" presName="spacer" presStyleCnt="0"/>
      <dgm:spPr/>
    </dgm:pt>
    <dgm:pt modelId="{FC46B4EC-5161-435A-B945-5E805635F962}" type="pres">
      <dgm:prSet presAssocID="{89E362C3-8453-4D3E-B656-653CCF7D9C73}" presName="comp" presStyleCnt="0"/>
      <dgm:spPr/>
    </dgm:pt>
    <dgm:pt modelId="{80BEF815-19D3-4E38-B7CB-76CBD5518926}" type="pres">
      <dgm:prSet presAssocID="{89E362C3-8453-4D3E-B656-653CCF7D9C73}" presName="box" presStyleLbl="node1" presStyleIdx="5" presStyleCnt="6"/>
      <dgm:spPr/>
      <dgm:t>
        <a:bodyPr/>
        <a:lstStyle/>
        <a:p>
          <a:endParaRPr lang="ru-RU"/>
        </a:p>
      </dgm:t>
    </dgm:pt>
    <dgm:pt modelId="{E171D60D-EE79-4F04-9ABD-5E576FDFC4EF}" type="pres">
      <dgm:prSet presAssocID="{89E362C3-8453-4D3E-B656-653CCF7D9C73}" presName="img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78B5574-B7D6-49B6-A728-E6D3E2874C92}" type="pres">
      <dgm:prSet presAssocID="{89E362C3-8453-4D3E-B656-653CCF7D9C73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E822C4-BB1B-4821-BEC6-D2978B7C40ED}" type="presOf" srcId="{89E362C3-8453-4D3E-B656-653CCF7D9C73}" destId="{478B5574-B7D6-49B6-A728-E6D3E2874C92}" srcOrd="1" destOrd="0" presId="urn:microsoft.com/office/officeart/2005/8/layout/vList4"/>
    <dgm:cxn modelId="{7CA94077-9CCA-47A5-9A5D-58D58E440AA3}" type="presOf" srcId="{39A0A67A-67E7-4F99-BD88-EF57386CB7D3}" destId="{AB77DA0C-60BD-4588-9E2D-0EA581BC4D21}" srcOrd="1" destOrd="0" presId="urn:microsoft.com/office/officeart/2005/8/layout/vList4"/>
    <dgm:cxn modelId="{B7DE59BE-903D-4FC5-94A1-FDE3D1106C86}" srcId="{B84E3F4D-183B-4344-86FA-C697212E3B38}" destId="{23507060-DCFA-4099-98E5-1DF5C443B946}" srcOrd="1" destOrd="0" parTransId="{798B17A4-C00D-442D-B5E3-7E950F9AC293}" sibTransId="{9BB6E18F-6F13-421D-9118-4F7B46B374E1}"/>
    <dgm:cxn modelId="{6534739D-2789-4DBA-8F86-E1037CAF14C5}" type="presOf" srcId="{B98E4D25-5EFD-4AFA-8C2F-21F5311F4B98}" destId="{E09346A3-A5F4-4C34-915E-E87299684DEB}" srcOrd="0" destOrd="0" presId="urn:microsoft.com/office/officeart/2005/8/layout/vList4"/>
    <dgm:cxn modelId="{8B3C9814-9522-43B6-9F64-8CE46AC8901F}" type="presOf" srcId="{23507060-DCFA-4099-98E5-1DF5C443B946}" destId="{FFB81DD9-0954-46C8-8A0C-A36752F4B09E}" srcOrd="1" destOrd="2" presId="urn:microsoft.com/office/officeart/2005/8/layout/vList4"/>
    <dgm:cxn modelId="{4502A1B5-F336-426C-BC5D-EC1E93992608}" srcId="{B98E4D25-5EFD-4AFA-8C2F-21F5311F4B98}" destId="{89E362C3-8453-4D3E-B656-653CCF7D9C73}" srcOrd="5" destOrd="0" parTransId="{1CF11383-5863-4EA4-AA1E-F927CE3D2F53}" sibTransId="{45B3656C-7AB0-4292-9034-8FFA9104981E}"/>
    <dgm:cxn modelId="{54BB6D5E-FD53-46E4-97E4-9E3B4E014B2D}" type="presOf" srcId="{B84E3F4D-183B-4344-86FA-C697212E3B38}" destId="{FFB81DD9-0954-46C8-8A0C-A36752F4B09E}" srcOrd="1" destOrd="0" presId="urn:microsoft.com/office/officeart/2005/8/layout/vList4"/>
    <dgm:cxn modelId="{39EC620A-8C4D-4AB3-A8DD-998DEF7751A4}" type="presOf" srcId="{F8B1B220-4159-4667-A73A-0A592284088F}" destId="{70E6D3A7-1B3C-42EE-999E-9C56178AA0F6}" srcOrd="0" destOrd="0" presId="urn:microsoft.com/office/officeart/2005/8/layout/vList4"/>
    <dgm:cxn modelId="{91580787-F3C6-44C3-AC1E-F868F059B1A3}" srcId="{B98E4D25-5EFD-4AFA-8C2F-21F5311F4B98}" destId="{B84E3F4D-183B-4344-86FA-C697212E3B38}" srcOrd="0" destOrd="0" parTransId="{22F1AF1E-304A-4A02-8708-17CBD1008141}" sibTransId="{156B151B-A29F-4E4C-BD36-C1B8620B5923}"/>
    <dgm:cxn modelId="{DD7C2028-856C-4B29-A074-603E9E340ECE}" type="presOf" srcId="{BF82CDC0-BDAE-4E4E-BE5E-3F58650FD69D}" destId="{BCEE2338-AD61-480B-AA8F-88F7CC406A8C}" srcOrd="0" destOrd="1" presId="urn:microsoft.com/office/officeart/2005/8/layout/vList4"/>
    <dgm:cxn modelId="{B1C8F164-F937-4AC8-B3B9-45A55CAEAD8B}" srcId="{B98E4D25-5EFD-4AFA-8C2F-21F5311F4B98}" destId="{F8B1B220-4159-4667-A73A-0A592284088F}" srcOrd="4" destOrd="0" parTransId="{82F500A4-2065-45CC-9A22-29062820CDDB}" sibTransId="{A1812CB5-F370-458E-A8C1-4BCEE18E44BC}"/>
    <dgm:cxn modelId="{9B5B3895-4494-4FCB-AEB4-4CF273EEAD48}" type="presOf" srcId="{F8B1B220-4159-4667-A73A-0A592284088F}" destId="{FC6F3615-12C1-41AA-B049-7A5D0C9AA451}" srcOrd="1" destOrd="0" presId="urn:microsoft.com/office/officeart/2005/8/layout/vList4"/>
    <dgm:cxn modelId="{F418D655-617A-4DE0-8C04-4CA0C8F9CA35}" type="presOf" srcId="{23507060-DCFA-4099-98E5-1DF5C443B946}" destId="{BCEE2338-AD61-480B-AA8F-88F7CC406A8C}" srcOrd="0" destOrd="2" presId="urn:microsoft.com/office/officeart/2005/8/layout/vList4"/>
    <dgm:cxn modelId="{3B0A93A6-DA20-48BA-9C93-AA90F98A9B6B}" srcId="{B84E3F4D-183B-4344-86FA-C697212E3B38}" destId="{BF82CDC0-BDAE-4E4E-BE5E-3F58650FD69D}" srcOrd="0" destOrd="0" parTransId="{7F2BF672-854F-4C6B-8992-9C32B7EA11DF}" sibTransId="{812E12F0-72B9-4BCE-8DBB-CF2CA117EAB2}"/>
    <dgm:cxn modelId="{8C96B2C2-1773-469B-A209-C305FDDCE456}" type="presOf" srcId="{89E362C3-8453-4D3E-B656-653CCF7D9C73}" destId="{80BEF815-19D3-4E38-B7CB-76CBD5518926}" srcOrd="0" destOrd="0" presId="urn:microsoft.com/office/officeart/2005/8/layout/vList4"/>
    <dgm:cxn modelId="{975AD2A3-279F-411C-8287-305CDC9FB9DC}" type="presOf" srcId="{BF82CDC0-BDAE-4E4E-BE5E-3F58650FD69D}" destId="{FFB81DD9-0954-46C8-8A0C-A36752F4B09E}" srcOrd="1" destOrd="1" presId="urn:microsoft.com/office/officeart/2005/8/layout/vList4"/>
    <dgm:cxn modelId="{DFE51E29-FC8A-4795-B2FC-C7024E3ADF9D}" type="presOf" srcId="{B84E3F4D-183B-4344-86FA-C697212E3B38}" destId="{BCEE2338-AD61-480B-AA8F-88F7CC406A8C}" srcOrd="0" destOrd="0" presId="urn:microsoft.com/office/officeart/2005/8/layout/vList4"/>
    <dgm:cxn modelId="{C31EB760-1E40-4F12-8726-F72F7575C242}" type="presOf" srcId="{39A0A67A-67E7-4F99-BD88-EF57386CB7D3}" destId="{BDAE28A8-E0D2-4130-93F3-63866EE63FE0}" srcOrd="0" destOrd="0" presId="urn:microsoft.com/office/officeart/2005/8/layout/vList4"/>
    <dgm:cxn modelId="{4A072531-03E6-4C52-BB07-ADEFA47ED4CB}" type="presOf" srcId="{DB2430B3-D4B7-412B-92EB-6203D6C6AEAC}" destId="{08845E0E-C7C8-4889-942B-60B899E7D281}" srcOrd="1" destOrd="0" presId="urn:microsoft.com/office/officeart/2005/8/layout/vList4"/>
    <dgm:cxn modelId="{38707DAB-EE8F-4C70-A464-714F7CF80997}" type="presOf" srcId="{906791C6-250D-4F78-B563-B701FFD5D063}" destId="{712A6252-4350-4C4B-8E8E-A4E69F849F79}" srcOrd="0" destOrd="0" presId="urn:microsoft.com/office/officeart/2005/8/layout/vList4"/>
    <dgm:cxn modelId="{E1451856-89D5-4F5C-B880-2DFEA1D2EA91}" srcId="{B98E4D25-5EFD-4AFA-8C2F-21F5311F4B98}" destId="{906791C6-250D-4F78-B563-B701FFD5D063}" srcOrd="1" destOrd="0" parTransId="{87EA0D8C-3EE0-427C-93EC-795210BE09EF}" sibTransId="{F913D76A-5990-4ED6-8F5B-56BD2E3C37CA}"/>
    <dgm:cxn modelId="{8D00A887-0C32-45D3-A769-7DF38C3457F7}" srcId="{B98E4D25-5EFD-4AFA-8C2F-21F5311F4B98}" destId="{39A0A67A-67E7-4F99-BD88-EF57386CB7D3}" srcOrd="3" destOrd="0" parTransId="{2BD4F7B8-16E5-4A6A-A345-17F249EC9FF6}" sibTransId="{8851FFE1-0882-4F96-92BE-94570D0FD22C}"/>
    <dgm:cxn modelId="{853F4432-BEA9-4CDC-85C3-8EE3B783B50A}" type="presOf" srcId="{906791C6-250D-4F78-B563-B701FFD5D063}" destId="{090E6BFD-E4ED-4A2B-B365-186802CD3AC7}" srcOrd="1" destOrd="0" presId="urn:microsoft.com/office/officeart/2005/8/layout/vList4"/>
    <dgm:cxn modelId="{B88EAE04-4F31-47AE-993E-AAB5C4AF444E}" type="presOf" srcId="{DB2430B3-D4B7-412B-92EB-6203D6C6AEAC}" destId="{FD8CB89F-35FB-4D9F-A851-3EA1ED025FD5}" srcOrd="0" destOrd="0" presId="urn:microsoft.com/office/officeart/2005/8/layout/vList4"/>
    <dgm:cxn modelId="{FE2DB444-D3DE-45B2-8273-6CF9BF509A8A}" srcId="{B98E4D25-5EFD-4AFA-8C2F-21F5311F4B98}" destId="{DB2430B3-D4B7-412B-92EB-6203D6C6AEAC}" srcOrd="2" destOrd="0" parTransId="{2875FF95-F392-47EE-B6C3-D92EDB8BACE8}" sibTransId="{F641FB9C-0344-4A60-A4AC-5E4FD08847D1}"/>
    <dgm:cxn modelId="{4FA3C776-58DF-47E3-9AE1-F1675EB77DD2}" type="presParOf" srcId="{E09346A3-A5F4-4C34-915E-E87299684DEB}" destId="{8660A463-90EE-4141-B6D2-326FF4CC6C29}" srcOrd="0" destOrd="0" presId="urn:microsoft.com/office/officeart/2005/8/layout/vList4"/>
    <dgm:cxn modelId="{7F2BDE6F-1998-4EB3-85DC-CD54A915EDD8}" type="presParOf" srcId="{8660A463-90EE-4141-B6D2-326FF4CC6C29}" destId="{BCEE2338-AD61-480B-AA8F-88F7CC406A8C}" srcOrd="0" destOrd="0" presId="urn:microsoft.com/office/officeart/2005/8/layout/vList4"/>
    <dgm:cxn modelId="{EA510D4E-9160-4608-A909-8BFB9A2D0563}" type="presParOf" srcId="{8660A463-90EE-4141-B6D2-326FF4CC6C29}" destId="{48DDF634-B1EB-46C9-A0DA-3BCB57C8DAAF}" srcOrd="1" destOrd="0" presId="urn:microsoft.com/office/officeart/2005/8/layout/vList4"/>
    <dgm:cxn modelId="{E931B484-DDA3-40D0-82D6-83D269A9CC19}" type="presParOf" srcId="{8660A463-90EE-4141-B6D2-326FF4CC6C29}" destId="{FFB81DD9-0954-46C8-8A0C-A36752F4B09E}" srcOrd="2" destOrd="0" presId="urn:microsoft.com/office/officeart/2005/8/layout/vList4"/>
    <dgm:cxn modelId="{29D1FB23-616A-4E7A-B5EC-333D22737531}" type="presParOf" srcId="{E09346A3-A5F4-4C34-915E-E87299684DEB}" destId="{B3DAF021-051B-41F0-B8DC-7AC6DBD3B88B}" srcOrd="1" destOrd="0" presId="urn:microsoft.com/office/officeart/2005/8/layout/vList4"/>
    <dgm:cxn modelId="{0ABEFF76-6615-467C-A737-E46273F1969C}" type="presParOf" srcId="{E09346A3-A5F4-4C34-915E-E87299684DEB}" destId="{328D6D51-6D71-453A-BDC7-D0D0035B82F3}" srcOrd="2" destOrd="0" presId="urn:microsoft.com/office/officeart/2005/8/layout/vList4"/>
    <dgm:cxn modelId="{781071EA-4790-4296-9CB6-27B1BF665494}" type="presParOf" srcId="{328D6D51-6D71-453A-BDC7-D0D0035B82F3}" destId="{712A6252-4350-4C4B-8E8E-A4E69F849F79}" srcOrd="0" destOrd="0" presId="urn:microsoft.com/office/officeart/2005/8/layout/vList4"/>
    <dgm:cxn modelId="{FE77DE32-FDE8-4E24-9B52-D7737DE660D3}" type="presParOf" srcId="{328D6D51-6D71-453A-BDC7-D0D0035B82F3}" destId="{93C592F3-D1E1-463C-86B5-06E4597619E1}" srcOrd="1" destOrd="0" presId="urn:microsoft.com/office/officeart/2005/8/layout/vList4"/>
    <dgm:cxn modelId="{3D533E86-B519-47AE-AA94-B01600B7A067}" type="presParOf" srcId="{328D6D51-6D71-453A-BDC7-D0D0035B82F3}" destId="{090E6BFD-E4ED-4A2B-B365-186802CD3AC7}" srcOrd="2" destOrd="0" presId="urn:microsoft.com/office/officeart/2005/8/layout/vList4"/>
    <dgm:cxn modelId="{5EEA4494-0443-4B22-8E7B-A0242AF80B7E}" type="presParOf" srcId="{E09346A3-A5F4-4C34-915E-E87299684DEB}" destId="{4F44B06E-5C2D-4F3C-A69B-529ED50F18D1}" srcOrd="3" destOrd="0" presId="urn:microsoft.com/office/officeart/2005/8/layout/vList4"/>
    <dgm:cxn modelId="{880758DE-26FF-42DD-A8D6-4FFC9D98FDCF}" type="presParOf" srcId="{E09346A3-A5F4-4C34-915E-E87299684DEB}" destId="{5D90F262-8023-4AE0-BEB2-FB6CC6E9C235}" srcOrd="4" destOrd="0" presId="urn:microsoft.com/office/officeart/2005/8/layout/vList4"/>
    <dgm:cxn modelId="{25A60EFD-8A48-46CF-9690-8B1AEC103F3F}" type="presParOf" srcId="{5D90F262-8023-4AE0-BEB2-FB6CC6E9C235}" destId="{FD8CB89F-35FB-4D9F-A851-3EA1ED025FD5}" srcOrd="0" destOrd="0" presId="urn:microsoft.com/office/officeart/2005/8/layout/vList4"/>
    <dgm:cxn modelId="{A516873B-5094-4D13-BDA1-0C8BC99F2988}" type="presParOf" srcId="{5D90F262-8023-4AE0-BEB2-FB6CC6E9C235}" destId="{6C19BE9B-7B0E-4610-9E13-F8B67C171436}" srcOrd="1" destOrd="0" presId="urn:microsoft.com/office/officeart/2005/8/layout/vList4"/>
    <dgm:cxn modelId="{7A77DD33-B405-4464-B998-F01EE246E5F1}" type="presParOf" srcId="{5D90F262-8023-4AE0-BEB2-FB6CC6E9C235}" destId="{08845E0E-C7C8-4889-942B-60B899E7D281}" srcOrd="2" destOrd="0" presId="urn:microsoft.com/office/officeart/2005/8/layout/vList4"/>
    <dgm:cxn modelId="{FE57595F-0623-458C-8E2F-3B185259A5BA}" type="presParOf" srcId="{E09346A3-A5F4-4C34-915E-E87299684DEB}" destId="{202A8792-D739-407C-82F8-6B6ED9905D64}" srcOrd="5" destOrd="0" presId="urn:microsoft.com/office/officeart/2005/8/layout/vList4"/>
    <dgm:cxn modelId="{2E4FDB6A-E3B3-4156-8304-F047BFED5C2B}" type="presParOf" srcId="{E09346A3-A5F4-4C34-915E-E87299684DEB}" destId="{771E7972-24E9-41CC-88F8-8C557DCE91CB}" srcOrd="6" destOrd="0" presId="urn:microsoft.com/office/officeart/2005/8/layout/vList4"/>
    <dgm:cxn modelId="{EC08CF9A-D8A8-470D-9F6E-B02C6EA50C84}" type="presParOf" srcId="{771E7972-24E9-41CC-88F8-8C557DCE91CB}" destId="{BDAE28A8-E0D2-4130-93F3-63866EE63FE0}" srcOrd="0" destOrd="0" presId="urn:microsoft.com/office/officeart/2005/8/layout/vList4"/>
    <dgm:cxn modelId="{8B68400A-A8A5-45D5-B709-0BE95475B21B}" type="presParOf" srcId="{771E7972-24E9-41CC-88F8-8C557DCE91CB}" destId="{316CF592-9036-4F43-BB07-DED6D7AD74A4}" srcOrd="1" destOrd="0" presId="urn:microsoft.com/office/officeart/2005/8/layout/vList4"/>
    <dgm:cxn modelId="{63B38BC2-88EE-458B-9E47-8977D4DC811E}" type="presParOf" srcId="{771E7972-24E9-41CC-88F8-8C557DCE91CB}" destId="{AB77DA0C-60BD-4588-9E2D-0EA581BC4D21}" srcOrd="2" destOrd="0" presId="urn:microsoft.com/office/officeart/2005/8/layout/vList4"/>
    <dgm:cxn modelId="{AB08D71F-7D1A-486F-A983-0267A7FE2E51}" type="presParOf" srcId="{E09346A3-A5F4-4C34-915E-E87299684DEB}" destId="{7F6B8102-D03A-4104-850C-09B97A49E0BA}" srcOrd="7" destOrd="0" presId="urn:microsoft.com/office/officeart/2005/8/layout/vList4"/>
    <dgm:cxn modelId="{585ED0CC-C917-4D31-B1D8-8B05626DC98B}" type="presParOf" srcId="{E09346A3-A5F4-4C34-915E-E87299684DEB}" destId="{7187F1FD-924A-4222-B174-409104DF8EE3}" srcOrd="8" destOrd="0" presId="urn:microsoft.com/office/officeart/2005/8/layout/vList4"/>
    <dgm:cxn modelId="{6CE08F92-4677-4B23-8901-54F4F7E32ABB}" type="presParOf" srcId="{7187F1FD-924A-4222-B174-409104DF8EE3}" destId="{70E6D3A7-1B3C-42EE-999E-9C56178AA0F6}" srcOrd="0" destOrd="0" presId="urn:microsoft.com/office/officeart/2005/8/layout/vList4"/>
    <dgm:cxn modelId="{CE455BAA-568E-46B5-BB90-FCAF55F851C8}" type="presParOf" srcId="{7187F1FD-924A-4222-B174-409104DF8EE3}" destId="{1A3EADFA-6876-42E6-817A-A9EE90FA282F}" srcOrd="1" destOrd="0" presId="urn:microsoft.com/office/officeart/2005/8/layout/vList4"/>
    <dgm:cxn modelId="{13FB20CD-CEAF-4583-8D7B-2BB8432E4963}" type="presParOf" srcId="{7187F1FD-924A-4222-B174-409104DF8EE3}" destId="{FC6F3615-12C1-41AA-B049-7A5D0C9AA451}" srcOrd="2" destOrd="0" presId="urn:microsoft.com/office/officeart/2005/8/layout/vList4"/>
    <dgm:cxn modelId="{762B866B-C5DA-4AD0-8E5C-9162ED89D40E}" type="presParOf" srcId="{E09346A3-A5F4-4C34-915E-E87299684DEB}" destId="{D1D7D679-873D-4422-8A57-9D20584AF04C}" srcOrd="9" destOrd="0" presId="urn:microsoft.com/office/officeart/2005/8/layout/vList4"/>
    <dgm:cxn modelId="{765BB1DB-C177-4F98-A2E6-8ACA0EF8242D}" type="presParOf" srcId="{E09346A3-A5F4-4C34-915E-E87299684DEB}" destId="{FC46B4EC-5161-435A-B945-5E805635F962}" srcOrd="10" destOrd="0" presId="urn:microsoft.com/office/officeart/2005/8/layout/vList4"/>
    <dgm:cxn modelId="{A8EDBBAF-CC52-4DC0-839B-0A001738DA2B}" type="presParOf" srcId="{FC46B4EC-5161-435A-B945-5E805635F962}" destId="{80BEF815-19D3-4E38-B7CB-76CBD5518926}" srcOrd="0" destOrd="0" presId="urn:microsoft.com/office/officeart/2005/8/layout/vList4"/>
    <dgm:cxn modelId="{A918D784-BA17-44DF-9E08-1CE4E1BCBC58}" type="presParOf" srcId="{FC46B4EC-5161-435A-B945-5E805635F962}" destId="{E171D60D-EE79-4F04-9ABD-5E576FDFC4EF}" srcOrd="1" destOrd="0" presId="urn:microsoft.com/office/officeart/2005/8/layout/vList4"/>
    <dgm:cxn modelId="{69C8A401-A39E-483E-98FC-0719AFB9B122}" type="presParOf" srcId="{FC46B4EC-5161-435A-B945-5E805635F962}" destId="{478B5574-B7D6-49B6-A728-E6D3E2874C92}" srcOrd="2" destOrd="0" presId="urn:microsoft.com/office/officeart/2005/8/layout/vList4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27568C-0A88-4D17-880E-D622B9F7A997}" type="doc">
      <dgm:prSet loTypeId="urn:microsoft.com/office/officeart/2005/8/layout/equation1" loCatId="relationship" qsTypeId="urn:microsoft.com/office/officeart/2005/8/quickstyle/3d7" qsCatId="3D" csTypeId="urn:microsoft.com/office/officeart/2005/8/colors/accent1_2" csCatId="accent1" phldr="1"/>
      <dgm:spPr/>
    </dgm:pt>
    <dgm:pt modelId="{B10C2DD9-5442-4A76-829D-D82FDDEF1685}">
      <dgm:prSet phldrT="[Текст]" custT="1"/>
      <dgm:spPr/>
      <dgm:t>
        <a:bodyPr/>
        <a:lstStyle/>
        <a:p>
          <a:r>
            <a:rPr lang="ru-RU" sz="1600" dirty="0" smtClean="0"/>
            <a:t>Федеральный бюджет 12442,7 тыс.рублей</a:t>
          </a:r>
          <a:endParaRPr lang="ru-RU" sz="1600" dirty="0"/>
        </a:p>
      </dgm:t>
    </dgm:pt>
    <dgm:pt modelId="{B4B5564A-49D4-4B0E-A7FA-C053C31B5D7B}" type="parTrans" cxnId="{B624A1FA-B9C3-4542-A0F2-C5FBCAB0C41D}">
      <dgm:prSet/>
      <dgm:spPr/>
      <dgm:t>
        <a:bodyPr/>
        <a:lstStyle/>
        <a:p>
          <a:endParaRPr lang="ru-RU"/>
        </a:p>
      </dgm:t>
    </dgm:pt>
    <dgm:pt modelId="{EA5E913F-0173-472D-9A3F-17D38FFDF5A0}" type="sibTrans" cxnId="{B624A1FA-B9C3-4542-A0F2-C5FBCAB0C41D}">
      <dgm:prSet/>
      <dgm:spPr/>
      <dgm:t>
        <a:bodyPr/>
        <a:lstStyle/>
        <a:p>
          <a:endParaRPr lang="ru-RU"/>
        </a:p>
      </dgm:t>
    </dgm:pt>
    <dgm:pt modelId="{E96D47A6-D0FB-4ED6-8E23-B1096ECD689D}">
      <dgm:prSet phldrT="[Текст]"/>
      <dgm:spPr/>
      <dgm:t>
        <a:bodyPr/>
        <a:lstStyle/>
        <a:p>
          <a:r>
            <a:rPr lang="ru-RU" dirty="0" smtClean="0"/>
            <a:t>Областной бюджет 2548,5 </a:t>
          </a:r>
          <a:r>
            <a:rPr lang="en-US" dirty="0" smtClean="0"/>
            <a:t> </a:t>
          </a:r>
          <a:r>
            <a:rPr lang="ru-RU" dirty="0" smtClean="0"/>
            <a:t>тыс.рублей</a:t>
          </a:r>
          <a:endParaRPr lang="ru-RU" dirty="0"/>
        </a:p>
      </dgm:t>
    </dgm:pt>
    <dgm:pt modelId="{02BFC93E-8210-4E82-9E7C-C99886A7ACA9}" type="parTrans" cxnId="{52F5F866-0A3D-4304-A54E-AAD34ECBBB67}">
      <dgm:prSet/>
      <dgm:spPr/>
      <dgm:t>
        <a:bodyPr/>
        <a:lstStyle/>
        <a:p>
          <a:endParaRPr lang="ru-RU"/>
        </a:p>
      </dgm:t>
    </dgm:pt>
    <dgm:pt modelId="{D6BA9926-ED89-41BE-8CE4-E719CF5DA9E1}" type="sibTrans" cxnId="{52F5F866-0A3D-4304-A54E-AAD34ECBBB67}">
      <dgm:prSet/>
      <dgm:spPr/>
      <dgm:t>
        <a:bodyPr/>
        <a:lstStyle/>
        <a:p>
          <a:endParaRPr lang="ru-RU"/>
        </a:p>
      </dgm:t>
    </dgm:pt>
    <dgm:pt modelId="{00FD3B00-02EC-4538-AB57-F7D6D2FBF44D}">
      <dgm:prSet phldrT="[Текст]" custT="1"/>
      <dgm:spPr/>
      <dgm:t>
        <a:bodyPr/>
        <a:lstStyle/>
        <a:p>
          <a:r>
            <a:rPr lang="ru-RU" sz="1400" b="1" dirty="0" smtClean="0"/>
            <a:t>14 991,2 </a:t>
          </a:r>
        </a:p>
        <a:p>
          <a:r>
            <a:rPr lang="ru-RU" sz="1400" b="1" dirty="0" smtClean="0"/>
            <a:t>тыс.рублей</a:t>
          </a:r>
          <a:endParaRPr lang="ru-RU" sz="1400" b="1" dirty="0"/>
        </a:p>
      </dgm:t>
    </dgm:pt>
    <dgm:pt modelId="{E3690484-359D-47ED-9D5E-9E0829080B2D}" type="parTrans" cxnId="{7808B221-4FE2-4F76-85C4-0E60D0610C1C}">
      <dgm:prSet/>
      <dgm:spPr/>
      <dgm:t>
        <a:bodyPr/>
        <a:lstStyle/>
        <a:p>
          <a:endParaRPr lang="ru-RU"/>
        </a:p>
      </dgm:t>
    </dgm:pt>
    <dgm:pt modelId="{ADF4FC32-6245-4FA0-80FD-7AE540415707}" type="sibTrans" cxnId="{7808B221-4FE2-4F76-85C4-0E60D0610C1C}">
      <dgm:prSet/>
      <dgm:spPr/>
      <dgm:t>
        <a:bodyPr/>
        <a:lstStyle/>
        <a:p>
          <a:endParaRPr lang="ru-RU"/>
        </a:p>
      </dgm:t>
    </dgm:pt>
    <dgm:pt modelId="{26C25246-DD6E-45ED-BEAB-87D4B565FB59}" type="pres">
      <dgm:prSet presAssocID="{BF27568C-0A88-4D17-880E-D622B9F7A997}" presName="linearFlow" presStyleCnt="0">
        <dgm:presLayoutVars>
          <dgm:dir/>
          <dgm:resizeHandles val="exact"/>
        </dgm:presLayoutVars>
      </dgm:prSet>
      <dgm:spPr/>
    </dgm:pt>
    <dgm:pt modelId="{8A8EE487-56DA-4E16-A26F-471CC4EBF477}" type="pres">
      <dgm:prSet presAssocID="{B10C2DD9-5442-4A76-829D-D82FDDEF168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DD71D-3F8D-4807-9DA2-4B419F692605}" type="pres">
      <dgm:prSet presAssocID="{EA5E913F-0173-472D-9A3F-17D38FFDF5A0}" presName="spacerL" presStyleCnt="0"/>
      <dgm:spPr/>
    </dgm:pt>
    <dgm:pt modelId="{C8495333-1AE7-498E-984E-FAE69C1AB6CC}" type="pres">
      <dgm:prSet presAssocID="{EA5E913F-0173-472D-9A3F-17D38FFDF5A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734C42A-70F1-4FA2-9E4B-DA81926C7C51}" type="pres">
      <dgm:prSet presAssocID="{EA5E913F-0173-472D-9A3F-17D38FFDF5A0}" presName="spacerR" presStyleCnt="0"/>
      <dgm:spPr/>
    </dgm:pt>
    <dgm:pt modelId="{0642395D-E9F2-4D84-94AF-6A6CDB736D76}" type="pres">
      <dgm:prSet presAssocID="{E96D47A6-D0FB-4ED6-8E23-B1096ECD689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8C1B-C79E-44F1-87FF-BE5F4F8F4152}" type="pres">
      <dgm:prSet presAssocID="{D6BA9926-ED89-41BE-8CE4-E719CF5DA9E1}" presName="spacerL" presStyleCnt="0"/>
      <dgm:spPr/>
    </dgm:pt>
    <dgm:pt modelId="{784D67A0-633F-4AE8-A18F-746B80662327}" type="pres">
      <dgm:prSet presAssocID="{D6BA9926-ED89-41BE-8CE4-E719CF5DA9E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07B29D6-7BAF-4A4C-BFFB-DEA163B56B5B}" type="pres">
      <dgm:prSet presAssocID="{D6BA9926-ED89-41BE-8CE4-E719CF5DA9E1}" presName="spacerR" presStyleCnt="0"/>
      <dgm:spPr/>
    </dgm:pt>
    <dgm:pt modelId="{28BD63D7-13EE-408D-9D94-9F3C64F7E1CF}" type="pres">
      <dgm:prSet presAssocID="{00FD3B00-02EC-4538-AB57-F7D6D2FBF44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AF239-4338-4055-A077-427489F1CC48}" type="presOf" srcId="{BF27568C-0A88-4D17-880E-D622B9F7A997}" destId="{26C25246-DD6E-45ED-BEAB-87D4B565FB59}" srcOrd="0" destOrd="0" presId="urn:microsoft.com/office/officeart/2005/8/layout/equation1"/>
    <dgm:cxn modelId="{5615C631-EC02-404C-B778-902BA66CA1FE}" type="presOf" srcId="{E96D47A6-D0FB-4ED6-8E23-B1096ECD689D}" destId="{0642395D-E9F2-4D84-94AF-6A6CDB736D76}" srcOrd="0" destOrd="0" presId="urn:microsoft.com/office/officeart/2005/8/layout/equation1"/>
    <dgm:cxn modelId="{E80182C5-0CFD-4471-94E2-9DEC8DA0033C}" type="presOf" srcId="{B10C2DD9-5442-4A76-829D-D82FDDEF1685}" destId="{8A8EE487-56DA-4E16-A26F-471CC4EBF477}" srcOrd="0" destOrd="0" presId="urn:microsoft.com/office/officeart/2005/8/layout/equation1"/>
    <dgm:cxn modelId="{E4BCDB54-57F5-4546-B842-64B71CB4ACE4}" type="presOf" srcId="{00FD3B00-02EC-4538-AB57-F7D6D2FBF44D}" destId="{28BD63D7-13EE-408D-9D94-9F3C64F7E1CF}" srcOrd="0" destOrd="0" presId="urn:microsoft.com/office/officeart/2005/8/layout/equation1"/>
    <dgm:cxn modelId="{1152B4A2-843A-4615-A147-C9DDFA4FDE9F}" type="presOf" srcId="{D6BA9926-ED89-41BE-8CE4-E719CF5DA9E1}" destId="{784D67A0-633F-4AE8-A18F-746B80662327}" srcOrd="0" destOrd="0" presId="urn:microsoft.com/office/officeart/2005/8/layout/equation1"/>
    <dgm:cxn modelId="{B624A1FA-B9C3-4542-A0F2-C5FBCAB0C41D}" srcId="{BF27568C-0A88-4D17-880E-D622B9F7A997}" destId="{B10C2DD9-5442-4A76-829D-D82FDDEF1685}" srcOrd="0" destOrd="0" parTransId="{B4B5564A-49D4-4B0E-A7FA-C053C31B5D7B}" sibTransId="{EA5E913F-0173-472D-9A3F-17D38FFDF5A0}"/>
    <dgm:cxn modelId="{7808B221-4FE2-4F76-85C4-0E60D0610C1C}" srcId="{BF27568C-0A88-4D17-880E-D622B9F7A997}" destId="{00FD3B00-02EC-4538-AB57-F7D6D2FBF44D}" srcOrd="2" destOrd="0" parTransId="{E3690484-359D-47ED-9D5E-9E0829080B2D}" sibTransId="{ADF4FC32-6245-4FA0-80FD-7AE540415707}"/>
    <dgm:cxn modelId="{28D4EC76-77B1-44A9-9AD3-0581BB3AD911}" type="presOf" srcId="{EA5E913F-0173-472D-9A3F-17D38FFDF5A0}" destId="{C8495333-1AE7-498E-984E-FAE69C1AB6CC}" srcOrd="0" destOrd="0" presId="urn:microsoft.com/office/officeart/2005/8/layout/equation1"/>
    <dgm:cxn modelId="{52F5F866-0A3D-4304-A54E-AAD34ECBBB67}" srcId="{BF27568C-0A88-4D17-880E-D622B9F7A997}" destId="{E96D47A6-D0FB-4ED6-8E23-B1096ECD689D}" srcOrd="1" destOrd="0" parTransId="{02BFC93E-8210-4E82-9E7C-C99886A7ACA9}" sibTransId="{D6BA9926-ED89-41BE-8CE4-E719CF5DA9E1}"/>
    <dgm:cxn modelId="{2156139D-1B99-435F-9C15-0D1E28DF652C}" type="presParOf" srcId="{26C25246-DD6E-45ED-BEAB-87D4B565FB59}" destId="{8A8EE487-56DA-4E16-A26F-471CC4EBF477}" srcOrd="0" destOrd="0" presId="urn:microsoft.com/office/officeart/2005/8/layout/equation1"/>
    <dgm:cxn modelId="{CFE82C05-E85B-4606-9D12-B802475D6B54}" type="presParOf" srcId="{26C25246-DD6E-45ED-BEAB-87D4B565FB59}" destId="{AD4DD71D-3F8D-4807-9DA2-4B419F692605}" srcOrd="1" destOrd="0" presId="urn:microsoft.com/office/officeart/2005/8/layout/equation1"/>
    <dgm:cxn modelId="{1A238732-0A5F-4A4C-AAC7-4159EAC13559}" type="presParOf" srcId="{26C25246-DD6E-45ED-BEAB-87D4B565FB59}" destId="{C8495333-1AE7-498E-984E-FAE69C1AB6CC}" srcOrd="2" destOrd="0" presId="urn:microsoft.com/office/officeart/2005/8/layout/equation1"/>
    <dgm:cxn modelId="{B4866CC3-60C1-4059-BAFB-FDE1CF147ADF}" type="presParOf" srcId="{26C25246-DD6E-45ED-BEAB-87D4B565FB59}" destId="{4734C42A-70F1-4FA2-9E4B-DA81926C7C51}" srcOrd="3" destOrd="0" presId="urn:microsoft.com/office/officeart/2005/8/layout/equation1"/>
    <dgm:cxn modelId="{3D8E954B-C229-48F9-BEEE-472C016E7C90}" type="presParOf" srcId="{26C25246-DD6E-45ED-BEAB-87D4B565FB59}" destId="{0642395D-E9F2-4D84-94AF-6A6CDB736D76}" srcOrd="4" destOrd="0" presId="urn:microsoft.com/office/officeart/2005/8/layout/equation1"/>
    <dgm:cxn modelId="{B84F4362-3BB0-40DB-A7E3-FD93A745A879}" type="presParOf" srcId="{26C25246-DD6E-45ED-BEAB-87D4B565FB59}" destId="{BA2A8C1B-C79E-44F1-87FF-BE5F4F8F4152}" srcOrd="5" destOrd="0" presId="urn:microsoft.com/office/officeart/2005/8/layout/equation1"/>
    <dgm:cxn modelId="{63E15C6D-19A3-4A9C-A7C3-69C32A32D0DA}" type="presParOf" srcId="{26C25246-DD6E-45ED-BEAB-87D4B565FB59}" destId="{784D67A0-633F-4AE8-A18F-746B80662327}" srcOrd="6" destOrd="0" presId="urn:microsoft.com/office/officeart/2005/8/layout/equation1"/>
    <dgm:cxn modelId="{CD8ECA5F-04C5-4D32-AAE1-16D123954484}" type="presParOf" srcId="{26C25246-DD6E-45ED-BEAB-87D4B565FB59}" destId="{507B29D6-7BAF-4A4C-BFFB-DEA163B56B5B}" srcOrd="7" destOrd="0" presId="urn:microsoft.com/office/officeart/2005/8/layout/equation1"/>
    <dgm:cxn modelId="{6924FB10-975A-4777-9645-05F638F0CEFB}" type="presParOf" srcId="{26C25246-DD6E-45ED-BEAB-87D4B565FB59}" destId="{28BD63D7-13EE-408D-9D94-9F3C64F7E1CF}" srcOrd="8" destOrd="0" presId="urn:microsoft.com/office/officeart/2005/8/layout/equation1"/>
  </dgm:cxnLst>
  <dgm:bg/>
  <dgm:whole/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231401"/>
          <a:ext cx="7776864" cy="14444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728980" rIns="603571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Сохранение</a:t>
          </a:r>
          <a:r>
            <a:rPr lang="ru-RU" sz="1600" kern="1200" spc="-25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социальной стабильности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Достижение</a:t>
          </a:r>
          <a:r>
            <a:rPr lang="ru-RU" sz="1600" kern="1200" spc="30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целей</a:t>
          </a:r>
          <a:r>
            <a:rPr lang="ru-RU" sz="1600" kern="1200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социально-экономического</a:t>
          </a:r>
          <a:r>
            <a:rPr lang="ru-RU" sz="1600" kern="1200" spc="65" dirty="0" smtClean="0">
              <a:latin typeface="Tahoma"/>
              <a:cs typeface="Tahoma"/>
            </a:rPr>
            <a:t> </a:t>
          </a:r>
          <a:r>
            <a:rPr lang="ru-RU" sz="1600" kern="1200" spc="-5" dirty="0" smtClean="0">
              <a:latin typeface="Tahoma"/>
              <a:cs typeface="Tahoma"/>
            </a:rPr>
            <a:t>развития</a:t>
          </a:r>
          <a:r>
            <a:rPr lang="ru-RU" sz="1600" kern="1200" spc="20" dirty="0" smtClean="0">
              <a:latin typeface="Tahoma"/>
              <a:cs typeface="Tahoma"/>
            </a:rPr>
            <a:t> </a:t>
          </a:r>
          <a:r>
            <a:rPr lang="ru-RU" sz="1600" kern="1200" spc="-10" dirty="0" smtClean="0">
              <a:latin typeface="Tahoma"/>
              <a:cs typeface="Tahoma"/>
            </a:rPr>
            <a:t>Ростовской</a:t>
          </a:r>
          <a:endParaRPr lang="ru-RU" sz="1600" kern="1200" dirty="0">
            <a:latin typeface="Tahoma"/>
            <a:cs typeface="Tahoma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spc="-5" dirty="0" smtClean="0">
              <a:latin typeface="Tahoma"/>
              <a:cs typeface="Tahoma"/>
            </a:rPr>
            <a:t>области</a:t>
          </a:r>
          <a:endParaRPr lang="ru-RU" sz="1600" kern="1200" dirty="0">
            <a:latin typeface="Tahoma"/>
            <a:cs typeface="Tahoma"/>
          </a:endParaRPr>
        </a:p>
      </dsp:txBody>
      <dsp:txXfrm>
        <a:off x="0" y="231401"/>
        <a:ext cx="7776864" cy="1444443"/>
      </dsp:txXfrm>
    </dsp:sp>
    <dsp:sp modelId="{D0021C37-0F45-4058-82C2-A1CF623EA893}">
      <dsp:nvSpPr>
        <dsp:cNvPr id="0" name=""/>
        <dsp:cNvSpPr/>
      </dsp:nvSpPr>
      <dsp:spPr>
        <a:xfrm>
          <a:off x="571506" y="285746"/>
          <a:ext cx="5443804" cy="562306"/>
        </a:xfrm>
        <a:prstGeom prst="roundRect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+mn-lt"/>
              <a:cs typeface="Times New Roman" pitchFamily="18" charset="0"/>
            </a:rPr>
            <a:t>Ключевые задачи </a:t>
          </a:r>
          <a:endParaRPr lang="ru-RU" sz="1600" kern="1200" dirty="0">
            <a:latin typeface="+mn-lt"/>
            <a:cs typeface="Times New Roman" pitchFamily="18" charset="0"/>
          </a:endParaRPr>
        </a:p>
      </dsp:txBody>
      <dsp:txXfrm>
        <a:off x="571506" y="285746"/>
        <a:ext cx="5443804" cy="562306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70716" y="0"/>
          <a:ext cx="2667255" cy="2857519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Указ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президента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РФ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15" dirty="0" smtClean="0">
              <a:solidFill>
                <a:schemeClr val="tx1"/>
              </a:solidFill>
              <a:latin typeface="Tahoma"/>
              <a:cs typeface="Tahoma"/>
            </a:rPr>
            <a:t>07.05.2018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5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kern="12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«О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национальных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целях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и </a:t>
          </a:r>
          <a:r>
            <a:rPr lang="ru-RU" sz="1400" kern="1200" spc="-434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стратегических</a:t>
          </a:r>
          <a:r>
            <a:rPr lang="ru-RU" sz="1400" kern="1200" spc="-5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задачах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kern="1200" spc="-9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на</a:t>
          </a:r>
          <a:r>
            <a:rPr lang="ru-RU" sz="1400" kern="1200" spc="-3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период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до </a:t>
          </a:r>
          <a:r>
            <a:rPr lang="ru-RU" sz="1400" kern="12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2024</a:t>
          </a:r>
          <a:r>
            <a:rPr lang="ru-RU" sz="1400" kern="1200" spc="-4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года»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Указ Президента РФ </a:t>
          </a:r>
          <a:r>
            <a:rPr lang="ru-RU" sz="1400" kern="1200" spc="-4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от</a:t>
          </a:r>
          <a:r>
            <a:rPr lang="ru-RU" sz="1400" kern="1200" spc="-6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10" dirty="0" smtClean="0">
              <a:solidFill>
                <a:schemeClr val="tx1"/>
              </a:solidFill>
              <a:latin typeface="Tahoma"/>
              <a:cs typeface="Tahoma"/>
            </a:rPr>
            <a:t>21.07.2020</a:t>
          </a:r>
          <a:r>
            <a:rPr lang="ru-RU" sz="1400" kern="1200" spc="-7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№</a:t>
          </a:r>
          <a:r>
            <a:rPr lang="ru-RU" sz="1400" kern="1200" spc="-40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474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«О национальных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целях </a:t>
          </a:r>
          <a:r>
            <a:rPr lang="ru-RU" sz="1400" kern="1200" spc="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spc="-5" dirty="0" smtClean="0">
              <a:solidFill>
                <a:schemeClr val="tx1"/>
              </a:solidFill>
              <a:latin typeface="Tahoma"/>
              <a:cs typeface="Tahoma"/>
            </a:rPr>
            <a:t>развития Российской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 Федерации</a:t>
          </a:r>
          <a:r>
            <a:rPr lang="ru-RU" sz="1400" kern="1200" spc="-9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до</a:t>
          </a:r>
          <a:r>
            <a:rPr lang="ru-RU" sz="1400" kern="1200" spc="-3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2030</a:t>
          </a:r>
          <a:r>
            <a:rPr lang="ru-RU" sz="1400" kern="1200" spc="-55" dirty="0" smtClean="0">
              <a:solidFill>
                <a:schemeClr val="tx1"/>
              </a:solidFill>
              <a:latin typeface="Tahoma"/>
              <a:cs typeface="Tahoma"/>
            </a:rPr>
            <a:t> </a:t>
          </a:r>
          <a:r>
            <a:rPr lang="ru-RU" sz="1400" kern="1200" dirty="0" smtClean="0">
              <a:solidFill>
                <a:schemeClr val="tx1"/>
              </a:solidFill>
              <a:latin typeface="Tahoma"/>
              <a:cs typeface="Tahoma"/>
            </a:rPr>
            <a:t>год</a:t>
          </a:r>
          <a:r>
            <a:rPr lang="ru-RU" sz="1600" kern="1200" dirty="0" smtClean="0">
              <a:solidFill>
                <a:schemeClr val="tx1"/>
              </a:solidFill>
              <a:latin typeface="Tahoma"/>
              <a:cs typeface="Tahoma"/>
            </a:rPr>
            <a:t>а</a:t>
          </a:r>
          <a:endParaRPr lang="ru-RU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>
        <a:off x="70716" y="0"/>
        <a:ext cx="2667255" cy="2857519"/>
      </dsp:txXfrm>
    </dsp:sp>
    <dsp:sp modelId="{CBA74E66-CE1D-4BDD-B13E-A38CE2F4B32E}">
      <dsp:nvSpPr>
        <dsp:cNvPr id="0" name=""/>
        <dsp:cNvSpPr/>
      </dsp:nvSpPr>
      <dsp:spPr>
        <a:xfrm rot="21556004">
          <a:off x="2810095" y="879686"/>
          <a:ext cx="2015716" cy="1262985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+mn-lt"/>
              <a:cs typeface="Times New Roman" pitchFamily="18" charset="0"/>
            </a:rPr>
            <a:t>Приоритетные цели</a:t>
          </a:r>
          <a:endParaRPr lang="ru-RU" sz="1600" kern="1200" dirty="0">
            <a:solidFill>
              <a:schemeClr val="tx1"/>
            </a:solidFill>
            <a:latin typeface="+mn-lt"/>
            <a:cs typeface="Times New Roman" pitchFamily="18" charset="0"/>
          </a:endParaRPr>
        </a:p>
      </dsp:txBody>
      <dsp:txXfrm rot="21556004">
        <a:off x="2810095" y="879686"/>
        <a:ext cx="2015716" cy="1262985"/>
      </dsp:txXfrm>
    </dsp:sp>
    <dsp:sp modelId="{29215270-C0A3-49A1-9A1B-A9703DE55304}">
      <dsp:nvSpPr>
        <dsp:cNvPr id="0" name=""/>
        <dsp:cNvSpPr/>
      </dsp:nvSpPr>
      <dsp:spPr>
        <a:xfrm>
          <a:off x="4900114" y="1828"/>
          <a:ext cx="4028877" cy="2712815"/>
        </a:xfrm>
        <a:prstGeom prst="roundRect">
          <a:avLst>
            <a:gd name="adj" fmla="val 10000"/>
          </a:avLst>
        </a:prstGeom>
        <a:solidFill>
          <a:srgbClr val="37C991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800" kern="1200" dirty="0"/>
        </a:p>
      </dsp:txBody>
      <dsp:txXfrm>
        <a:off x="4900114" y="1828"/>
        <a:ext cx="4028877" cy="271281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766027" y="-3008639"/>
          <a:ext cx="697893" cy="7582090"/>
        </a:xfrm>
        <a:prstGeom prst="round2SameRect">
          <a:avLst/>
        </a:prstGeom>
        <a:solidFill>
          <a:schemeClr val="tx2">
            <a:lumMod val="20000"/>
            <a:lumOff val="8000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25169,4 тыс.рублей, в том числе 2023 год – 8389,8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жилыми помещениями детей-сирот и детей, оставшихся без попечения родителей</a:t>
          </a:r>
          <a:endParaRPr lang="ru-RU" sz="1400" kern="1200" dirty="0"/>
        </a:p>
      </dsp:txBody>
      <dsp:txXfrm rot="5400000">
        <a:off x="4766027" y="-3008639"/>
        <a:ext cx="697893" cy="7582090"/>
      </dsp:txXfrm>
    </dsp:sp>
    <dsp:sp modelId="{ED817245-61E0-4AE7-89CC-24C4DEF1B59D}">
      <dsp:nvSpPr>
        <dsp:cNvPr id="0" name=""/>
        <dsp:cNvSpPr/>
      </dsp:nvSpPr>
      <dsp:spPr>
        <a:xfrm>
          <a:off x="4828" y="307993"/>
          <a:ext cx="1319100" cy="948823"/>
        </a:xfrm>
        <a:prstGeom prst="roundRect">
          <a:avLst/>
        </a:prstGeom>
        <a:solidFill>
          <a:schemeClr val="tx2">
            <a:lumMod val="60000"/>
            <a:lumOff val="4000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rPr>
            <a:t>человек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28" y="307993"/>
        <a:ext cx="1319100" cy="94882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4489206" y="-2434363"/>
          <a:ext cx="1189697" cy="753625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1211,1 тыс.рублей, в том числе 2023 год – 403,7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 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граждан, проживающих в сельской  местности</a:t>
          </a:r>
          <a:endParaRPr lang="ru-RU" sz="1400" kern="1200" dirty="0"/>
        </a:p>
      </dsp:txBody>
      <dsp:txXfrm rot="5400000">
        <a:off x="4489206" y="-2434363"/>
        <a:ext cx="1189697" cy="7536258"/>
      </dsp:txXfrm>
    </dsp:sp>
    <dsp:sp modelId="{ED817245-61E0-4AE7-89CC-24C4DEF1B59D}">
      <dsp:nvSpPr>
        <dsp:cNvPr id="0" name=""/>
        <dsp:cNvSpPr/>
      </dsp:nvSpPr>
      <dsp:spPr>
        <a:xfrm>
          <a:off x="4799" y="595833"/>
          <a:ext cx="1311126" cy="14758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12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99" y="595833"/>
        <a:ext cx="1311126" cy="14758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574F37-6F58-47DE-A8EC-665BDAD86A58}">
      <dsp:nvSpPr>
        <dsp:cNvPr id="0" name=""/>
        <dsp:cNvSpPr/>
      </dsp:nvSpPr>
      <dsp:spPr>
        <a:xfrm>
          <a:off x="325107" y="0"/>
          <a:ext cx="4318192" cy="136815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325107" y="0"/>
        <a:ext cx="4318192" cy="136815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48EA5C5-FB6E-4136-8B10-3A86753BCC80}">
      <dsp:nvSpPr>
        <dsp:cNvPr id="0" name=""/>
        <dsp:cNvSpPr/>
      </dsp:nvSpPr>
      <dsp:spPr>
        <a:xfrm rot="5400000">
          <a:off x="2510512" y="-1093308"/>
          <a:ext cx="1003489" cy="3918228"/>
        </a:xfrm>
        <a:prstGeom prst="round2SameRect">
          <a:avLst/>
        </a:prstGeom>
        <a:solidFill>
          <a:schemeClr val="accent1">
            <a:tint val="40000"/>
            <a:hueOff val="0"/>
            <a:satOff val="0"/>
            <a:lumOff val="0"/>
            <a:alpha val="6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5995,4 тыс. рублей, в том числе 2023 год – 2240,0 тыс.рублей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-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о</a:t>
          </a: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беспечение жильем молодых семей</a:t>
          </a:r>
          <a:endParaRPr lang="ru-RU" sz="1400" kern="1200" dirty="0"/>
        </a:p>
      </dsp:txBody>
      <dsp:txXfrm rot="5400000">
        <a:off x="2510512" y="-1093308"/>
        <a:ext cx="1003489" cy="3918228"/>
      </dsp:txXfrm>
    </dsp:sp>
    <dsp:sp modelId="{ED817245-61E0-4AE7-89CC-24C4DEF1B59D}">
      <dsp:nvSpPr>
        <dsp:cNvPr id="0" name=""/>
        <dsp:cNvSpPr/>
      </dsp:nvSpPr>
      <dsp:spPr>
        <a:xfrm>
          <a:off x="620" y="272832"/>
          <a:ext cx="1052522" cy="118594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 val="5500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cs typeface="Times New Roman" pitchFamily="18" charset="0"/>
            </a:rPr>
            <a:t>семей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0" y="272832"/>
        <a:ext cx="1052522" cy="1185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0.37168</cdr:x>
      <cdr:y>0.48571</cdr:y>
    </cdr:from>
    <cdr:to>
      <cdr:x>0.48673</cdr:x>
      <cdr:y>0.61429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4336" y="2448272"/>
          <a:ext cx="936131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dirty="0" smtClean="0">
              <a:solidFill>
                <a:schemeClr val="tx1"/>
              </a:solidFill>
            </a:rPr>
            <a:t>68,9%</a:t>
          </a:r>
        </a:p>
        <a:p xmlns:a="http://schemas.openxmlformats.org/drawingml/2006/main">
          <a:pPr algn="ctr"/>
          <a:endParaRPr lang="ru-RU" sz="2000" dirty="0"/>
        </a:p>
      </cdr:txBody>
    </cdr:sp>
  </cdr:relSizeAnchor>
  <cdr:relSizeAnchor xmlns:cdr="http://schemas.openxmlformats.org/drawingml/2006/chartDrawing">
    <cdr:from>
      <cdr:x>0.16814</cdr:x>
      <cdr:y>0.61429</cdr:y>
    </cdr:from>
    <cdr:to>
      <cdr:x>0.33628</cdr:x>
      <cdr:y>0.74286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68152" y="3096344"/>
          <a:ext cx="1368152" cy="648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 smtClean="0">
              <a:solidFill>
                <a:schemeClr val="tx1"/>
              </a:solidFill>
            </a:rPr>
            <a:t>31,1 </a:t>
          </a:r>
          <a:r>
            <a:rPr lang="ru-RU" sz="2000" dirty="0" smtClean="0">
              <a:solidFill>
                <a:schemeClr val="tx1"/>
              </a:solidFill>
            </a:rPr>
            <a:t>%</a:t>
          </a:r>
          <a:endParaRPr lang="ru-RU" sz="20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0.0885</cdr:x>
      <cdr:y>0.91429</cdr:y>
    </cdr:from>
    <cdr:to>
      <cdr:x>0.46018</cdr:x>
      <cdr:y>0.98571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0080" y="4608512"/>
          <a:ext cx="30243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Arial Narrow" pitchFamily="34" charset="0"/>
            </a:rPr>
            <a:t>Количество направлений - 44</a:t>
          </a:r>
          <a:endParaRPr lang="ru-RU" sz="1800" b="1" dirty="0">
            <a:latin typeface="Arial Narrow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0.31853</cdr:x>
      <cdr:y>0.29587</cdr:y>
    </cdr:from>
    <cdr:to>
      <cdr:x>0.33278</cdr:x>
      <cdr:y>0.35767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 rot="21073408">
          <a:off x="4128592" y="1768328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 rtl="0"/>
          <a:endParaRPr lang="ru-RU" sz="1800" b="1" kern="120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0.39204</cdr:x>
      <cdr:y>0.08892</cdr:y>
    </cdr:from>
    <cdr:to>
      <cdr:x>0.40629</cdr:x>
      <cdr:y>0.15072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5081403" y="531445"/>
          <a:ext cx="184730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latin typeface="Georgia"/>
            </a:defRPr>
          </a:lvl1pPr>
          <a:lvl2pPr marL="457200" indent="0">
            <a:defRPr sz="1100">
              <a:latin typeface="Georgia"/>
            </a:defRPr>
          </a:lvl2pPr>
          <a:lvl3pPr marL="914400" indent="0">
            <a:defRPr sz="1100">
              <a:latin typeface="Georgia"/>
            </a:defRPr>
          </a:lvl3pPr>
          <a:lvl4pPr marL="1371600" indent="0">
            <a:defRPr sz="1100">
              <a:latin typeface="Georgia"/>
            </a:defRPr>
          </a:lvl4pPr>
          <a:lvl5pPr marL="1828800" indent="0">
            <a:defRPr sz="1100">
              <a:latin typeface="Georgia"/>
            </a:defRPr>
          </a:lvl5pPr>
          <a:lvl6pPr marL="2286000" indent="0">
            <a:defRPr sz="1100">
              <a:latin typeface="Georgia"/>
            </a:defRPr>
          </a:lvl6pPr>
          <a:lvl7pPr marL="2743200" indent="0">
            <a:defRPr sz="1100">
              <a:latin typeface="Georgia"/>
            </a:defRPr>
          </a:lvl7pPr>
          <a:lvl8pPr marL="3200400" indent="0">
            <a:defRPr sz="1100">
              <a:latin typeface="Georgia"/>
            </a:defRPr>
          </a:lvl8pPr>
          <a:lvl9pPr marL="3657600" indent="0">
            <a:defRPr sz="1100">
              <a:latin typeface="Georgia"/>
            </a:defRPr>
          </a:lvl9pPr>
        </a:lstStyle>
        <a:p xmlns:a="http://schemas.openxmlformats.org/drawingml/2006/main">
          <a:pPr algn="ctr"/>
          <a:endParaRPr lang="ru-RU" sz="1800" b="1" cap="none" spc="0" dirty="0">
            <a:ln w="12700">
              <a:noFill/>
              <a:prstDash val="solid"/>
            </a:ln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0.37719</cdr:x>
      <cdr:y>0.25806</cdr:y>
    </cdr:from>
    <cdr:to>
      <cdr:x>0.57017</cdr:x>
      <cdr:y>0.50286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071834" y="1143008"/>
          <a:ext cx="1571616" cy="108425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DDEE5-C2E3-41C6-B516-24829E98B02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EB009-C622-4608-B5AC-CA5EA69B60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A83A7D-4E75-4ADD-899A-33029C779FF4}" type="datetimeFigureOut">
              <a:rPr lang="ru-RU" smtClean="0"/>
              <a:pPr/>
              <a:t>18.01.2024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2488" y="744538"/>
            <a:ext cx="4964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C11C-7F54-4DD1-AAD5-EEB34FD51B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423989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AA8A9E-AB2E-42B9-B386-B42D1ED006EF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78308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1725" y="1241425"/>
            <a:ext cx="4465638" cy="33496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289D0-7150-42DD-A697-2D2D8D6DEE7E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997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1699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66665-1B03-4BB1-88F5-6A8F7E4CAE0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3047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810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045BB0-01DD-4830-82FD-9B32B3CDB639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81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165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6955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580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0670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603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25920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1335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7340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2488" y="744538"/>
            <a:ext cx="4964112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99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D0936C23-0D88-4B98-A7F1-F6A61BE0A6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ECA1DA-A70B-4F51-8A60-CD6A7946CB0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533F8-3184-4E73-AFCF-9955E19F8D2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B2781-E624-4D41-8D79-D083A92D45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75C7C-E20B-4A49-93FE-D8F39D40A25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0BCCF-6BA5-4B41-B27E-47E75A2C94B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CF80-DDEC-4F86-89B3-887F5F2CBAE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0172EEF-6AC2-485D-9DF5-4DB97F0F3F5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0080-6A25-4A81-B789-939CD7EF45D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13B98-F1CB-4AB6-91E6-8126118BAD6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593BC-5C7F-4FE5-A8AD-8CA81E369FB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EE3E5B-D387-431B-AD2B-D9F45B8F81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EC6D-B48F-4040-B610-1F788FE706B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B07D-A716-45AB-BEAC-47F5BD1472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E955B-D8DC-46FF-8955-412331B4B64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r>
              <a:rPr lang="ru-RU" noProof="0" smtClean="0"/>
              <a:t>Вставка диаграммы</a:t>
            </a:r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E0786-EDBA-4BCF-9E26-7ED0DEF5B66A}" type="datetime1">
              <a:rPr lang="ru-RU" smtClean="0"/>
              <a:pPr/>
              <a:t>18.01.2024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38CB57-CC80-44E5-8945-EB9A98C1FCC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1C55B-6C50-4CC4-9D01-D36C1A89089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076C7-9211-4883-A3F4-CC1C64FA846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A6542-3AA4-44E5-A1C8-84FA0B26BF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383DED38-D778-47F6-A455-2B41D241FAB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5E7289-E81D-4C0D-A0E6-545CDE39766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726AAE-A821-447C-893D-9249301B5F8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DD75-10E4-459E-B615-606C0DF461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187A5-403D-4BED-BCBB-84F8BD46B6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59164-34AF-44D0-B200-B178304FE77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F8D8E-51C7-4E8F-805A-C24DB1111F2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2B0C6-F78E-4BB7-A890-B86A7EE505D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7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1" y="4164013"/>
            <a:ext cx="1965325" cy="19051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1" y="4198939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2" y="3962403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9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5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7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"/>
            <a:ext cx="9144000" cy="37020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456F0-9A85-4C9E-A3F0-837DED252E2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A5D66-DF05-41E0-9F45-42D4BF1D1D0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3E2D3-BE24-49E5-B2A4-E1E4781CBE0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CF8CE-6BAB-4783-9646-F1A1B54E3B2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4962F74-8278-42FB-BBB4-8C4381BE967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26A69C-68CA-48E2-875F-D889B9DC923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1FD3B-34A9-48FB-8085-AD7842BD534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7EDC4-E93C-45C4-B5D0-824BCDAC0BD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B8A1F-10EA-4B6E-BDFC-A4B17081F2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C606-EE57-4503-857B-751AD886089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32CE4-756A-4FA9-819D-BE6C731A4D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9E5DF-010D-4CF0-B6F2-34167543964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EEC8-9E9D-4763-A29F-55AD59FFA2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1642509-939A-4188-8AB3-0D48E629720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CFAA54D7-A417-4993-BC0A-D8F8D9AFCAD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B914EE-A8F1-487D-882B-4505ED8FABC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69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8765EE-936D-4124-80BE-85B2193C12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4BFF44F-B647-4EA6-A7CC-66CF460F28C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B954E-5BEA-4A0C-BB1E-8C32249DAD30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18.01.2024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488490-0025-41B4-BA57-EA8B1414C6F6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18.01.2024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0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AB682F-35A6-42A4-AEF4-8504B5E41B8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18.01.2024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7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3"/>
            <a:ext cx="9144000" cy="311151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7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7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42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31" y="496893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4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94" y="-1584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44" y="-1584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4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6" y="3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3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91"/>
            <a:ext cx="8229600" cy="432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F95FBA-D215-4CF9-9A0B-4311C9E84C5E}" type="datetime1">
              <a:rPr lang="ru-RU" smtClean="0">
                <a:solidFill>
                  <a:srgbClr val="C0504D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18.01.2024</a:t>
            </a:fld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6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C0504D"/>
              </a:solidFill>
              <a:latin typeface="Arial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5429256" y="260648"/>
            <a:ext cx="35719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" descr="Администрация Орловского района.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chart" Target="../charts/chart4.xml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Layout" Target="../diagrams/layout6.xml"/><Relationship Id="rId18" Type="http://schemas.openxmlformats.org/officeDocument/2006/relationships/diagramQuickStyle" Target="../diagrams/quickStyle7.xml"/><Relationship Id="rId3" Type="http://schemas.openxmlformats.org/officeDocument/2006/relationships/image" Target="../media/image35.jpeg"/><Relationship Id="rId21" Type="http://schemas.microsoft.com/office/2007/relationships/diagramDrawing" Target="../diagrams/drawing5.xml"/><Relationship Id="rId7" Type="http://schemas.openxmlformats.org/officeDocument/2006/relationships/diagramColors" Target="../diagrams/colors4.xml"/><Relationship Id="rId12" Type="http://schemas.openxmlformats.org/officeDocument/2006/relationships/diagramData" Target="../diagrams/data6.xml"/><Relationship Id="rId17" Type="http://schemas.openxmlformats.org/officeDocument/2006/relationships/diagramLayout" Target="../diagrams/layout7.xml"/><Relationship Id="rId2" Type="http://schemas.openxmlformats.org/officeDocument/2006/relationships/notesSlide" Target="../notesSlides/notesSlide13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36.xml"/><Relationship Id="rId6" Type="http://schemas.openxmlformats.org/officeDocument/2006/relationships/diagramQuickStyle" Target="../diagrams/quickStyle4.xml"/><Relationship Id="rId11" Type="http://schemas.openxmlformats.org/officeDocument/2006/relationships/diagramColors" Target="../diagrams/colors5.xml"/><Relationship Id="rId5" Type="http://schemas.openxmlformats.org/officeDocument/2006/relationships/diagramLayout" Target="../diagrams/layout4.xml"/><Relationship Id="rId15" Type="http://schemas.openxmlformats.org/officeDocument/2006/relationships/diagramColors" Target="../diagrams/colors6.xml"/><Relationship Id="rId23" Type="http://schemas.microsoft.com/office/2007/relationships/diagramDrawing" Target="../diagrams/drawing7.xml"/><Relationship Id="rId10" Type="http://schemas.openxmlformats.org/officeDocument/2006/relationships/diagramQuickStyle" Target="../diagrams/quickStyle5.xml"/><Relationship Id="rId19" Type="http://schemas.openxmlformats.org/officeDocument/2006/relationships/diagramColors" Target="../diagrams/colors7.xml"/><Relationship Id="rId4" Type="http://schemas.openxmlformats.org/officeDocument/2006/relationships/diagramData" Target="../diagrams/data4.xml"/><Relationship Id="rId9" Type="http://schemas.openxmlformats.org/officeDocument/2006/relationships/diagramLayout" Target="../diagrams/layout5.xml"/><Relationship Id="rId14" Type="http://schemas.openxmlformats.org/officeDocument/2006/relationships/diagramQuickStyle" Target="../diagrams/quickStyle6.xml"/><Relationship Id="rId22" Type="http://schemas.microsoft.com/office/2007/relationships/diagramDrawing" Target="../diagrams/drawing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diagramDrawing" Target="../diagrams/drawing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0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jpeg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9.jpeg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8.jpeg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9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oleObject" Target="../embeddings/_____Microsoft_Office_Excel_97-20031.xls"/><Relationship Id="rId15" Type="http://schemas.openxmlformats.org/officeDocument/2006/relationships/image" Target="../media/image2.jpeg"/><Relationship Id="rId10" Type="http://schemas.openxmlformats.org/officeDocument/2006/relationships/image" Target="../media/image14.jpeg"/><Relationship Id="rId4" Type="http://schemas.openxmlformats.org/officeDocument/2006/relationships/image" Target="../media/image9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diagramData" Target="../diagrams/data16.xm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10" Type="http://schemas.microsoft.com/office/2007/relationships/diagramDrawing" Target="../diagrams/drawing14.xml"/><Relationship Id="rId4" Type="http://schemas.openxmlformats.org/officeDocument/2006/relationships/diagramLayout" Target="../diagrams/layout16.xml"/><Relationship Id="rId9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 rot="2048705">
            <a:off x="4886674" y="50391"/>
            <a:ext cx="1978089" cy="6778938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7699CAAB-1C12-4B03-A0C3-2A9C4A690119}"/>
              </a:ext>
            </a:extLst>
          </p:cNvPr>
          <p:cNvSpPr/>
          <p:nvPr/>
        </p:nvSpPr>
        <p:spPr>
          <a:xfrm>
            <a:off x="1115616" y="404664"/>
            <a:ext cx="456898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spc="133" dirty="0" smtClean="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Финансовый отдел Администрации Орловского района</a:t>
            </a:r>
            <a:endParaRPr lang="ru-RU" sz="2000" spc="133" dirty="0">
              <a:solidFill>
                <a:srgbClr val="92D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A1C0AFC-D6B0-43C8-A85A-A081517592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132"/>
            <a:ext cx="45719" cy="6861132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7164288" y="3872342"/>
            <a:ext cx="1979712" cy="2985658"/>
          </a:xfrm>
          <a:prstGeom prst="rtTriangle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88720B45-D310-45BB-B37F-8E4377D17C32}"/>
              </a:ext>
            </a:extLst>
          </p:cNvPr>
          <p:cNvSpPr/>
          <p:nvPr/>
        </p:nvSpPr>
        <p:spPr>
          <a:xfrm>
            <a:off x="-9505" y="2645581"/>
            <a:ext cx="57298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БЮДЖЕТ </a:t>
            </a:r>
          </a:p>
          <a:p>
            <a:pPr algn="ctr"/>
            <a:r>
              <a:rPr lang="ru-RU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ОРЛОВСКОГО РАЙОНА</a:t>
            </a:r>
          </a:p>
          <a:p>
            <a:pPr algn="ctr"/>
            <a:endParaRPr lang="ru-RU" sz="32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 и на плановый период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202</a:t>
            </a:r>
            <a:r>
              <a:rPr lang="en-US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ru-RU" sz="2600" b="1" dirty="0" smtClean="0">
                <a:solidFill>
                  <a:srgbClr val="63636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годов</a:t>
            </a:r>
          </a:p>
        </p:txBody>
      </p:sp>
      <p:pic>
        <p:nvPicPr>
          <p:cNvPr id="10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28604"/>
            <a:ext cx="714380" cy="857256"/>
          </a:xfrm>
          <a:prstGeom prst="rect">
            <a:avLst/>
          </a:prstGeom>
          <a:noFill/>
        </p:spPr>
      </p:pic>
      <p:pic>
        <p:nvPicPr>
          <p:cNvPr id="116740" name="Picture 4" descr="https://sudisam.ru/photos/000/8b5/fi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0"/>
            <a:ext cx="378618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45770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="" xmlns:p14="http://schemas.microsoft.com/office/powerpoint/2010/main" val="3061741837"/>
              </p:ext>
            </p:extLst>
          </p:nvPr>
        </p:nvGraphicFramePr>
        <p:xfrm>
          <a:off x="611560" y="1340768"/>
          <a:ext cx="813690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87016" y="571483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000" b="1" dirty="0" smtClean="0">
                <a:solidFill>
                  <a:srgbClr val="0000FF"/>
                </a:solidFill>
                <a:effectLst>
                  <a:outerShdw blurRad="38100" dist="38100" dir="2700000" algn="l" rotWithShape="0">
                    <a:prstClr val="black">
                      <a:lumMod val="95000"/>
                      <a:lumOff val="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Субвенции из областного бюджета на выполнение переданных органам местного самоуправления государственных полномочий в 2024 году</a:t>
            </a:r>
            <a:endParaRPr lang="ru-RU" sz="2000" b="1" dirty="0">
              <a:solidFill>
                <a:srgbClr val="0000FF"/>
              </a:solidFill>
              <a:effectLst>
                <a:outerShdw blurRad="38100" dist="38100" dir="2700000" algn="l" rotWithShape="0">
                  <a:prstClr val="black">
                    <a:lumMod val="95000"/>
                    <a:lumOff val="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91680" y="2348880"/>
            <a:ext cx="2376264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Всего субвенций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837,0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942707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Диаграмма 15"/>
          <p:cNvGraphicFramePr/>
          <p:nvPr/>
        </p:nvGraphicFramePr>
        <p:xfrm>
          <a:off x="0" y="1428736"/>
          <a:ext cx="7572396" cy="492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44" y="500042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Субсидии из областного бюджета местным бюджетам на софинансирование расходных обязательств муниципальных образований в 2024 году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84168" y="2660917"/>
            <a:ext cx="31683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Общий объем субсидий</a:t>
            </a:r>
          </a:p>
          <a:p>
            <a:pPr algn="ctr"/>
            <a:r>
              <a:rPr lang="ru-RU" sz="1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30 739,7 тыс. рублей </a:t>
            </a: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5940152" y="1316765"/>
            <a:ext cx="288032" cy="3384376"/>
          </a:xfrm>
          <a:prstGeom prst="rightBrace">
            <a:avLst/>
          </a:prstGeom>
          <a:ln w="38100">
            <a:solidFill>
              <a:srgbClr val="FF0000"/>
            </a:solidFill>
            <a:round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17764" name="Picture 4" descr="https://avatars.mds.yandex.net/i?id=eead27ff4bd47c72cf9989de99c451ae_l-5307529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1309672"/>
            <a:ext cx="2101835" cy="1401223"/>
          </a:xfrm>
          <a:prstGeom prst="rect">
            <a:avLst/>
          </a:prstGeom>
          <a:noFill/>
        </p:spPr>
      </p:pic>
      <p:pic>
        <p:nvPicPr>
          <p:cNvPr id="117766" name="Picture 6" descr="https://kindertour.org/upload/iblock/ee0/ee0bfc53f03aefdcc78c68b0f45c6ac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286124"/>
            <a:ext cx="2133615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994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395536" y="1268760"/>
            <a:ext cx="7704856" cy="1374422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395536" y="2714620"/>
            <a:ext cx="7488832" cy="570364"/>
          </a:xfrm>
          <a:prstGeom prst="rect">
            <a:avLst/>
          </a:prstGeom>
          <a:gradFill flip="none" rotWithShape="1">
            <a:gsLst>
              <a:gs pos="0">
                <a:srgbClr val="99CC00">
                  <a:gamma/>
                  <a:tint val="0"/>
                  <a:invGamma/>
                  <a:alpha val="0"/>
                </a:srgbClr>
              </a:gs>
              <a:gs pos="100000">
                <a:srgbClr val="99CC00"/>
              </a:gs>
            </a:gsLst>
            <a:lin ang="120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dirty="0" smtClean="0"/>
              <a:t> 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04248" y="2340000"/>
            <a:ext cx="1339200" cy="972000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6" name="Oval 20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24314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CC00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5536" y="2714620"/>
            <a:ext cx="6624736" cy="57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Индексация социальных выплат исходя из уровня инфляции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1 января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 на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4.5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процента</a:t>
            </a: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gray">
          <a:xfrm>
            <a:off x="395536" y="3286124"/>
            <a:ext cx="8316416" cy="1928826"/>
          </a:xfrm>
          <a:prstGeom prst="rect">
            <a:avLst/>
          </a:prstGeom>
          <a:gradFill flip="none" rotWithShape="1">
            <a:gsLst>
              <a:gs pos="0">
                <a:srgbClr val="FF6699">
                  <a:gamma/>
                  <a:tint val="0"/>
                  <a:invGamma/>
                  <a:alpha val="0"/>
                </a:srgbClr>
              </a:gs>
              <a:gs pos="100000">
                <a:srgbClr val="FF6699"/>
              </a:gs>
            </a:gsLst>
            <a:lin ang="10800000" scaled="1"/>
            <a:tileRect/>
          </a:gradFill>
          <a:ln>
            <a:noFill/>
          </a:ln>
          <a:effectLst/>
        </p:spPr>
        <p:txBody>
          <a:bodyPr wrap="none" anchor="ctr"/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Увеличение расходов на заработную плату низкооплачиваемых работников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связи с доведением минимального размера оплаты труда до величины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прожиточного минимума трудоспособного населения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году до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19 242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428596" y="1428737"/>
            <a:ext cx="6951716" cy="13038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Базовые исходные данные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годы – утвержденные ассигнования в Решении Собрания депутатов Орловского района от 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.12.20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№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«О бюджете Орловского района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и на плановый период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годов», на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 – бюджетные ассигнования 202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года, установленные этим решением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gray">
          <a:xfrm>
            <a:off x="395536" y="5286388"/>
            <a:ext cx="7776864" cy="1382972"/>
          </a:xfrm>
          <a:prstGeom prst="rect">
            <a:avLst/>
          </a:prstGeom>
          <a:gradFill flip="none" rotWithShape="1">
            <a:gsLst>
              <a:gs pos="97000">
                <a:srgbClr val="CC99FF">
                  <a:shade val="30000"/>
                  <a:satMod val="115000"/>
                  <a:alpha val="0"/>
                </a:srgbClr>
              </a:gs>
              <a:gs pos="50000">
                <a:srgbClr val="CC99FF">
                  <a:shade val="67500"/>
                  <a:satMod val="115000"/>
                </a:srgbClr>
              </a:gs>
              <a:gs pos="100000">
                <a:srgbClr val="CC99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4">
                <a:alpha val="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tIns="36000" anchor="ctr"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Принятие</a:t>
            </a:r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 по недопущению снижения достигнутых ранее показателей 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уровня оплаты труда категорий работников социальной сферы, определенных</a:t>
            </a: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указах Президента Российской Федерации 2012 года, а также сохранению уровня, установленного в этих указах</a:t>
            </a:r>
            <a:endParaRPr lang="en-US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308304" y="1268760"/>
            <a:ext cx="1656000" cy="1080000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643834" y="5286388"/>
            <a:ext cx="1428166" cy="1285884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50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6" name="Заголовок 1"/>
          <p:cNvSpPr txBox="1">
            <a:spLocks/>
          </p:cNvSpPr>
          <p:nvPr/>
        </p:nvSpPr>
        <p:spPr>
          <a:xfrm>
            <a:off x="7623448" y="90872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143768" y="3714752"/>
            <a:ext cx="1388232" cy="1214446"/>
            <a:chOff x="2016" y="1920"/>
            <a:chExt cx="1680" cy="168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3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4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EFB3F0"/>
            </a:soli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29500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1000274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расходах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</a:p>
          <a:p>
            <a:pPr algn="r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1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3189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500034" y="1584630"/>
          <a:ext cx="8143932" cy="4874056"/>
        </p:xfrm>
        <a:graphic>
          <a:graphicData uri="http://schemas.openxmlformats.org/drawingml/2006/table">
            <a:tbl>
              <a:tblPr/>
              <a:tblGrid>
                <a:gridCol w="4130345"/>
                <a:gridCol w="1342727"/>
                <a:gridCol w="1342727"/>
                <a:gridCol w="1328133"/>
              </a:tblGrid>
              <a:tr h="2879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раздела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2026 год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9130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1 396 408.5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1 439 922.9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1 562 785.0</a:t>
                      </a:r>
                      <a:endParaRPr lang="ru-RU" sz="14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Общегосударственные вопросы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110 007.0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119 748.6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134 571.5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из них: условно утвержденные расходы </a:t>
                      </a:r>
                    </a:p>
                  </a:txBody>
                  <a:tcPr marL="196645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-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12 000.0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23 600.0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Национальная оборона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283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11 024.8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11 379.6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11 762.2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Национальная экономика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77 30.1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140 032.6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244 843.4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Жилищно-коммунальное хозяйство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5 821.1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7 088.4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7 088.4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Охрана окружающей среды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544.0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570.7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601.2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Образование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740 418.0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742 111.2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736 697.6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Культура, кинематография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60 982.5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40 091.4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40 784.7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Здравоохранение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2 995.3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551.8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551.8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Социальная политика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385 504.2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377 167.1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latin typeface="Times New Roman"/>
                        </a:rPr>
                        <a:t>384 702.7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Физическая культура и спорт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1 181.5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1 181.5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1 181.5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713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latin typeface="Times New Roman"/>
                        </a:rPr>
                        <a:t>Средства массовой информации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271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>
                          <a:latin typeface="Times New Roman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8194" marR="8194" marT="819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latin typeface="Times New Roman"/>
                        </a:rPr>
                        <a:t>0.0</a:t>
                      </a:r>
                    </a:p>
                  </a:txBody>
                  <a:tcPr marL="8194" marR="8194" marT="819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ДОРОЖНЫЙ ФОНД ОРЛОВСКОГО РАЙОНА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2714612" y="1928802"/>
          <a:ext cx="6143668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786050" y="4500570"/>
            <a:ext cx="6000792" cy="2000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Расходы 2024 год: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-Содержание-34 671,9 тыс.рублей;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-Разработка ПСД-480,0 тыс.рублей;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-Капитальный ремонт-25 500,0 тыс.рублей;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-Строительство-3 500,0 тыс.рублей </a:t>
            </a:r>
          </a:p>
          <a:p>
            <a:pPr algn="ctr"/>
            <a:endParaRPr lang="ru-RU" dirty="0"/>
          </a:p>
        </p:txBody>
      </p:sp>
      <p:pic>
        <p:nvPicPr>
          <p:cNvPr id="61442" name="Picture 2" descr="https://wallup.net/wp-content/uploads/2017/03/28/310266-road-clouds-fiel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785926"/>
            <a:ext cx="2428892" cy="1582134"/>
          </a:xfrm>
          <a:prstGeom prst="rect">
            <a:avLst/>
          </a:prstGeom>
          <a:noFill/>
        </p:spPr>
      </p:pic>
      <p:pic>
        <p:nvPicPr>
          <p:cNvPr id="61446" name="Picture 6" descr="https://avatars.dzeninfra.ru/get-zen_doc/271828/pub_65641ebcf97a355a35350aa5_65641ed8f97a355a35351026/scale_1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4429132"/>
            <a:ext cx="2357454" cy="20717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77" descr="Нац_проекты_лого_син_ле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264337"/>
            <a:ext cx="2057400" cy="1536561"/>
          </a:xfrm>
          <a:prstGeom prst="rect">
            <a:avLst/>
          </a:prstGeom>
        </p:spPr>
      </p:pic>
      <p:sp>
        <p:nvSpPr>
          <p:cNvPr id="88" name="Овал 87"/>
          <p:cNvSpPr/>
          <p:nvPr/>
        </p:nvSpPr>
        <p:spPr>
          <a:xfrm>
            <a:off x="5543551" y="3690681"/>
            <a:ext cx="2295613" cy="2319595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75" name="Диаграмма 74">
            <a:extLst>
              <a:ext uri="{FF2B5EF4-FFF2-40B4-BE49-F238E27FC236}">
                <a16:creationId xmlns:a16="http://schemas.microsoft.com/office/drawing/2014/main" xmlns="" id="{16B160FF-754B-4498-ADA3-B7FAE7ABC6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7788368"/>
              </p:ext>
            </p:extLst>
          </p:nvPr>
        </p:nvGraphicFramePr>
        <p:xfrm>
          <a:off x="5543552" y="3774219"/>
          <a:ext cx="2333625" cy="216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2143109" y="4064488"/>
            <a:ext cx="185738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: скругленные углы 44">
            <a:extLst>
              <a:ext uri="{FF2B5EF4-FFF2-40B4-BE49-F238E27FC236}">
                <a16:creationId xmlns="" xmlns:a16="http://schemas.microsoft.com/office/drawing/2014/main" id="{9374C60B-73EA-4C10-8752-4880010A7226}"/>
              </a:ext>
            </a:extLst>
          </p:cNvPr>
          <p:cNvSpPr/>
          <p:nvPr/>
        </p:nvSpPr>
        <p:spPr>
          <a:xfrm>
            <a:off x="610650" y="1404945"/>
            <a:ext cx="4828125" cy="2738435"/>
          </a:xfrm>
          <a:prstGeom prst="roundRect">
            <a:avLst/>
          </a:prstGeom>
          <a:noFill/>
          <a:ln w="19050">
            <a:solidFill>
              <a:srgbClr val="006BB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7E909DD6-2C27-401C-BD8F-D844B7F74BD4}"/>
              </a:ext>
            </a:extLst>
          </p:cNvPr>
          <p:cNvSpPr/>
          <p:nvPr/>
        </p:nvSpPr>
        <p:spPr>
          <a:xfrm>
            <a:off x="539087" y="1312377"/>
            <a:ext cx="308639" cy="31327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6BB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84903" y="501058"/>
            <a:ext cx="8382000" cy="822919"/>
          </a:xfrm>
        </p:spPr>
        <p:txBody>
          <a:bodyPr>
            <a:noAutofit/>
          </a:bodyPr>
          <a:lstStyle/>
          <a:p>
            <a:pPr defTabSz="457189">
              <a:defRPr/>
            </a:pPr>
            <a:r>
              <a:rPr lang="ru-RU" sz="2400" b="1" spc="100" dirty="0" smtClean="0">
                <a:solidFill>
                  <a:srgbClr val="5B5B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Расходы на реализацию национальных проектов в 2024 году </a:t>
            </a:r>
            <a:endParaRPr lang="ru-RU" sz="2400" b="1" spc="100" dirty="0">
              <a:solidFill>
                <a:srgbClr val="5B5B5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433987"/>
            <a:ext cx="2057400" cy="365125"/>
          </a:xfrm>
          <a:prstGeom prst="rect">
            <a:avLst/>
          </a:prstGeom>
        </p:spPr>
        <p:txBody>
          <a:bodyPr/>
          <a:lstStyle/>
          <a:p>
            <a:fld id="{5EF39995-16CF-4D62-BCE6-FD7BF02B2388}" type="slidenum">
              <a:rPr lang="ru-RU" smtClean="0">
                <a:latin typeface="Tahoma" pitchFamily="34" charset="0"/>
                <a:ea typeface="Tahoma" pitchFamily="34" charset="0"/>
                <a:cs typeface="Tahoma" pitchFamily="34" charset="0"/>
              </a:rPr>
              <a:pPr/>
              <a:t>15</a:t>
            </a:fld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881062" y="1389676"/>
            <a:ext cx="277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Человеческий капитал</a:t>
            </a:r>
            <a:endParaRPr lang="ru-RU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1888D8AA-55E7-4022-9E34-24CF27079C78}"/>
              </a:ext>
            </a:extLst>
          </p:cNvPr>
          <p:cNvSpPr/>
          <p:nvPr/>
        </p:nvSpPr>
        <p:spPr>
          <a:xfrm>
            <a:off x="1357930" y="1711805"/>
            <a:ext cx="12328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Демография</a:t>
            </a:r>
            <a:endParaRPr lang="ru-RU" sz="1200" spc="1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1454244" y="1959462"/>
            <a:ext cx="1498507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90649" y="1959324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7 703.5 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 руб.</a:t>
            </a:r>
            <a:endParaRPr lang="ru-RU" sz="105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2500298" y="2586976"/>
            <a:ext cx="1714513" cy="2503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2 836.2 </a:t>
            </a:r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тыс.руб.</a:t>
            </a:r>
            <a:endParaRPr lang="ru-RU" sz="10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714488"/>
            <a:ext cx="504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Прямоугольник 54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1333499" y="3578573"/>
            <a:ext cx="17049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38DF53F8-F5A3-4A58-9FCD-E2B214BCEF9E}"/>
              </a:ext>
            </a:extLst>
          </p:cNvPr>
          <p:cNvSpPr txBox="1"/>
          <p:nvPr/>
        </p:nvSpPr>
        <p:spPr>
          <a:xfrm>
            <a:off x="5553077" y="1628960"/>
            <a:ext cx="35909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УКАЗ ПРЕЗИДЕНТА РОССИИ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07.05.2018 № 204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«О НАЦИОНАЛЬНЫХ ЦЕЛЯХ 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СТРАТЕГИЧЕСКИХ ЗАДАЧАХ РАЗВИТИЯ РОССИЙСКОЙ ФЕДЕРАЦИИ НА ПЕРИОД </a:t>
            </a:r>
          </a:p>
          <a:p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2024 ГОДА»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857885" y="4477628"/>
            <a:ext cx="182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10,7</a:t>
            </a:r>
          </a:p>
        </p:txBody>
      </p:sp>
      <p:pic>
        <p:nvPicPr>
          <p:cNvPr id="7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8149" y="3357562"/>
            <a:ext cx="1071570" cy="979279"/>
          </a:xfrm>
          <a:prstGeom prst="rect">
            <a:avLst/>
          </a:prstGeom>
          <a:noFill/>
        </p:spPr>
      </p:pic>
      <p:sp>
        <p:nvSpPr>
          <p:cNvPr id="82" name="TextBox 81"/>
          <p:cNvSpPr txBox="1"/>
          <p:nvPr/>
        </p:nvSpPr>
        <p:spPr>
          <a:xfrm>
            <a:off x="7929586" y="3706104"/>
            <a:ext cx="842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100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5635718" y="2959587"/>
            <a:ext cx="1747774" cy="5597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="" xmlns:a16="http://schemas.microsoft.com/office/drawing/2014/main" id="{DFDAFA29-17E0-437B-B47E-507C63216112}"/>
              </a:ext>
            </a:extLst>
          </p:cNvPr>
          <p:cNvSpPr/>
          <p:nvPr/>
        </p:nvSpPr>
        <p:spPr>
          <a:xfrm>
            <a:off x="5667236" y="3073748"/>
            <a:ext cx="17241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Млн.рублей</a:t>
            </a:r>
            <a: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400" b="1" spc="133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1400" b="1" spc="133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9435B279-0030-4C3C-83F0-7C5BA87797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07410" y="3209247"/>
            <a:ext cx="938279" cy="87397"/>
          </a:xfrm>
          <a:prstGeom prst="rect">
            <a:avLst/>
          </a:prstGeom>
        </p:spPr>
      </p:pic>
      <p:pic>
        <p:nvPicPr>
          <p:cNvPr id="89" name="Picture 5" descr="D:\Users\Veremeychuk\Pictures\Материалы к презентации (отчет 2019)\Слайд 2\Рисунок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9125" y="1399967"/>
            <a:ext cx="148180" cy="148180"/>
          </a:xfrm>
          <a:prstGeom prst="rect">
            <a:avLst/>
          </a:prstGeom>
          <a:noFill/>
        </p:spPr>
      </p:pic>
      <p:pic>
        <p:nvPicPr>
          <p:cNvPr id="86018" name="Picture 2" descr="https://glinka.admin-smolensk.ru/files/1068/9444c750f58479bb2d83670738ba5615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28662" y="4714884"/>
            <a:ext cx="3595654" cy="1744709"/>
          </a:xfrm>
          <a:prstGeom prst="rect">
            <a:avLst/>
          </a:prstGeom>
          <a:noFill/>
        </p:spPr>
      </p:pic>
      <p:sp>
        <p:nvSpPr>
          <p:cNvPr id="39" name="object 4"/>
          <p:cNvSpPr/>
          <p:nvPr/>
        </p:nvSpPr>
        <p:spPr>
          <a:xfrm>
            <a:off x="2000232" y="2428868"/>
            <a:ext cx="353457" cy="3386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Прямоугольник 45"/>
          <p:cNvSpPr/>
          <p:nvPr/>
        </p:nvSpPr>
        <p:spPr>
          <a:xfrm>
            <a:off x="2500299" y="2214554"/>
            <a:ext cx="1643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Образование</a:t>
            </a:r>
            <a:endParaRPr lang="ru-RU" sz="1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3143240" y="3000372"/>
            <a:ext cx="1714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pc="1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Культура</a:t>
            </a:r>
            <a:endParaRPr lang="ru-RU" sz="1200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344327ED-5C4A-4616-B750-18E84C7E7A17}"/>
              </a:ext>
            </a:extLst>
          </p:cNvPr>
          <p:cNvSpPr/>
          <p:nvPr/>
        </p:nvSpPr>
        <p:spPr>
          <a:xfrm>
            <a:off x="3214678" y="3357562"/>
            <a:ext cx="1714512" cy="2857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b="1" spc="133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121.5 тыс.руб.</a:t>
            </a:r>
            <a:endParaRPr lang="ru-RU" sz="1050" dirty="0"/>
          </a:p>
        </p:txBody>
      </p:sp>
      <p:sp>
        <p:nvSpPr>
          <p:cNvPr id="43" name="object 13"/>
          <p:cNvSpPr/>
          <p:nvPr/>
        </p:nvSpPr>
        <p:spPr>
          <a:xfrm>
            <a:off x="2786050" y="3000372"/>
            <a:ext cx="357190" cy="2857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1520" y="548680"/>
            <a:ext cx="8568952" cy="70788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Орловского района на 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sx="1000" sy="1000" algn="ctr" rotWithShape="0">
                    <a:srgbClr val="000000">
                      <a:alpha val="5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годы</a:t>
            </a: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sx="1000" sy="1000" algn="ctr" rotWithShape="0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25" name="Rectangle 10"/>
          <p:cNvSpPr>
            <a:spLocks noChangeArrowheads="1"/>
          </p:cNvSpPr>
          <p:nvPr/>
        </p:nvSpPr>
        <p:spPr bwMode="gray">
          <a:xfrm>
            <a:off x="0" y="1357297"/>
            <a:ext cx="7704856" cy="360040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38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4800000" scaled="0"/>
            <a:tileRect/>
          </a:gra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395536" y="1500178"/>
            <a:ext cx="7534050" cy="15500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/>
          </a:scene3d>
          <a:sp3d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36000" rIns="0" bIns="36000">
            <a:spAutoFit/>
            <a:flatTx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Приоритизация расходов инвестиционного характера: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дорожная деятельность;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финансирование ранее принятых обязательств по иным объектам  муниципальной собственности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623448" y="928674"/>
            <a:ext cx="1520552" cy="440433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Рисунок 12" descr="20141205_zh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00437"/>
            <a:ext cx="3714744" cy="2786059"/>
          </a:xfrm>
          <a:prstGeom prst="rect">
            <a:avLst/>
          </a:prstGeom>
        </p:spPr>
      </p:pic>
      <p:pic>
        <p:nvPicPr>
          <p:cNvPr id="14" name="Рисунок 13" descr="iB23NQGY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40"/>
            <a:ext cx="4572000" cy="2847979"/>
          </a:xfrm>
          <a:prstGeom prst="rect">
            <a:avLst/>
          </a:prstGeom>
        </p:spPr>
      </p:pic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7164288" y="1571612"/>
            <a:ext cx="1979712" cy="3143272"/>
            <a:chOff x="2016" y="1920"/>
            <a:chExt cx="1680" cy="1680"/>
          </a:xfrm>
          <a:effectLst>
            <a:outerShdw blurRad="127000" dist="38100" algn="l" rotWithShape="0">
              <a:prstClr val="black"/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grpSpPr>
        <p:sp>
          <p:nvSpPr>
            <p:cNvPr id="29" name="Oval 13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3B1FD"/>
                </a:gs>
                <a:gs pos="100000">
                  <a:srgbClr val="93B1FD">
                    <a:gamma/>
                    <a:shade val="30196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63500"/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0" name="Freeform 14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3B1FD"/>
                </a:gs>
              </a:gsLst>
              <a:lin ang="5400000" scaled="1"/>
            </a:gradFill>
            <a:ln>
              <a:noFill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p3d extrusionH="107950" prstMaterial="plastic">
              <a:bevelT w="82550" h="63500" prst="divot"/>
              <a:bevelB/>
            </a:sp3d>
            <a:extLst>
              <a:ext uri="{91240B29-F687-4F45-9708-019B960494DF}">
                <a14:hiddenLine xmlns=""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23927381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500098" y="1928802"/>
            <a:ext cx="4572000" cy="17117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4211960" y="1916833"/>
            <a:ext cx="4176464" cy="17528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-285784" y="3230743"/>
            <a:ext cx="4716016" cy="1841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4355976" y="3212977"/>
            <a:ext cx="4104456" cy="18413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-361056" y="4581128"/>
            <a:ext cx="4536504" cy="15121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4355976" y="4702915"/>
            <a:ext cx="4104456" cy="151216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-214346" y="5715016"/>
            <a:ext cx="4709523" cy="129614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4499992" y="5805264"/>
            <a:ext cx="4176464" cy="129614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62068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Расходы бюджета Орловского района, формируемые в рамках муниципальных программ Орловского района, и непрограммные 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9592" y="2060851"/>
            <a:ext cx="2232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1251.7</a:t>
            </a:r>
            <a:r>
              <a:rPr lang="ru-RU" sz="1600" i="1" dirty="0" smtClean="0"/>
              <a:t> млн.рублей</a:t>
            </a:r>
          </a:p>
          <a:p>
            <a:pPr algn="ctr">
              <a:spcBef>
                <a:spcPts val="600"/>
              </a:spcBef>
            </a:pPr>
            <a:endParaRPr lang="ru-RU" sz="16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971600" y="3212982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165.1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43608" y="4653141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en-US" sz="1400" i="1" dirty="0" smtClean="0"/>
              <a:t>19.1 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331640" y="5805267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22.0</a:t>
            </a:r>
            <a:r>
              <a:rPr lang="ru-RU" sz="1600" i="1" dirty="0" smtClean="0"/>
              <a:t>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5576" y="148478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</a:t>
            </a:r>
            <a:r>
              <a:rPr lang="en-US" b="1" i="1" dirty="0" smtClean="0"/>
              <a:t>3</a:t>
            </a:r>
            <a:r>
              <a:rPr lang="ru-RU" b="1" i="1" dirty="0" smtClean="0"/>
              <a:t> год</a:t>
            </a:r>
          </a:p>
        </p:txBody>
      </p:sp>
      <p:sp>
        <p:nvSpPr>
          <p:cNvPr id="26" name="Правая фигурная скобка 25"/>
          <p:cNvSpPr/>
          <p:nvPr/>
        </p:nvSpPr>
        <p:spPr>
          <a:xfrm>
            <a:off x="3275856" y="1916832"/>
            <a:ext cx="1152128" cy="3816424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851920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</a:t>
            </a:r>
            <a:r>
              <a:rPr lang="en-US" sz="2000" b="1" i="1" dirty="0" smtClean="0"/>
              <a:t>7</a:t>
            </a:r>
            <a:r>
              <a:rPr lang="ru-RU" sz="2000" b="1" i="1" dirty="0" smtClean="0"/>
              <a:t>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155679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2024 год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36096" y="2060851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Социальное </a:t>
            </a:r>
          </a:p>
          <a:p>
            <a:pPr algn="ctr"/>
            <a:r>
              <a:rPr lang="ru-RU" sz="1600" dirty="0" smtClean="0"/>
              <a:t>развитие</a:t>
            </a:r>
          </a:p>
          <a:p>
            <a:pPr algn="ctr">
              <a:spcBef>
                <a:spcPts val="600"/>
              </a:spcBef>
            </a:pPr>
            <a:r>
              <a:rPr lang="ru-RU" sz="1600" i="1" dirty="0" smtClean="0"/>
              <a:t>1196,9 млн.рублей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64088" y="3284990"/>
            <a:ext cx="244827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Развитие инфраструктуры и обеспечение </a:t>
            </a:r>
          </a:p>
          <a:p>
            <a:pPr algn="ctr"/>
            <a:r>
              <a:rPr lang="ru-RU" sz="1400" dirty="0" smtClean="0"/>
              <a:t>условий жизнедеятельности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150,3 </a:t>
            </a:r>
            <a:r>
              <a:rPr lang="ru-RU" sz="1400" i="1" dirty="0" err="1" smtClean="0"/>
              <a:t>млн</a:t>
            </a:r>
            <a:r>
              <a:rPr lang="ru-RU" sz="1400" i="1" dirty="0" smtClean="0"/>
              <a:t> рублей</a:t>
            </a:r>
            <a:endParaRPr lang="ru-RU" sz="14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80112" y="4725149"/>
            <a:ext cx="223224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Обеспечение высоких темпов </a:t>
            </a:r>
          </a:p>
          <a:p>
            <a:pPr algn="ctr"/>
            <a:r>
              <a:rPr lang="ru-RU" sz="1400" dirty="0" smtClean="0"/>
              <a:t>экономического роста</a:t>
            </a:r>
          </a:p>
          <a:p>
            <a:pPr algn="ctr">
              <a:spcBef>
                <a:spcPts val="600"/>
              </a:spcBef>
            </a:pPr>
            <a:r>
              <a:rPr lang="ru-RU" sz="1400" i="1" dirty="0" smtClean="0"/>
              <a:t>28,9 млн. рублей</a:t>
            </a:r>
            <a:endParaRPr lang="ru-RU" sz="14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5868144" y="5877275"/>
            <a:ext cx="223224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Непрограммные расходы</a:t>
            </a:r>
          </a:p>
          <a:p>
            <a:pPr algn="ctr">
              <a:spcBef>
                <a:spcPts val="600"/>
              </a:spcBef>
            </a:pPr>
            <a:r>
              <a:rPr lang="en-US" sz="1600" i="1" dirty="0" smtClean="0"/>
              <a:t>20.</a:t>
            </a:r>
            <a:r>
              <a:rPr lang="ru-RU" sz="1600" i="1" dirty="0" smtClean="0"/>
              <a:t>3 млн. рублей</a:t>
            </a:r>
          </a:p>
        </p:txBody>
      </p:sp>
      <p:sp>
        <p:nvSpPr>
          <p:cNvPr id="33" name="Правая фигурная скобка 32"/>
          <p:cNvSpPr/>
          <p:nvPr/>
        </p:nvSpPr>
        <p:spPr>
          <a:xfrm>
            <a:off x="7524328" y="1916832"/>
            <a:ext cx="1152128" cy="3888432"/>
          </a:xfrm>
          <a:prstGeom prst="rightBrace">
            <a:avLst>
              <a:gd name="adj1" fmla="val 7506"/>
              <a:gd name="adj2" fmla="val 495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8100392" y="342900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98,</a:t>
            </a:r>
            <a:r>
              <a:rPr lang="en-US" sz="2000" b="1" i="1" dirty="0" smtClean="0"/>
              <a:t>5</a:t>
            </a:r>
            <a:r>
              <a:rPr lang="ru-RU" sz="2000" b="1" i="1" dirty="0" smtClean="0"/>
              <a:t>%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29256" y="260648"/>
            <a:ext cx="35004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</p:spTree>
    <p:extLst>
      <p:ext uri="{BB962C8B-B14F-4D97-AF65-F5344CB8AC3E}">
        <p14:creationId xmlns="" xmlns:p14="http://schemas.microsoft.com/office/powerpoint/2010/main" val="1686187374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240640"/>
            <a:ext cx="4063500" cy="2668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7920880" cy="936104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обеспечение жильем жителей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района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в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4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-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202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6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годах</a:t>
            </a:r>
            <a:br>
              <a:rPr lang="ru-RU" sz="1800" dirty="0">
                <a:solidFill>
                  <a:srgbClr val="0070C0"/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</a:b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предусмотрено </a:t>
            </a:r>
            <a:r>
              <a:rPr lang="en-US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41663,3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тыс.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+mn-lt"/>
              </a:rPr>
              <a:t>рублей</a:t>
            </a:r>
          </a:p>
        </p:txBody>
      </p:sp>
      <p:graphicFrame>
        <p:nvGraphicFramePr>
          <p:cNvPr id="35" name="Схема 34"/>
          <p:cNvGraphicFramePr/>
          <p:nvPr>
            <p:extLst/>
          </p:nvPr>
        </p:nvGraphicFramePr>
        <p:xfrm>
          <a:off x="161746" y="1006933"/>
          <a:ext cx="8910848" cy="1564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0" name="Схема 39"/>
          <p:cNvGraphicFramePr/>
          <p:nvPr>
            <p:extLst/>
          </p:nvPr>
        </p:nvGraphicFramePr>
        <p:xfrm>
          <a:off x="144000" y="1857367"/>
          <a:ext cx="8856984" cy="2667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1" name="Схема 40"/>
          <p:cNvGraphicFramePr/>
          <p:nvPr>
            <p:extLst/>
          </p:nvPr>
        </p:nvGraphicFramePr>
        <p:xfrm>
          <a:off x="4032576" y="5373216"/>
          <a:ext cx="496840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1" name="Схема 20"/>
          <p:cNvGraphicFramePr/>
          <p:nvPr>
            <p:extLst/>
          </p:nvPr>
        </p:nvGraphicFramePr>
        <p:xfrm>
          <a:off x="4033560" y="3857631"/>
          <a:ext cx="4971992" cy="173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="" xmlns:p14="http://schemas.microsoft.com/office/powerpoint/2010/main" val="2183098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14282" y="642917"/>
            <a:ext cx="8786874" cy="57150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85725" algn="ctr">
              <a:defRPr/>
            </a:pPr>
            <a:r>
              <a:rPr lang="ru-RU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ОПЛАТА ТРУДА</a:t>
            </a:r>
            <a:endParaRPr lang="ru-RU" sz="3600" b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1214423"/>
            <a:ext cx="8286808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740"/>
              </a:spcBef>
            </a:pPr>
            <a:r>
              <a:rPr lang="ru-RU" sz="1400" dirty="0" smtClean="0">
                <a:latin typeface="Tahoma"/>
                <a:cs typeface="Tahoma"/>
              </a:rPr>
              <a:t>В бюджета Орловского района в полном объеме предусмотрены  средства на оплату</a:t>
            </a:r>
            <a:r>
              <a:rPr lang="ru-RU" sz="1400" spc="-60" dirty="0" smtClean="0">
                <a:latin typeface="Tahoma"/>
                <a:cs typeface="Tahoma"/>
              </a:rPr>
              <a:t> </a:t>
            </a:r>
            <a:r>
              <a:rPr lang="ru-RU" sz="1400" spc="-5" dirty="0" smtClean="0">
                <a:latin typeface="Tahoma"/>
                <a:cs typeface="Tahoma"/>
              </a:rPr>
              <a:t>труда: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6350" indent="278765" algn="just">
              <a:lnSpc>
                <a:spcPct val="100000"/>
              </a:lnSpc>
            </a:pPr>
            <a:r>
              <a:rPr lang="ru-RU" sz="1400" dirty="0" smtClean="0">
                <a:latin typeface="Tahoma"/>
                <a:cs typeface="Tahoma"/>
              </a:rPr>
              <a:t>-работников </a:t>
            </a:r>
            <a:r>
              <a:rPr lang="ru-RU" sz="1400" spc="-5" dirty="0" smtClean="0">
                <a:latin typeface="Tahoma"/>
                <a:cs typeface="Tahoma"/>
              </a:rPr>
              <a:t>бюджетной </a:t>
            </a:r>
            <a:r>
              <a:rPr lang="ru-RU" sz="1400" dirty="0" smtClean="0">
                <a:latin typeface="Tahoma"/>
                <a:cs typeface="Tahoma"/>
              </a:rPr>
              <a:t>сферы, определенных </a:t>
            </a:r>
            <a:r>
              <a:rPr lang="ru-RU" sz="1400" spc="-5" dirty="0" smtClean="0">
                <a:latin typeface="Tahoma"/>
                <a:cs typeface="Tahoma"/>
              </a:rPr>
              <a:t>«майскими» </a:t>
            </a:r>
            <a:r>
              <a:rPr lang="ru-RU" sz="1400" dirty="0" smtClean="0">
                <a:latin typeface="Tahoma"/>
                <a:cs typeface="Tahoma"/>
              </a:rPr>
              <a:t>указами  Президента </a:t>
            </a:r>
            <a:r>
              <a:rPr lang="ru-RU" sz="1400" spc="-5" dirty="0" smtClean="0">
                <a:latin typeface="Tahoma"/>
                <a:cs typeface="Tahoma"/>
              </a:rPr>
              <a:t>Российской </a:t>
            </a:r>
            <a:r>
              <a:rPr lang="ru-RU" sz="1400" dirty="0" smtClean="0">
                <a:latin typeface="Tahoma"/>
                <a:cs typeface="Tahoma"/>
              </a:rPr>
              <a:t>Федерации, с </a:t>
            </a:r>
            <a:r>
              <a:rPr lang="ru-RU" sz="1400" spc="-5" dirty="0" smtClean="0">
                <a:latin typeface="Tahoma"/>
                <a:cs typeface="Tahoma"/>
              </a:rPr>
              <a:t>учетом </a:t>
            </a:r>
            <a:r>
              <a:rPr lang="ru-RU" sz="1400" dirty="0" smtClean="0">
                <a:latin typeface="Tahoma"/>
                <a:cs typeface="Tahoma"/>
              </a:rPr>
              <a:t>темпов </a:t>
            </a:r>
            <a:r>
              <a:rPr lang="ru-RU" sz="1400" spc="-5" dirty="0" smtClean="0">
                <a:latin typeface="Tahoma"/>
                <a:cs typeface="Tahoma"/>
              </a:rPr>
              <a:t>роста  </a:t>
            </a:r>
            <a:r>
              <a:rPr lang="ru-RU" sz="1400" dirty="0" smtClean="0">
                <a:latin typeface="Tahoma"/>
                <a:cs typeface="Tahoma"/>
              </a:rPr>
              <a:t>среднемесячной заработной</a:t>
            </a:r>
            <a:r>
              <a:rPr lang="ru-RU" sz="1400" spc="-114" dirty="0" smtClean="0">
                <a:latin typeface="Tahoma"/>
                <a:cs typeface="Tahoma"/>
              </a:rPr>
              <a:t> </a:t>
            </a:r>
            <a:r>
              <a:rPr lang="ru-RU" sz="1400" dirty="0" smtClean="0">
                <a:latin typeface="Tahoma"/>
                <a:cs typeface="Tahoma"/>
              </a:rPr>
              <a:t>платы;</a:t>
            </a:r>
          </a:p>
          <a:p>
            <a:pPr marL="12700" marR="5080" indent="278765" algn="just">
              <a:lnSpc>
                <a:spcPct val="100000"/>
              </a:lnSpc>
              <a:spcBef>
                <a:spcPts val="5"/>
              </a:spcBef>
            </a:pPr>
            <a:r>
              <a:rPr lang="ru-RU" sz="1400" dirty="0" smtClean="0">
                <a:latin typeface="Tahoma"/>
                <a:cs typeface="Tahoma"/>
              </a:rPr>
              <a:t>-отдельных </a:t>
            </a:r>
            <a:r>
              <a:rPr lang="ru-RU" sz="1400" spc="-5" dirty="0" smtClean="0">
                <a:latin typeface="Tahoma"/>
                <a:cs typeface="Tahoma"/>
              </a:rPr>
              <a:t>низкооплачиваемых категорий работников  </a:t>
            </a:r>
            <a:r>
              <a:rPr lang="ru-RU" sz="1400" dirty="0" smtClean="0">
                <a:latin typeface="Tahoma"/>
                <a:cs typeface="Tahoma"/>
              </a:rPr>
              <a:t>в связи с </a:t>
            </a:r>
            <a:r>
              <a:rPr lang="ru-RU" sz="1400" spc="-5" dirty="0" smtClean="0">
                <a:latin typeface="Tahoma"/>
                <a:cs typeface="Tahoma"/>
              </a:rPr>
              <a:t>её </a:t>
            </a:r>
            <a:r>
              <a:rPr lang="ru-RU" sz="1400" dirty="0" smtClean="0">
                <a:latin typeface="Tahoma"/>
                <a:cs typeface="Tahoma"/>
              </a:rPr>
              <a:t>доведением </a:t>
            </a:r>
            <a:r>
              <a:rPr lang="ru-RU" sz="1400" spc="-5" dirty="0" smtClean="0">
                <a:latin typeface="Tahoma"/>
                <a:cs typeface="Tahoma"/>
              </a:rPr>
              <a:t>до </a:t>
            </a:r>
            <a:r>
              <a:rPr lang="ru-RU" sz="1400" dirty="0" smtClean="0">
                <a:latin typeface="Tahoma"/>
                <a:cs typeface="Tahoma"/>
              </a:rPr>
              <a:t>минимального </a:t>
            </a:r>
            <a:r>
              <a:rPr lang="ru-RU" sz="1400" spc="-5" dirty="0" smtClean="0">
                <a:latin typeface="Tahoma"/>
                <a:cs typeface="Tahoma"/>
              </a:rPr>
              <a:t>размера оплаты </a:t>
            </a:r>
            <a:r>
              <a:rPr lang="ru-RU" sz="1400" dirty="0" smtClean="0">
                <a:latin typeface="Tahoma"/>
                <a:cs typeface="Tahoma"/>
              </a:rPr>
              <a:t>труда,  приравненного к величине </a:t>
            </a:r>
            <a:r>
              <a:rPr lang="ru-RU" sz="1400" spc="-5" dirty="0" smtClean="0">
                <a:latin typeface="Tahoma"/>
                <a:cs typeface="Tahoma"/>
              </a:rPr>
              <a:t>прожиточного </a:t>
            </a:r>
            <a:r>
              <a:rPr lang="ru-RU" sz="1400" dirty="0" smtClean="0">
                <a:latin typeface="Tahoma"/>
                <a:cs typeface="Tahoma"/>
              </a:rPr>
              <a:t>минимума трудоспособного  населения;</a:t>
            </a:r>
          </a:p>
          <a:p>
            <a:pPr marL="12700" marR="5080" indent="278765" algn="just">
              <a:lnSpc>
                <a:spcPct val="100000"/>
              </a:lnSpc>
              <a:spcBef>
                <a:spcPts val="5"/>
              </a:spcBef>
            </a:pPr>
            <a:r>
              <a:rPr lang="ru-RU" sz="1400" dirty="0" smtClean="0">
                <a:latin typeface="Tahoma"/>
                <a:cs typeface="Tahoma"/>
              </a:rPr>
              <a:t>- «неуказных» категорий работников муниципальных учреждений Орловского района, проиндексированных на прогнозный уровень инфляции с 1 октября на 4% ежегодно.</a:t>
            </a:r>
            <a:endParaRPr lang="ru-RU" sz="1400" dirty="0">
              <a:latin typeface="Tahoma"/>
              <a:cs typeface="Tahom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7158" y="3286124"/>
            <a:ext cx="4286280" cy="2490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700">
              <a:spcBef>
                <a:spcPts val="925"/>
              </a:spcBef>
            </a:pPr>
            <a:r>
              <a:rPr lang="ru-RU" b="1" spc="-5" dirty="0" smtClean="0">
                <a:solidFill>
                  <a:srgbClr val="585858"/>
                </a:solidFill>
                <a:latin typeface="Tahoma"/>
                <a:cs typeface="Tahoma"/>
              </a:rPr>
              <a:t>Средняя оплата </a:t>
            </a:r>
            <a:r>
              <a:rPr lang="ru-RU" b="1" dirty="0" smtClean="0">
                <a:solidFill>
                  <a:srgbClr val="585858"/>
                </a:solidFill>
                <a:latin typeface="Tahoma"/>
                <a:cs typeface="Tahoma"/>
              </a:rPr>
              <a:t>труда </a:t>
            </a:r>
            <a:r>
              <a:rPr lang="ru-RU" b="1" spc="-5" dirty="0" smtClean="0">
                <a:solidFill>
                  <a:srgbClr val="585858"/>
                </a:solidFill>
                <a:latin typeface="Tahoma"/>
                <a:cs typeface="Tahoma"/>
              </a:rPr>
              <a:t>«указных» категорий</a:t>
            </a:r>
            <a:r>
              <a:rPr lang="ru-RU" b="1" spc="-25" dirty="0" smtClean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lang="ru-RU" b="1" spc="-5" dirty="0" smtClean="0">
                <a:solidFill>
                  <a:srgbClr val="585858"/>
                </a:solidFill>
                <a:latin typeface="Tahoma"/>
                <a:cs typeface="Tahoma"/>
              </a:rPr>
              <a:t>работников социальной сферы на 2024 год</a:t>
            </a:r>
          </a:p>
          <a:p>
            <a:pPr marL="804545">
              <a:lnSpc>
                <a:spcPct val="100000"/>
              </a:lnSpc>
              <a:spcBef>
                <a:spcPts val="195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ahoma"/>
                <a:cs typeface="Tahoma"/>
              </a:rPr>
              <a:t>41 </a:t>
            </a:r>
            <a:r>
              <a:rPr lang="ru-RU" sz="2400" b="1" spc="-5" dirty="0" smtClean="0">
                <a:solidFill>
                  <a:srgbClr val="FF0000"/>
                </a:solidFill>
                <a:latin typeface="Tahoma"/>
                <a:cs typeface="Tahoma"/>
              </a:rPr>
              <a:t>718,2</a:t>
            </a:r>
            <a:r>
              <a:rPr lang="ru-RU" sz="2400" b="1" spc="-45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2000" b="1" spc="-5" dirty="0" smtClean="0">
                <a:solidFill>
                  <a:srgbClr val="FF0000"/>
                </a:solidFill>
                <a:latin typeface="Tahoma"/>
                <a:cs typeface="Tahoma"/>
              </a:rPr>
              <a:t>руб.</a:t>
            </a:r>
            <a:endParaRPr lang="ru-RU" sz="2000" dirty="0" smtClean="0">
              <a:solidFill>
                <a:srgbClr val="FF0000"/>
              </a:solidFill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spcBef>
                <a:spcPts val="515"/>
              </a:spcBef>
              <a:buFont typeface="Wingdings"/>
              <a:buChar char=""/>
              <a:tabLst>
                <a:tab pos="195580" algn="l"/>
              </a:tabLst>
            </a:pPr>
            <a:r>
              <a:rPr lang="ru-RU" spc="-5" dirty="0" err="1" smtClean="0">
                <a:latin typeface="Tahoma"/>
                <a:cs typeface="Tahoma"/>
              </a:rPr>
              <a:t>Педработники</a:t>
            </a:r>
            <a:r>
              <a:rPr lang="ru-RU" spc="-5" dirty="0" smtClean="0">
                <a:latin typeface="Tahoma"/>
                <a:cs typeface="Tahoma"/>
              </a:rPr>
              <a:t> учреждений </a:t>
            </a:r>
            <a:r>
              <a:rPr lang="ru-RU" dirty="0" smtClean="0">
                <a:latin typeface="Tahoma"/>
                <a:cs typeface="Tahoma"/>
              </a:rPr>
              <a:t>общего</a:t>
            </a:r>
            <a:r>
              <a:rPr lang="ru-RU" spc="-10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образования</a:t>
            </a:r>
            <a:endParaRPr lang="ru-RU" dirty="0" smtClean="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"/>
              <a:tabLst>
                <a:tab pos="195580" algn="l"/>
              </a:tabLst>
            </a:pPr>
            <a:r>
              <a:rPr lang="ru-RU" spc="-5" dirty="0" smtClean="0">
                <a:latin typeface="Tahoma"/>
                <a:cs typeface="Tahoma"/>
              </a:rPr>
              <a:t>Работники учреждений</a:t>
            </a:r>
            <a:r>
              <a:rPr lang="ru-RU" spc="3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культуры</a:t>
            </a:r>
            <a:endParaRPr lang="ru-RU" dirty="0" smtClean="0">
              <a:latin typeface="Tahoma"/>
              <a:cs typeface="Tahoma"/>
            </a:endParaRPr>
          </a:p>
          <a:p>
            <a:pPr marL="195580" indent="-182880">
              <a:lnSpc>
                <a:spcPct val="100000"/>
              </a:lnSpc>
              <a:buFont typeface="Wingdings"/>
              <a:buChar char=""/>
              <a:tabLst>
                <a:tab pos="195580" algn="l"/>
              </a:tabLst>
            </a:pPr>
            <a:r>
              <a:rPr lang="ru-RU" spc="-5" dirty="0" smtClean="0">
                <a:latin typeface="Tahoma"/>
                <a:cs typeface="Tahoma"/>
              </a:rPr>
              <a:t>Социальные</a:t>
            </a:r>
            <a:r>
              <a:rPr lang="ru-RU" spc="1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работники</a:t>
            </a:r>
            <a:endParaRPr lang="ru-RU" dirty="0">
              <a:latin typeface="Tahoma"/>
              <a:cs typeface="Tahom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857752" y="3286125"/>
            <a:ext cx="4000528" cy="25930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13690" algn="ctr">
              <a:lnSpc>
                <a:spcPct val="100000"/>
              </a:lnSpc>
              <a:spcBef>
                <a:spcPts val="98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ahoma"/>
                <a:cs typeface="Tahoma"/>
              </a:rPr>
              <a:t>45 </a:t>
            </a:r>
            <a:r>
              <a:rPr lang="ru-RU" sz="2400" b="1" spc="-5" dirty="0" smtClean="0">
                <a:solidFill>
                  <a:srgbClr val="FF0000"/>
                </a:solidFill>
                <a:latin typeface="Tahoma"/>
                <a:cs typeface="Tahoma"/>
              </a:rPr>
              <a:t>314,7</a:t>
            </a:r>
            <a:r>
              <a:rPr lang="ru-RU" sz="2400" b="1" spc="-30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2000" b="1" spc="-5" dirty="0" smtClean="0">
                <a:solidFill>
                  <a:srgbClr val="FF0000"/>
                </a:solidFill>
                <a:latin typeface="Tahoma"/>
                <a:cs typeface="Tahoma"/>
              </a:rPr>
              <a:t>руб.</a:t>
            </a:r>
            <a:endParaRPr lang="ru-RU" sz="2000" dirty="0" smtClean="0">
              <a:solidFill>
                <a:srgbClr val="FF0000"/>
              </a:solidFill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30"/>
              </a:spcBef>
            </a:pPr>
            <a:r>
              <a:rPr lang="ru-RU" spc="-5" dirty="0" err="1" smtClean="0">
                <a:latin typeface="Tahoma"/>
                <a:cs typeface="Tahoma"/>
              </a:rPr>
              <a:t>Педработники</a:t>
            </a:r>
            <a:r>
              <a:rPr lang="ru-RU" spc="-5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учреждений</a:t>
            </a:r>
            <a:endParaRPr lang="ru-RU" dirty="0" smtClean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lang="ru-RU" spc="-5" dirty="0" smtClean="0">
                <a:latin typeface="Tahoma"/>
                <a:cs typeface="Tahoma"/>
              </a:rPr>
              <a:t>Доп.образования</a:t>
            </a:r>
            <a:r>
              <a:rPr lang="ru-RU" spc="-45" dirty="0" smtClean="0">
                <a:latin typeface="Tahoma"/>
                <a:cs typeface="Tahoma"/>
              </a:rPr>
              <a:t> </a:t>
            </a:r>
            <a:r>
              <a:rPr lang="ru-RU" spc="-5" dirty="0" smtClean="0">
                <a:latin typeface="Tahoma"/>
                <a:cs typeface="Tahoma"/>
              </a:rPr>
              <a:t>детей</a:t>
            </a:r>
            <a:endParaRPr lang="ru-RU" dirty="0" smtClean="0">
              <a:latin typeface="Tahoma"/>
              <a:cs typeface="Tahoma"/>
            </a:endParaRPr>
          </a:p>
          <a:p>
            <a:pPr marL="313690" algn="ctr">
              <a:lnSpc>
                <a:spcPct val="100000"/>
              </a:lnSpc>
              <a:spcBef>
                <a:spcPts val="755"/>
              </a:spcBef>
            </a:pPr>
            <a:r>
              <a:rPr lang="ru-RU" sz="2400" b="1" spc="-5" dirty="0" smtClean="0">
                <a:solidFill>
                  <a:srgbClr val="FF0000"/>
                </a:solidFill>
                <a:latin typeface="Tahoma"/>
                <a:cs typeface="Tahoma"/>
              </a:rPr>
              <a:t>41 053,1</a:t>
            </a:r>
            <a:r>
              <a:rPr lang="ru-RU" sz="2400" b="1" spc="-35" dirty="0" smtClean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lang="ru-RU" sz="2000" b="1" spc="-5" dirty="0" smtClean="0">
                <a:solidFill>
                  <a:srgbClr val="FF0000"/>
                </a:solidFill>
                <a:latin typeface="Tahoma"/>
                <a:cs typeface="Tahoma"/>
              </a:rPr>
              <a:t>руб.</a:t>
            </a:r>
            <a:endParaRPr lang="ru-RU" sz="2000" dirty="0" smtClean="0">
              <a:solidFill>
                <a:srgbClr val="FF0000"/>
              </a:solidFill>
              <a:latin typeface="Tahoma"/>
              <a:cs typeface="Tahoma"/>
            </a:endParaRPr>
          </a:p>
          <a:p>
            <a:pPr marL="421005" marR="628015" algn="ctr">
              <a:lnSpc>
                <a:spcPct val="100000"/>
              </a:lnSpc>
              <a:spcBef>
                <a:spcPts val="440"/>
              </a:spcBef>
            </a:pPr>
            <a:r>
              <a:rPr lang="ru-RU" spc="-5" dirty="0" err="1" smtClean="0">
                <a:latin typeface="Tahoma"/>
                <a:cs typeface="Tahoma"/>
              </a:rPr>
              <a:t>Пе</a:t>
            </a:r>
            <a:r>
              <a:rPr lang="ru-RU" dirty="0" err="1" smtClean="0">
                <a:latin typeface="Tahoma"/>
                <a:cs typeface="Tahoma"/>
              </a:rPr>
              <a:t>д</a:t>
            </a:r>
            <a:r>
              <a:rPr lang="ru-RU" spc="-5" dirty="0" err="1" smtClean="0">
                <a:latin typeface="Tahoma"/>
                <a:cs typeface="Tahoma"/>
              </a:rPr>
              <a:t>ра</a:t>
            </a:r>
            <a:r>
              <a:rPr lang="ru-RU" dirty="0" err="1" smtClean="0">
                <a:latin typeface="Tahoma"/>
                <a:cs typeface="Tahoma"/>
              </a:rPr>
              <a:t>ботни</a:t>
            </a:r>
            <a:r>
              <a:rPr lang="ru-RU" spc="-10" dirty="0" err="1" smtClean="0">
                <a:latin typeface="Tahoma"/>
                <a:cs typeface="Tahoma"/>
              </a:rPr>
              <a:t>к</a:t>
            </a:r>
            <a:r>
              <a:rPr lang="ru-RU" dirty="0" err="1" smtClean="0">
                <a:latin typeface="Tahoma"/>
                <a:cs typeface="Tahoma"/>
              </a:rPr>
              <a:t>и</a:t>
            </a:r>
            <a:r>
              <a:rPr lang="ru-RU" dirty="0" smtClean="0">
                <a:latin typeface="Tahoma"/>
                <a:cs typeface="Tahoma"/>
              </a:rPr>
              <a:t>  </a:t>
            </a:r>
            <a:r>
              <a:rPr lang="ru-RU" spc="-5" dirty="0" smtClean="0">
                <a:latin typeface="Tahoma"/>
                <a:cs typeface="Tahoma"/>
              </a:rPr>
              <a:t>дошкольных  учреждений</a:t>
            </a:r>
            <a:endParaRPr lang="ru-RU" dirty="0" smtClean="0">
              <a:latin typeface="Tahoma"/>
              <a:cs typeface="Tahoma"/>
            </a:endParaRPr>
          </a:p>
          <a:p>
            <a:pPr marL="313690">
              <a:lnSpc>
                <a:spcPct val="100000"/>
              </a:lnSpc>
              <a:spcBef>
                <a:spcPts val="1025"/>
              </a:spcBef>
            </a:pPr>
            <a:endParaRPr lang="ru-RU" sz="20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бюджетной и налоговой политики Орловского района на 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годы</a:t>
            </a:r>
            <a:endParaRPr lang="ru-RU" sz="1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03648" y="1484784"/>
            <a:ext cx="6120680" cy="515456"/>
          </a:xfrm>
          <a:prstGeom prst="roundRect">
            <a:avLst/>
          </a:prstGeom>
          <a:solidFill>
            <a:schemeClr val="accent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Утверждены постановлением Администрации Орловского района  от 17.10.20</a:t>
            </a:r>
            <a:r>
              <a:rPr lang="en-US" sz="1400" b="1" dirty="0" smtClean="0">
                <a:solidFill>
                  <a:prstClr val="white"/>
                </a:solidFill>
                <a:cs typeface="Times New Roman" pitchFamily="18" charset="0"/>
              </a:rPr>
              <a:t>2</a:t>
            </a:r>
            <a:r>
              <a:rPr lang="ru-RU" sz="1400" b="1" dirty="0" smtClean="0">
                <a:solidFill>
                  <a:prstClr val="white"/>
                </a:solidFill>
                <a:cs typeface="Times New Roman" pitchFamily="18" charset="0"/>
              </a:rPr>
              <a:t>3 № 564</a:t>
            </a:r>
            <a:endParaRPr lang="ru-RU" sz="1400" b="1" dirty="0">
              <a:solidFill>
                <a:prstClr val="white"/>
              </a:solidFill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285720" y="4857760"/>
          <a:ext cx="8643998" cy="185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15008" y="2143116"/>
          <a:ext cx="8928992" cy="2857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14876" y="2214554"/>
            <a:ext cx="4286280" cy="23801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2700" marR="129539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dirty="0" smtClean="0">
                <a:latin typeface="Tahoma"/>
                <a:cs typeface="Tahoma"/>
              </a:rPr>
              <a:t>-</a:t>
            </a:r>
            <a:r>
              <a:rPr lang="ru-RU" sz="1400" dirty="0" smtClean="0">
                <a:latin typeface="Tahoma"/>
                <a:cs typeface="Tahoma"/>
              </a:rPr>
              <a:t>рост собственных доходов;</a:t>
            </a:r>
          </a:p>
          <a:p>
            <a:pPr marL="12700" marR="5080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достижение результатов реализации муниципальных программ Орловского района;</a:t>
            </a:r>
            <a:endParaRPr lang="ru-RU" sz="1400" dirty="0" smtClean="0">
              <a:latin typeface="Tahoma"/>
              <a:cs typeface="Tahoma"/>
            </a:endParaRPr>
          </a:p>
          <a:p>
            <a:pPr marL="12700" marR="172085" indent="220979">
              <a:lnSpc>
                <a:spcPct val="100000"/>
              </a:lnSpc>
              <a:spcBef>
                <a:spcPts val="1080"/>
              </a:spcBef>
            </a:pPr>
            <a:r>
              <a:rPr lang="en-US" sz="1400" spc="-5" dirty="0" smtClean="0">
                <a:latin typeface="Tahoma"/>
                <a:cs typeface="Tahoma"/>
              </a:rPr>
              <a:t>-</a:t>
            </a:r>
            <a:r>
              <a:rPr lang="ru-RU" sz="1400" spc="-5" dirty="0" smtClean="0">
                <a:latin typeface="Tahoma"/>
                <a:cs typeface="Tahoma"/>
              </a:rPr>
              <a:t>совершенствование системы    внутреннего муниципального финансового контроля;</a:t>
            </a:r>
          </a:p>
          <a:p>
            <a:pPr marL="12700" marR="172085" indent="220979">
              <a:lnSpc>
                <a:spcPct val="100000"/>
              </a:lnSpc>
              <a:spcBef>
                <a:spcPts val="1080"/>
              </a:spcBef>
            </a:pPr>
            <a:r>
              <a:rPr lang="ru-RU" sz="1400" spc="-5" dirty="0" smtClean="0">
                <a:latin typeface="Tahoma"/>
                <a:cs typeface="Tahoma"/>
              </a:rPr>
              <a:t>-сбалансированность местных бюджетов;</a:t>
            </a:r>
            <a:endParaRPr lang="ru-RU" sz="1400" dirty="0" smtClean="0">
              <a:latin typeface="Tahoma"/>
              <a:cs typeface="Tahoma"/>
            </a:endParaRPr>
          </a:p>
          <a:p>
            <a:pPr marL="233045">
              <a:lnSpc>
                <a:spcPct val="100000"/>
              </a:lnSpc>
              <a:spcBef>
                <a:spcPts val="1085"/>
              </a:spcBef>
            </a:pPr>
            <a:r>
              <a:rPr lang="en-US" sz="1400" dirty="0" smtClean="0">
                <a:latin typeface="Tahoma"/>
                <a:cs typeface="Tahoma"/>
              </a:rPr>
              <a:t>-</a:t>
            </a:r>
            <a:r>
              <a:rPr lang="ru-RU" sz="1400" dirty="0" err="1" smtClean="0">
                <a:latin typeface="Tahoma"/>
                <a:cs typeface="Tahoma"/>
              </a:rPr>
              <a:t>приоритизация</a:t>
            </a:r>
            <a:r>
              <a:rPr lang="ru-RU" sz="1400" dirty="0" smtClean="0">
                <a:latin typeface="Tahoma"/>
                <a:cs typeface="Tahoma"/>
              </a:rPr>
              <a:t> и повышение эффективности использования бюджетных средств.</a:t>
            </a:r>
            <a:endParaRPr lang="ru-RU" sz="14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1748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Pictures\344c64092ff27462746cb7443e6100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572008"/>
            <a:ext cx="3357554" cy="17859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3116"/>
            <a:ext cx="8229600" cy="228601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главному распорядителю средств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Управлению образования 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Орловского района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Pictures\20.11.2017\riding-031_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4786322"/>
            <a:ext cx="3080400" cy="1849954"/>
          </a:xfrm>
          <a:prstGeom prst="rect">
            <a:avLst/>
          </a:prstGeom>
          <a:noFill/>
        </p:spPr>
      </p:pic>
      <p:pic>
        <p:nvPicPr>
          <p:cNvPr id="4" name="Picture 3" descr="C:\Users\user\Pictures\публичный декабрь 2018\vospitatel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714356"/>
            <a:ext cx="3167534" cy="178595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71480"/>
            <a:ext cx="343640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714356"/>
            <a:ext cx="5643602" cy="12144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2"/>
                </a:solidFill>
              </a:rPr>
              <a:t>Расходы бюджета Орловского района на 20</a:t>
            </a:r>
            <a:r>
              <a:rPr lang="en-US" sz="2400" b="1" dirty="0" smtClean="0">
                <a:solidFill>
                  <a:schemeClr val="tx2"/>
                </a:solidFill>
              </a:rPr>
              <a:t>24-2026</a:t>
            </a:r>
            <a:r>
              <a:rPr lang="ru-RU" sz="2400" b="1" dirty="0" smtClean="0">
                <a:solidFill>
                  <a:schemeClr val="tx2"/>
                </a:solidFill>
              </a:rPr>
              <a:t> годы по Управлению образования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38916" name="AutoShape 4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2000240"/>
          <a:ext cx="8358246" cy="4500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7938" name="AutoShape 2" descr="Картинки по запросу образова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user\Pictures\публичный декабрь 2018\iKLFOSF7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28"/>
            <a:ext cx="311053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85720" y="500042"/>
          <a:ext cx="8643998" cy="6143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571472" y="4786322"/>
            <a:ext cx="3143272" cy="185738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Областной бюджет-2441,4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000628" y="4857760"/>
            <a:ext cx="3214710" cy="178595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Местный бюджет 117,8  тыс.рублей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1785918" y="4286256"/>
            <a:ext cx="751355" cy="10715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00760" y="4286256"/>
            <a:ext cx="810878" cy="11430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457200" y="428604"/>
            <a:ext cx="7901014" cy="11430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Организация отдыха детей в каникулярное время</a:t>
            </a:r>
            <a:endParaRPr lang="ru-RU" dirty="0"/>
          </a:p>
        </p:txBody>
      </p:sp>
      <p:pic>
        <p:nvPicPr>
          <p:cNvPr id="12" name="Рисунок 11" descr="iA2BNAOK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1643050"/>
            <a:ext cx="7786742" cy="31432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571480"/>
            <a:ext cx="4543428" cy="5286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 smtClean="0"/>
              <a:t>На обеспечение ежемесячного вознаграждения за классное руководство предусмотрено</a:t>
            </a:r>
            <a:br>
              <a:rPr lang="ru-RU" sz="3200" dirty="0" smtClean="0"/>
            </a:br>
            <a:r>
              <a:rPr lang="ru-RU" sz="3200" dirty="0" smtClean="0"/>
              <a:t> на 202</a:t>
            </a:r>
            <a:r>
              <a:rPr lang="en-US" sz="3200" dirty="0" smtClean="0"/>
              <a:t>4</a:t>
            </a:r>
            <a:r>
              <a:rPr lang="ru-RU" sz="3200" dirty="0" smtClean="0"/>
              <a:t> год </a:t>
            </a:r>
            <a:br>
              <a:rPr lang="ru-RU" sz="3200" dirty="0" smtClean="0"/>
            </a:br>
            <a:r>
              <a:rPr lang="ru-RU" sz="3200" dirty="0" smtClean="0"/>
              <a:t>17 764,3</a:t>
            </a:r>
            <a:br>
              <a:rPr lang="ru-RU" sz="3200" dirty="0" smtClean="0"/>
            </a:br>
            <a:r>
              <a:rPr lang="ru-RU" sz="3200" dirty="0" smtClean="0"/>
              <a:t>тыс.рублей</a:t>
            </a:r>
            <a:endParaRPr lang="ru-RU" sz="3200" dirty="0"/>
          </a:p>
        </p:txBody>
      </p:sp>
      <p:pic>
        <p:nvPicPr>
          <p:cNvPr id="1026" name="Picture 2" descr="C:\Users\user\Pictures\45\142239_157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3595548" cy="286701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643314"/>
            <a:ext cx="3500462" cy="214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00438"/>
            <a:ext cx="3500462" cy="24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571480"/>
            <a:ext cx="8043890" cy="13573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обеспечение питанием школьников 1- 4 классов</a:t>
            </a:r>
            <a:b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32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85720" y="2071678"/>
          <a:ext cx="8858280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2975750" cy="20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928813" y="357166"/>
            <a:ext cx="6643715" cy="2000264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</a:rPr>
              <a:t>Исполнение Указа Президента №597 от 07.05.2012                      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                                                                   </a:t>
            </a:r>
            <a:r>
              <a:rPr lang="ru-RU" sz="1000" b="1" dirty="0" smtClean="0">
                <a:solidFill>
                  <a:srgbClr val="002060"/>
                </a:solidFill>
              </a:rPr>
              <a:t>( рублей)</a:t>
            </a:r>
          </a:p>
        </p:txBody>
      </p:sp>
      <p:graphicFrame>
        <p:nvGraphicFramePr>
          <p:cNvPr id="10" name="Диаграмма 2"/>
          <p:cNvGraphicFramePr>
            <a:graphicFrameLocks/>
          </p:cNvGraphicFramePr>
          <p:nvPr/>
        </p:nvGraphicFramePr>
        <p:xfrm>
          <a:off x="428596" y="2214554"/>
          <a:ext cx="8429623" cy="4175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53" name="AutoShape 4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4" name="AutoShape 6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AutoShape 8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AutoShape 10" descr="Картинки по запросу исполнение указов президента рф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03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44463"/>
            <a:ext cx="1928793" cy="14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 descr="Картинки по запросу Дети-сиро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29124" y="642918"/>
            <a:ext cx="4286280" cy="2143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На содержание детей сирот, детей находящихся под опекой и попечительством граждан, в приемных семьях, на оплату бесплатного проезда детей-14554,6  тыс.рублей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204805" name="AutoShape 5" descr="Картинки по запросу детские сад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2857496"/>
            <a:ext cx="9001156" cy="121444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В Орловском районе функционирует</a:t>
            </a:r>
          </a:p>
          <a:p>
            <a:pPr algn="ctr"/>
            <a:r>
              <a:rPr lang="ru-RU" sz="3600" dirty="0" smtClean="0"/>
              <a:t> </a:t>
            </a:r>
            <a:r>
              <a:rPr lang="en-US" sz="3600" dirty="0" smtClean="0"/>
              <a:t>11</a:t>
            </a:r>
            <a:r>
              <a:rPr lang="ru-RU" sz="3600" dirty="0" smtClean="0"/>
              <a:t> приемных семей</a:t>
            </a:r>
            <a:endParaRPr lang="ru-RU" sz="3600" dirty="0"/>
          </a:p>
        </p:txBody>
      </p:sp>
      <p:sp>
        <p:nvSpPr>
          <p:cNvPr id="204808" name="AutoShape 8" descr="Картинки по запросу приемные семьи в Орловском рай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s7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256"/>
            <a:ext cx="4286248" cy="2414587"/>
          </a:xfrm>
          <a:prstGeom prst="rect">
            <a:avLst/>
          </a:prstGeom>
        </p:spPr>
      </p:pic>
      <p:pic>
        <p:nvPicPr>
          <p:cNvPr id="12" name="Рисунок 11" descr="c30aa0f3c9f2afdb6d2e52cd2d2d8eb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4181475"/>
            <a:ext cx="4286250" cy="24622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/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РАСХОДЫ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по главному распорядителю средств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Управлению культуры и спорта Орловского района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user\Pictures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2916506" cy="1785950"/>
          </a:xfrm>
          <a:prstGeom prst="rect">
            <a:avLst/>
          </a:prstGeom>
          <a:noFill/>
        </p:spPr>
      </p:pic>
      <p:pic>
        <p:nvPicPr>
          <p:cNvPr id="17410" name="Picture 2" descr="C:\Users\user\Pictures\image_image_2511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919759"/>
            <a:ext cx="2692397" cy="1795388"/>
          </a:xfrm>
          <a:prstGeom prst="rect">
            <a:avLst/>
          </a:prstGeom>
          <a:noFill/>
        </p:spPr>
      </p:pic>
      <p:pic>
        <p:nvPicPr>
          <p:cNvPr id="17411" name="Picture 3" descr="C:\Users\user\Pictures\image_image_250287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469" y="4764477"/>
            <a:ext cx="2809896" cy="1950672"/>
          </a:xfrm>
          <a:prstGeom prst="rect">
            <a:avLst/>
          </a:prstGeom>
          <a:noFill/>
        </p:spPr>
      </p:pic>
      <p:pic>
        <p:nvPicPr>
          <p:cNvPr id="17412" name="Picture 4" descr="C:\Users\user\Pictures\image_image_25009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714356"/>
            <a:ext cx="3143272" cy="20002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yarnews.net/files/1/1000/54076.jpg"/>
          <p:cNvPicPr>
            <a:picLocks noChangeAspect="1" noChangeArrowheads="1"/>
          </p:cNvPicPr>
          <p:nvPr/>
        </p:nvPicPr>
        <p:blipFill>
          <a:blip r:embed="rId2">
            <a:lum bright="24000"/>
          </a:blip>
          <a:srcRect/>
          <a:stretch>
            <a:fillRect/>
          </a:stretch>
        </p:blipFill>
        <p:spPr bwMode="auto">
          <a:xfrm>
            <a:off x="214282" y="1285860"/>
            <a:ext cx="8643998" cy="5072058"/>
          </a:xfrm>
          <a:prstGeom prst="rect">
            <a:avLst/>
          </a:prstGeom>
          <a:noFill/>
        </p:spPr>
      </p:pic>
      <p:pic>
        <p:nvPicPr>
          <p:cNvPr id="14338" name="Picture 2" descr="http://www.islam.ru/sites/default/files/tass_2619540-pic700-700x467-4939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14291"/>
            <a:ext cx="2357454" cy="1643073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500042"/>
            <a:ext cx="6186502" cy="15001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Динамика расходов бюджета Орловского района по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 Управлению культуры и спорта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214414" y="2000240"/>
          <a:ext cx="7643866" cy="485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Картинки по запросу население"/>
          <p:cNvPicPr>
            <a:picLocks noChangeAspect="1" noChangeArrowheads="1"/>
          </p:cNvPicPr>
          <p:nvPr/>
        </p:nvPicPr>
        <p:blipFill>
          <a:blip r:embed="rId2">
            <a:lum bright="67000" contrast="-57000"/>
          </a:blip>
          <a:srcRect/>
          <a:stretch>
            <a:fillRect/>
          </a:stretch>
        </p:blipFill>
        <p:spPr bwMode="auto">
          <a:xfrm>
            <a:off x="0" y="500042"/>
            <a:ext cx="9001156" cy="61436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ПОКАЗАТЕЛИ ПРОГНОЗА СОЦИАЛЬНО-ЭКОНОМИЧЕСКОГО РАЗВИТИЯ ОРЛОВСКОГО РАЙОНА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2285992"/>
            <a:ext cx="2357454" cy="7143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22</a:t>
            </a:r>
            <a:r>
              <a:rPr lang="ru-RU" b="1" dirty="0" smtClean="0"/>
              <a:t> (отчет)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3143248"/>
            <a:ext cx="2357454" cy="7143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23</a:t>
            </a:r>
            <a:r>
              <a:rPr lang="ru-RU" b="1" dirty="0" smtClean="0"/>
              <a:t> (оценка)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071942"/>
            <a:ext cx="2357454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24</a:t>
            </a:r>
            <a:r>
              <a:rPr lang="ru-RU" b="1" dirty="0" smtClean="0"/>
              <a:t> (прогноз)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4929198"/>
            <a:ext cx="2357454" cy="7143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25</a:t>
            </a:r>
            <a:r>
              <a:rPr lang="ru-RU" b="1" dirty="0" smtClean="0"/>
              <a:t> (прогноз)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929330"/>
            <a:ext cx="2428892" cy="6429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</a:t>
            </a:r>
            <a:r>
              <a:rPr lang="en-US" b="1" dirty="0" smtClean="0"/>
              <a:t>26</a:t>
            </a:r>
            <a:r>
              <a:rPr lang="ru-RU" b="1" dirty="0" smtClean="0"/>
              <a:t>(прогноз)</a:t>
            </a:r>
            <a:endParaRPr lang="ru-RU" b="1" dirty="0"/>
          </a:p>
        </p:txBody>
      </p:sp>
      <p:sp>
        <p:nvSpPr>
          <p:cNvPr id="9" name="Прямоугольник с одним вырезанным скругленным углом 8"/>
          <p:cNvSpPr/>
          <p:nvPr/>
        </p:nvSpPr>
        <p:spPr>
          <a:xfrm>
            <a:off x="3000364" y="1214422"/>
            <a:ext cx="3000396" cy="107157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Прибыль прибыльных предприятий </a:t>
            </a:r>
          </a:p>
          <a:p>
            <a:pPr algn="ctr"/>
            <a:r>
              <a:rPr lang="ru-RU" b="1" dirty="0" smtClean="0"/>
              <a:t>млн.рублей</a:t>
            </a:r>
            <a:endParaRPr lang="ru-RU" b="1" dirty="0"/>
          </a:p>
        </p:txBody>
      </p:sp>
      <p:sp>
        <p:nvSpPr>
          <p:cNvPr id="10" name="Прямоугольник с двумя скругленными соседними углами 9"/>
          <p:cNvSpPr/>
          <p:nvPr/>
        </p:nvSpPr>
        <p:spPr>
          <a:xfrm>
            <a:off x="6143636" y="1214422"/>
            <a:ext cx="2714644" cy="10715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Среднемесячная начисленная заработная плата. рублей</a:t>
            </a:r>
            <a:endParaRPr lang="ru-RU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071802" y="2428868"/>
            <a:ext cx="2786082" cy="3571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1515</a:t>
            </a:r>
            <a:r>
              <a:rPr lang="ru-RU" b="1" dirty="0" smtClean="0"/>
              <a:t>,9</a:t>
            </a:r>
            <a:endParaRPr lang="ru-RU" b="1" dirty="0"/>
          </a:p>
        </p:txBody>
      </p:sp>
      <p:sp>
        <p:nvSpPr>
          <p:cNvPr id="14" name="Прямоугольник с двумя скругленными соседними углами 13"/>
          <p:cNvSpPr/>
          <p:nvPr/>
        </p:nvSpPr>
        <p:spPr>
          <a:xfrm>
            <a:off x="6143636" y="2428868"/>
            <a:ext cx="2500330" cy="357190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35761,2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2786058"/>
            <a:ext cx="2786082" cy="2857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110,8</a:t>
            </a:r>
            <a:endParaRPr lang="ru-RU" b="1" dirty="0"/>
          </a:p>
        </p:txBody>
      </p:sp>
      <p:sp>
        <p:nvSpPr>
          <p:cNvPr id="16" name="Прямоугольник с двумя скругленными соседними углами 15"/>
          <p:cNvSpPr/>
          <p:nvPr/>
        </p:nvSpPr>
        <p:spPr>
          <a:xfrm>
            <a:off x="6143636" y="2786058"/>
            <a:ext cx="2500330" cy="357190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116,4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71802" y="3214686"/>
            <a:ext cx="2786082" cy="2857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1923,6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71802" y="3500438"/>
            <a:ext cx="2786082" cy="35719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126,9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143240" y="4071942"/>
            <a:ext cx="2786082" cy="35719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2039,0</a:t>
            </a:r>
            <a:endParaRPr lang="ru-RU" b="1" dirty="0"/>
          </a:p>
        </p:txBody>
      </p:sp>
      <p:sp>
        <p:nvSpPr>
          <p:cNvPr id="20" name="Прямоугольник 19"/>
          <p:cNvSpPr/>
          <p:nvPr/>
        </p:nvSpPr>
        <p:spPr>
          <a:xfrm rot="10800000" flipV="1">
            <a:off x="3143240" y="5000636"/>
            <a:ext cx="2786082" cy="3571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2165,5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3143240" y="4429132"/>
            <a:ext cx="2786082" cy="34766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106,0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3153432" y="5345802"/>
            <a:ext cx="2786082" cy="3476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106,2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3143240" y="5929330"/>
            <a:ext cx="2786082" cy="3476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2304,1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 rot="10800000" flipV="1">
            <a:off x="3143240" y="6286520"/>
            <a:ext cx="2928958" cy="2762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106,4</a:t>
            </a:r>
            <a:endParaRPr lang="ru-RU" b="1" dirty="0"/>
          </a:p>
        </p:txBody>
      </p:sp>
      <p:sp>
        <p:nvSpPr>
          <p:cNvPr id="25" name="Прямоугольник с двумя скругленными соседними углами 24"/>
          <p:cNvSpPr/>
          <p:nvPr/>
        </p:nvSpPr>
        <p:spPr>
          <a:xfrm>
            <a:off x="6143636" y="3643314"/>
            <a:ext cx="2500330" cy="357190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110,1</a:t>
            </a:r>
            <a:endParaRPr lang="ru-RU" b="1" dirty="0"/>
          </a:p>
        </p:txBody>
      </p:sp>
      <p:sp>
        <p:nvSpPr>
          <p:cNvPr id="26" name="Прямоугольник с двумя скругленными соседними углами 25"/>
          <p:cNvSpPr/>
          <p:nvPr/>
        </p:nvSpPr>
        <p:spPr>
          <a:xfrm>
            <a:off x="6143636" y="3286124"/>
            <a:ext cx="2500330" cy="357190"/>
          </a:xfrm>
          <a:prstGeom prst="round2Same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39378,6</a:t>
            </a:r>
            <a:endParaRPr lang="ru-RU" b="1" dirty="0"/>
          </a:p>
        </p:txBody>
      </p:sp>
      <p:sp>
        <p:nvSpPr>
          <p:cNvPr id="27" name="Прямоугольник с двумя скругленными соседними углами 26"/>
          <p:cNvSpPr/>
          <p:nvPr/>
        </p:nvSpPr>
        <p:spPr>
          <a:xfrm>
            <a:off x="6215074" y="5357826"/>
            <a:ext cx="2500330" cy="357190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105,3</a:t>
            </a:r>
            <a:endParaRPr lang="ru-RU" b="1" dirty="0"/>
          </a:p>
        </p:txBody>
      </p:sp>
      <p:sp>
        <p:nvSpPr>
          <p:cNvPr id="28" name="Прямоугольник с двумя скругленными соседними углами 27"/>
          <p:cNvSpPr/>
          <p:nvPr/>
        </p:nvSpPr>
        <p:spPr>
          <a:xfrm>
            <a:off x="6215074" y="4500570"/>
            <a:ext cx="2500330" cy="357190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105,0</a:t>
            </a:r>
            <a:endParaRPr lang="ru-RU" b="1" dirty="0"/>
          </a:p>
        </p:txBody>
      </p:sp>
      <p:sp>
        <p:nvSpPr>
          <p:cNvPr id="29" name="Прямоугольник с двумя скругленными соседними углами 28"/>
          <p:cNvSpPr/>
          <p:nvPr/>
        </p:nvSpPr>
        <p:spPr>
          <a:xfrm>
            <a:off x="6215074" y="4143380"/>
            <a:ext cx="2500330" cy="357190"/>
          </a:xfrm>
          <a:prstGeom prst="round2Same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41356,6</a:t>
            </a:r>
            <a:endParaRPr lang="ru-RU" b="1" dirty="0"/>
          </a:p>
        </p:txBody>
      </p:sp>
      <p:sp>
        <p:nvSpPr>
          <p:cNvPr id="30" name="Прямоугольник с двумя скругленными соседними углами 29"/>
          <p:cNvSpPr/>
          <p:nvPr/>
        </p:nvSpPr>
        <p:spPr>
          <a:xfrm>
            <a:off x="6215074" y="5000636"/>
            <a:ext cx="2500330" cy="357190"/>
          </a:xfrm>
          <a:prstGeom prst="round2Same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43558,1</a:t>
            </a:r>
            <a:endParaRPr lang="ru-RU" b="1" dirty="0"/>
          </a:p>
        </p:txBody>
      </p:sp>
      <p:sp>
        <p:nvSpPr>
          <p:cNvPr id="31" name="Прямоугольник с двумя скругленными соседними углами 30"/>
          <p:cNvSpPr/>
          <p:nvPr/>
        </p:nvSpPr>
        <p:spPr>
          <a:xfrm>
            <a:off x="6286512" y="6286520"/>
            <a:ext cx="2500330" cy="357190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104,8</a:t>
            </a:r>
            <a:endParaRPr lang="ru-RU" b="1" dirty="0"/>
          </a:p>
        </p:txBody>
      </p:sp>
      <p:sp>
        <p:nvSpPr>
          <p:cNvPr id="32" name="Прямоугольник с двумя скругленными соседними углами 31"/>
          <p:cNvSpPr/>
          <p:nvPr/>
        </p:nvSpPr>
        <p:spPr>
          <a:xfrm>
            <a:off x="6286512" y="5929330"/>
            <a:ext cx="2500330" cy="357190"/>
          </a:xfrm>
          <a:prstGeom prst="round2Same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45629,1</a:t>
            </a:r>
            <a:endParaRPr lang="ru-RU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74638"/>
            <a:ext cx="5178431" cy="1868478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Расходы на дополнительное образование 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428596" y="2500306"/>
          <a:ext cx="8262974" cy="435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3361179" cy="232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57488" y="214290"/>
            <a:ext cx="6286512" cy="1143000"/>
          </a:xfrm>
        </p:spPr>
        <p:txBody>
          <a:bodyPr/>
          <a:lstStyle/>
          <a:p>
            <a:r>
              <a:rPr lang="ru-RU" sz="3200" dirty="0" smtClean="0"/>
              <a:t>Расходы по разделу «Культура»</a:t>
            </a:r>
            <a:endParaRPr lang="ru-RU" sz="3200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2844" y="2000240"/>
          <a:ext cx="8715436" cy="457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14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257176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5535621" cy="101122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Расходы по разделу «Физическая культура и спорт»</a:t>
            </a:r>
            <a:r>
              <a:rPr lang="ru-RU" sz="3500" dirty="0" smtClean="0">
                <a:solidFill>
                  <a:srgbClr val="00B050"/>
                </a:solidFill>
              </a:rPr>
              <a:t/>
            </a:r>
            <a:br>
              <a:rPr lang="ru-RU" sz="3500" dirty="0" smtClean="0">
                <a:solidFill>
                  <a:srgbClr val="00B050"/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57158" y="1571612"/>
          <a:ext cx="8572560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kis.rnd.muzkult.ru/img/upload/1419/image_image_4577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3071834" cy="12858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642918"/>
            <a:ext cx="6821505" cy="1428760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Дополнительные средства из бюджета Орловского района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на 202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3500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3500" dirty="0">
              <a:solidFill>
                <a:srgbClr val="00B050"/>
              </a:solidFill>
            </a:endParaRPr>
          </a:p>
        </p:txBody>
      </p:sp>
      <p:sp>
        <p:nvSpPr>
          <p:cNvPr id="4" name="AutoShape 5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3191" name="AutoShape 7" descr="Картинки по запросу ДШИ Орлов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02" name="AutoShape 2" descr="Картинки по запросу Культура Орловский РД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0" name="Picture 2" descr="https://im0-tub-ru.yandex.net/i?id=eff37b27d83105933bd19e7121eb676a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2071670" cy="1714512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357158" y="2000240"/>
          <a:ext cx="6429420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Овал 11"/>
          <p:cNvSpPr/>
          <p:nvPr/>
        </p:nvSpPr>
        <p:spPr>
          <a:xfrm>
            <a:off x="6786578" y="3143248"/>
            <a:ext cx="2357422" cy="22860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41 718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argasoklib.sokik.ru/files/kargasoklib/struktura/otdel_komlekt/otdel_komlekt_2.jpg"/>
          <p:cNvPicPr>
            <a:picLocks noChangeAspect="1" noChangeArrowheads="1"/>
          </p:cNvPicPr>
          <p:nvPr/>
        </p:nvPicPr>
        <p:blipFill>
          <a:blip r:embed="rId2">
            <a:lum contrast="-6000"/>
          </a:blip>
          <a:srcRect/>
          <a:stretch>
            <a:fillRect/>
          </a:stretch>
        </p:blipFill>
        <p:spPr bwMode="auto">
          <a:xfrm>
            <a:off x="285720" y="2500306"/>
            <a:ext cx="2742234" cy="350046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714348" y="785794"/>
            <a:ext cx="8072494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муниципальных библиотек 2024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3500430" y="2000240"/>
          <a:ext cx="5286412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Государственная поддержка отрасли Культуры» книжный фонд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214678" y="1714488"/>
          <a:ext cx="5643602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000240"/>
            <a:ext cx="292895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Приобретение компьютерной техники для библиотек  2024 год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3786182" y="2143116"/>
          <a:ext cx="5072098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071678"/>
            <a:ext cx="3071834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9743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главному распорядителю средств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Управлению социальной защиты населения </a:t>
            </a:r>
            <a:b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Орловского района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Pictures\20.11.2017\iU4BOD50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3048000" cy="1714512"/>
          </a:xfrm>
          <a:prstGeom prst="rect">
            <a:avLst/>
          </a:prstGeom>
          <a:noFill/>
        </p:spPr>
      </p:pic>
      <p:pic>
        <p:nvPicPr>
          <p:cNvPr id="4" name="Picture 3" descr="C:\Users\user\Pictures\20.11.2017\ef53d18ea3f2390ab2b101ee9426bf01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4714884"/>
            <a:ext cx="2857488" cy="1762362"/>
          </a:xfrm>
          <a:prstGeom prst="rect">
            <a:avLst/>
          </a:prstGeom>
          <a:noFill/>
        </p:spPr>
      </p:pic>
      <p:pic>
        <p:nvPicPr>
          <p:cNvPr id="5" name="Picture 4" descr="C:\Users\user\Pictures\20.11.2017\priemnaya-sem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786322"/>
            <a:ext cx="2900833" cy="1643050"/>
          </a:xfrm>
          <a:prstGeom prst="rect">
            <a:avLst/>
          </a:prstGeom>
          <a:noFill/>
        </p:spPr>
      </p:pic>
      <p:pic>
        <p:nvPicPr>
          <p:cNvPr id="6" name="Picture 5" descr="C:\Users\user\Pictures\20.11.2017\iBPDPXNE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571480"/>
            <a:ext cx="3047989" cy="17144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Социальная%20защита%20населения%20города%20Моск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28926" cy="221455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28"/>
            <a:ext cx="5614998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7030A0"/>
                </a:solidFill>
              </a:rPr>
              <a:t>Динамика расходов бюджета Орловского района на социальную политику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28596" y="2857496"/>
          <a:ext cx="8215370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1797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за счет местного бюджета</a:t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500034" y="1571612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0" name="Picture 2" descr="C:\Users\user\Pictures\b5d6ab6ed57a14a18543f5b4b4a8ff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14291"/>
            <a:ext cx="2357422" cy="16430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ject 3"/>
          <p:cNvPicPr/>
          <p:nvPr/>
        </p:nvPicPr>
        <p:blipFill>
          <a:blip r:embed="rId3" cstate="print">
            <a:lum bright="-5000" contrast="-24000"/>
          </a:blip>
          <a:stretch>
            <a:fillRect/>
          </a:stretch>
        </p:blipFill>
        <p:spPr>
          <a:xfrm>
            <a:off x="0" y="1714488"/>
            <a:ext cx="1285852" cy="40719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6123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характеристики бюджета Орловского района  </a:t>
            </a:r>
            <a:b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2024-2026 годы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04454209"/>
              </p:ext>
            </p:extLst>
          </p:nvPr>
        </p:nvGraphicFramePr>
        <p:xfrm>
          <a:off x="1214413" y="1928803"/>
          <a:ext cx="7721626" cy="3689958"/>
        </p:xfrm>
        <a:graphic>
          <a:graphicData uri="http://schemas.openxmlformats.org/drawingml/2006/table">
            <a:tbl>
              <a:tblPr/>
              <a:tblGrid>
                <a:gridCol w="1801712"/>
                <a:gridCol w="1708593"/>
                <a:gridCol w="1467945"/>
                <a:gridCol w="1404122"/>
                <a:gridCol w="1339254"/>
              </a:tblGrid>
              <a:tr h="863959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Показатель</a:t>
                      </a:r>
                      <a:endParaRPr lang="ru-RU" sz="16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</a:t>
                      </a:r>
                      <a:r>
                        <a:rPr kumimoji="0" lang="en-US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 год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2024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2025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Бюджет</a:t>
                      </a:r>
                      <a:endParaRPr kumimoji="0" lang="ru-RU" sz="1600" b="1" kern="1200" baseline="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на 2026 год 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19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</a:t>
                      </a:r>
                      <a:r>
                        <a:rPr lang="ru-RU" sz="1600" b="1" dirty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Доходы, всего</a:t>
                      </a:r>
                      <a:endParaRPr lang="ru-RU" sz="1600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1 327 693,1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1 396 408,5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1 439 922,9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1 562 785,0</a:t>
                      </a:r>
                      <a:endParaRPr kumimoji="0" lang="ru-RU" sz="1600" b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470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i="1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Безвозмездные поступления из областного</a:t>
                      </a:r>
                      <a:r>
                        <a:rPr lang="ru-RU" sz="1400" i="1" baseline="0" dirty="0" smtClean="0">
                          <a:solidFill>
                            <a:srgbClr val="0066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бюджета</a:t>
                      </a:r>
                      <a:endParaRPr lang="ru-RU" sz="1400" i="1" dirty="0">
                        <a:solidFill>
                          <a:srgbClr val="0066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1 043 372,7</a:t>
                      </a:r>
                      <a:endParaRPr kumimoji="0" lang="ru-RU" sz="1400" b="1" i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1 064 492,8</a:t>
                      </a:r>
                      <a:endParaRPr kumimoji="0" lang="ru-RU" sz="1400" b="1" i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1 058 516,9</a:t>
                      </a:r>
                      <a:endParaRPr kumimoji="0" lang="ru-RU" sz="1400" b="1" i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i="1" kern="1200" dirty="0" smtClean="0"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1 164 838,8</a:t>
                      </a:r>
                      <a:endParaRPr kumimoji="0" lang="ru-RU" sz="1400" b="1" i="1" kern="1200" dirty="0">
                        <a:solidFill>
                          <a:srgbClr val="00660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50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Расходы, всего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1 327 693,1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1 396 408,5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1 439 922,9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1 562 785,0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5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III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.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Дефицит, Профицит</a:t>
                      </a:r>
                      <a:endParaRPr lang="ru-RU" sz="1600" dirty="0">
                        <a:solidFill>
                          <a:srgbClr val="00206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baseline="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0,0</a:t>
                      </a:r>
                      <a:endParaRPr kumimoji="0" lang="ru-RU" sz="1600" b="1" kern="12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301" y="1606779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050" b="1" dirty="0" smtClean="0">
                <a:solidFill>
                  <a:prstClr val="black"/>
                </a:solidFill>
                <a:latin typeface="Arial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Arial" charset="0"/>
              </a:rPr>
              <a:t>рублей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74638"/>
            <a:ext cx="6186502" cy="22256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На исполнительно-распорядительные функции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за счет областного  бюджета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ru-RU" sz="1400" dirty="0" smtClean="0"/>
              <a:t>тыс.рублей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285720" y="1785926"/>
          <a:ext cx="8643998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2754" name="AutoShape 2" descr="Картинки по запросу социальная защит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 descr="https://yt3.ggpht.com/-Vw9P7mGIz5Y/AAAAAAAAAAI/AAAAAAAAAAA/GARLyrqL_4A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071702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714356"/>
            <a:ext cx="4900618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Расходы </a:t>
            </a:r>
            <a:r>
              <a:rPr lang="ru-RU" dirty="0" smtClean="0">
                <a:solidFill>
                  <a:srgbClr val="FF0000"/>
                </a:solidFill>
              </a:rPr>
              <a:t>для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МБУ «ЦСО»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242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6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8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5" name="Диаграмма 14"/>
          <p:cNvGraphicFramePr/>
          <p:nvPr/>
        </p:nvGraphicFramePr>
        <p:xfrm>
          <a:off x="1214414" y="2071678"/>
          <a:ext cx="750099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Users\user\Pictures\iK4PPMV9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2643206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57158" y="2143116"/>
          <a:ext cx="8429684" cy="4214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371600" y="1981200"/>
            <a:ext cx="7772400" cy="1362075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4294967295"/>
          </p:nvPr>
        </p:nvSpPr>
        <p:spPr>
          <a:xfrm>
            <a:off x="3206750" y="785813"/>
            <a:ext cx="5937250" cy="17145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На финансовое  обеспечение деятельности мобильных  бригад</a:t>
            </a:r>
            <a:endParaRPr lang="ru-RU" sz="2800" dirty="0"/>
          </a:p>
        </p:txBody>
      </p:sp>
      <p:pic>
        <p:nvPicPr>
          <p:cNvPr id="2052" name="Picture 4" descr="C:\Users\user\Pictures\EA4CCARWkAAaq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642918"/>
            <a:ext cx="214314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714356"/>
            <a:ext cx="818388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Меры социальной поддержки отдельным категориям граждан</a:t>
            </a:r>
            <a:endParaRPr lang="ru-RU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785926"/>
          <a:ext cx="8143932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285984" y="428604"/>
            <a:ext cx="6357982" cy="150019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Расходы по обеспечению мер </a:t>
            </a:r>
            <a:r>
              <a:rPr lang="ru-RU" sz="1600" dirty="0" err="1" smtClean="0"/>
              <a:t>соцподдержки</a:t>
            </a:r>
            <a:r>
              <a:rPr lang="ru-RU" sz="1600" dirty="0" smtClean="0"/>
              <a:t>  ветеранам труда, ветеранам труда РО, сельским специалистам, реабилитированным, труженикам тыла предусмотрены в сумме на 2024г – 99022,2 т.р.; 2025г — 102829,0 т.р.; 2026г — 106778,6 т.р.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85984" y="2071678"/>
            <a:ext cx="6572296" cy="250033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поддержку детей из многодетных семей по выплате компенсаций на ЖКУ по региональным стандартам, а также на ежемесячные денежные выплаты на приобретение школьной формы, проезда и приобретение лекарственных препаратов детям до 6 лет планируются средства в 2024г — 9428,4 т.р., 2025 — 9799,1 т.р., 2026г — 10185,4 т.р. Размер пособия на приобретение школьной формы, проезда и приобретение лекарственных препаратов детям до 6 лет в текущем году – 498,0 руб.</a:t>
            </a:r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4643446"/>
            <a:ext cx="6643734" cy="1928826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детей 1-2 г жизни из малоимущих семей для приобретения специальных молочных продуктов детского питания расходы предусмотрены в 2024г — 4139,5 т.р., 2025 — 4308,5 т.р., 2026г — 4481,7 т.р.  Размер пособия в текущем году — 988,0 руб.</a:t>
            </a:r>
          </a:p>
          <a:p>
            <a:pPr lvl="0"/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5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8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http://pensiaexpert.ru/wp-content/uploads/2017/05/kakoj-nuzhen-stazh-dlya-veterana-truda-v-rossii-v-2017-godu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18" y="285727"/>
            <a:ext cx="2286017" cy="1928827"/>
          </a:xfrm>
          <a:prstGeom prst="rect">
            <a:avLst/>
          </a:prstGeom>
          <a:noFill/>
        </p:spPr>
      </p:pic>
      <p:pic>
        <p:nvPicPr>
          <p:cNvPr id="18436" name="Picture 4" descr="http://malodeneg.com/wp-content/uploads/2018/01/ZHilishhnye-lgoty-mnogodetnym-semyam-20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14554"/>
            <a:ext cx="2214578" cy="2357454"/>
          </a:xfrm>
          <a:prstGeom prst="rect">
            <a:avLst/>
          </a:prstGeom>
          <a:noFill/>
        </p:spPr>
      </p:pic>
      <p:pic>
        <p:nvPicPr>
          <p:cNvPr id="18438" name="Picture 6" descr="https://medaboutme.ru/upload/iblock/385/v_rossii_importozamestyat_detskoe_pitan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86322"/>
            <a:ext cx="2285983" cy="164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428860" y="571480"/>
            <a:ext cx="6429420" cy="1857388"/>
          </a:xfrm>
          <a:prstGeom prst="round2Diag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sz="1600" dirty="0" smtClean="0"/>
          </a:p>
          <a:p>
            <a:pPr lvl="0"/>
            <a:r>
              <a:rPr lang="ru-RU" sz="1400" dirty="0" smtClean="0"/>
              <a:t>Расходы по выплате ежемесячного пособия на ребенка планируются в 2024г — 21465,8 т.р., 2025г — 22336,1 т.р., 2026 г — 23236,7 т.р. Размер пособия на сегодняшний день составляет 498,0 руб., на детей одиноких матерей - 966,0 руб., на детей, родители которых уклоняются от уплаты алиментов  и на детей военнослужащих срочной службы составляет - 747,0 руб.</a:t>
            </a:r>
            <a:endParaRPr lang="ru-RU" sz="1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428860" y="2500306"/>
            <a:ext cx="6429420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Расходы по выплате регионального материнского капитала планируются в 2024г — 7196,3 т.р., 2025г — 7484,2 т.р., 2026г — 7783,6 т.р. В 2023 году его размер составляет — 138001,0 рублей.</a:t>
            </a:r>
            <a:endParaRPr lang="ru-RU" sz="14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214546" y="3643314"/>
            <a:ext cx="6643734" cy="2928958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400" dirty="0" smtClean="0"/>
              <a:t>Расходы на выплату ежемесячной денежной выплаты на полноценное питание беременным женщинам из малоимущих семей, кормящим матерям и детям до 3-х лет из малоимущих семей составят в 2024г — 3789,7 т.р., 2025г — 3943,1 т.р., 2026г — 4102,0 т.р. В текущем году размер пособия составляет – 1306,0 руб.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0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 descr="http://www.o-krohe.ru/images/article/orig/2018/02/s-novyh-detskih-posobij-ne-stanut-vychitat-nalogi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303154"/>
            <a:ext cx="2428860" cy="1939982"/>
          </a:xfrm>
          <a:prstGeom prst="rect">
            <a:avLst/>
          </a:prstGeom>
          <a:noFill/>
        </p:spPr>
      </p:pic>
      <p:sp>
        <p:nvSpPr>
          <p:cNvPr id="17414" name="AutoShape 6" descr="https://fiverr-res.cloudinary.com/images/t_main1,q_auto,f_auto/gigs/99719903/original/15949df47f09b355eec4cc6da2eacc8facfcbece/nutrition-plan-for-pregnant-woman.jp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6" name="Picture 8" descr="https://i.sunhome.ru/journal/230/racion-pitaniya-zhenschini-v2.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357694"/>
            <a:ext cx="2214578" cy="1928826"/>
          </a:xfrm>
          <a:prstGeom prst="rect">
            <a:avLst/>
          </a:prstGeom>
          <a:noFill/>
        </p:spPr>
      </p:pic>
      <p:sp>
        <p:nvSpPr>
          <p:cNvPr id="11" name="object 8"/>
          <p:cNvSpPr/>
          <p:nvPr/>
        </p:nvSpPr>
        <p:spPr>
          <a:xfrm>
            <a:off x="0" y="2214554"/>
            <a:ext cx="2455887" cy="2000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2714580" y="4286256"/>
            <a:ext cx="6286576" cy="207170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выплату ежемесячного пособия на третьего ребенка или последующих детей расходы составят в 2024г — 14893,4 т.р., из них 12178,8 т.р. за счет средств федерального бюджета, 2714,6 т.р. – областной бюджет; 2025г — 4559,4 т.р., из них федеральный бюджет – 3728,4 т.р., областной бюджет – 831,0 т.р. Размер выплаты на сегодняшний день составляет — 10190,0 руб.</a:t>
            </a:r>
            <a:endParaRPr lang="ru-RU" sz="1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714580" y="500042"/>
            <a:ext cx="6286576" cy="207170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организацию и обеспечение отдыха и оздоровления детей предусмотрено в 2024г — 11651,5 т.р., 2025г — 12117,5 т.р., 2026г — 12602,2 т.р.  Предусмотрены расходы за счет местного бюджета на транспортные услуги по доставке детей из малоимущих семей в детские оздоровительные лагеря и санатории в 2024,2025,2026 — 800,0 т.р.</a:t>
            </a:r>
          </a:p>
          <a:p>
            <a:pPr lvl="0"/>
            <a:endParaRPr lang="ru-RU" sz="1600" dirty="0"/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786018" y="2643182"/>
            <a:ext cx="6215138" cy="1500198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/>
              <a:t>На обеспечение МСП по выплате адресных субсидий на оплату жилья и коммунальных услуг предусмотрено в 2024г — 2911,1 т.р., 2025г — 3021,7 т.р., 2026г — 3136,5 т.р.</a:t>
            </a:r>
            <a:endParaRPr lang="ru-RU" sz="1600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user\Pictures\1475086377_3f7887c5b42079a47c3bcaab960f54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357430"/>
            <a:ext cx="2224310" cy="1857388"/>
          </a:xfrm>
          <a:prstGeom prst="rect">
            <a:avLst/>
          </a:prstGeom>
          <a:noFill/>
        </p:spPr>
      </p:pic>
      <p:pic>
        <p:nvPicPr>
          <p:cNvPr id="16386" name="Picture 2" descr="http://fb.ru/media/i/5/1/7/7/3/i/51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20" y="4429132"/>
            <a:ext cx="2562101" cy="1919247"/>
          </a:xfrm>
          <a:prstGeom prst="rect">
            <a:avLst/>
          </a:prstGeom>
          <a:noFill/>
        </p:spPr>
      </p:pic>
      <p:pic>
        <p:nvPicPr>
          <p:cNvPr id="16388" name="Picture 4" descr="http://s.fishki.net/upload/post/201505/08/1526889/23_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57166"/>
            <a:ext cx="2357454" cy="1849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2500298" y="642918"/>
            <a:ext cx="6143668" cy="2714644"/>
          </a:xfrm>
          <a:prstGeom prst="round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Компенсация расходов по оплате жилищно-коммунальных услуг, оказываемых отдельным категориям граждан из числа ветеранов и инвалидов. На 2024 год расходы составят — 20226,5 т.р., в 2025г — 20227,3 т.р.</a:t>
            </a:r>
          </a:p>
          <a:p>
            <a:pPr lvl="0"/>
            <a:endParaRPr lang="ru-RU" dirty="0"/>
          </a:p>
        </p:txBody>
      </p:sp>
      <p:sp>
        <p:nvSpPr>
          <p:cNvPr id="194562" name="AutoShape 2" descr="Картинки по запросу ветераны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850" name="AutoShape 2" descr="Картинки по запросу третий ребено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4" name="AutoShape 2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76" name="AutoShape 4" descr="Картинки по запросу беременные жены военнослужащи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7880" name="AutoShape 8" descr="Картинки по запросу компенсация жкх ветеранам труд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C:\Users\user\Pictures\ima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2143140" cy="2357454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23574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Скругленный прямоугольник 14"/>
          <p:cNvSpPr/>
          <p:nvPr/>
        </p:nvSpPr>
        <p:spPr>
          <a:xfrm>
            <a:off x="2428860" y="3714752"/>
            <a:ext cx="6357982" cy="264320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dirty="0" smtClean="0"/>
              <a:t>На выплату ежегодной денежной выплаты гражданам, награжденным нагрудными знаками «Почетный донор СССР», «Почетный донор России» предусмотрено в 2024г  - 432,4 т.р., 2025г — 449,6 т.р.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714356"/>
            <a:ext cx="4800576" cy="1214446"/>
          </a:xfrm>
        </p:spPr>
        <p:txBody>
          <a:bodyPr/>
          <a:lstStyle/>
          <a:p>
            <a:pPr algn="r"/>
            <a:r>
              <a:rPr lang="ru-RU" sz="2400" b="1" dirty="0" smtClean="0"/>
              <a:t>Расходы на защиту от чрезвычайных ситуаций, пожарная безопасность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900" dirty="0" smtClean="0"/>
              <a:t>тыс.рублей</a:t>
            </a:r>
            <a:endParaRPr lang="ru-RU" sz="900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85720" y="2357430"/>
          <a:ext cx="8358246" cy="4000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2882" name="Picture 2" descr="https://api.rbsmi.ru/attachments/8840b5d07b12c9f950bf69f0d383d7d40c6cf013/store/crop/0/0/1028/647/1600/0/0/15b76b5f2a6b531ed41f9d45e0dcb3f87e866f90f3661651c61382632dbc/b84d1af2ed6bed5b0d7fc7c4fdf050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0042"/>
            <a:ext cx="2786050" cy="1428760"/>
          </a:xfrm>
          <a:prstGeom prst="rect">
            <a:avLst/>
          </a:prstGeom>
          <a:noFill/>
        </p:spPr>
      </p:pic>
      <p:pic>
        <p:nvPicPr>
          <p:cNvPr id="122886" name="Picture 6" descr="https://gazeta-edinstvo.ru/upload/iblock/8ba/8baaa31007236c71033c5823ad1f68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642918"/>
            <a:ext cx="1827074" cy="1143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732240" y="3857629"/>
            <a:ext cx="1943770" cy="13573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5,0 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</a:t>
            </a:r>
            <a:r>
              <a:rPr lang="ru-RU" b="1" dirty="0">
                <a:solidFill>
                  <a:srgbClr val="000000"/>
                </a:solidFill>
                <a:cs typeface="Arial" charset="0"/>
              </a:rPr>
              <a:t>. рублей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6072198" y="4357695"/>
            <a:ext cx="648072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476676"/>
            <a:ext cx="8460432" cy="936103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Особенности межбюджетных отношений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в Орловском районе на 2024 год</a:t>
            </a:r>
            <a:endParaRPr lang="ru-RU" sz="2500" b="1" dirty="0"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3" y="4000507"/>
            <a:ext cx="5760640" cy="178595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Предоставление бюджетных кредитов муниципальным образованиям по </a:t>
            </a:r>
            <a:r>
              <a:rPr lang="ru-RU" dirty="0" smtClean="0">
                <a:solidFill>
                  <a:prstClr val="black"/>
                </a:solidFill>
                <a:cs typeface="Times New Roman" pitchFamily="18" charset="0"/>
              </a:rPr>
              <a:t>ставке </a:t>
            </a:r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0,1% годовых на покрытие временных кассовых разрывов с погашением в пределах финансового года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1520" y="1844828"/>
            <a:ext cx="5544740" cy="18722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Иные межбюджетные трансферты, передаваемые бюджетам сельских поселений из бюджета Орловского  района на осуществление части полномочий по решению вопросов местного значения в соответствии с заключенными соглашениями </a:t>
            </a:r>
            <a:r>
              <a:rPr lang="ru-RU" sz="1600" smtClean="0">
                <a:solidFill>
                  <a:schemeClr val="tx1"/>
                </a:solidFill>
                <a:cs typeface="Times New Roman" pitchFamily="18" charset="0"/>
              </a:rPr>
              <a:t>на 2024 </a:t>
            </a: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год</a:t>
            </a:r>
            <a:endParaRPr lang="ru-RU" sz="17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012160" y="2420888"/>
            <a:ext cx="864096" cy="4318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20272" y="1928805"/>
            <a:ext cx="1800200" cy="1284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6.3</a:t>
            </a:r>
            <a:endParaRPr lang="ru-RU" b="1" dirty="0" smtClean="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cs typeface="Arial" charset="0"/>
              </a:rPr>
              <a:t>млн.рублей</a:t>
            </a:r>
            <a:endParaRPr lang="ru-RU" b="1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ru-RU" sz="16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6254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4034" name="Диаграмма 9"/>
          <p:cNvGraphicFramePr>
            <a:graphicFrameLocks/>
          </p:cNvGraphicFramePr>
          <p:nvPr/>
        </p:nvGraphicFramePr>
        <p:xfrm>
          <a:off x="284163" y="1452563"/>
          <a:ext cx="8636000" cy="4948237"/>
        </p:xfrm>
        <a:graphic>
          <a:graphicData uri="http://schemas.openxmlformats.org/presentationml/2006/ole">
            <p:oleObj spid="_x0000_s2052" name="Worksheet" r:id="rId5" imgW="8858199" imgH="5095980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 bwMode="auto">
          <a:xfrm>
            <a:off x="5643576" y="260351"/>
            <a:ext cx="36814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Финансовый отдел Администрации Орловского района</a:t>
            </a:r>
          </a:p>
        </p:txBody>
      </p:sp>
      <p:sp>
        <p:nvSpPr>
          <p:cNvPr id="18438" name="Прямоугольник 11"/>
          <p:cNvSpPr>
            <a:spLocks noChangeArrowheads="1"/>
          </p:cNvSpPr>
          <p:nvPr/>
        </p:nvSpPr>
        <p:spPr bwMode="auto">
          <a:xfrm>
            <a:off x="7561263" y="1214428"/>
            <a:ext cx="16192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err="1" smtClean="0">
                <a:solidFill>
                  <a:prstClr val="black"/>
                </a:solidFill>
                <a:latin typeface="Trebuchet MS"/>
              </a:rPr>
              <a:t>млн</a:t>
            </a:r>
            <a:r>
              <a:rPr lang="ru-RU" sz="1400" b="1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Trebuchet MS"/>
              </a:rPr>
              <a:t>рублей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80804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Собственные доходы консолидированного</a:t>
            </a:r>
            <a:r>
              <a:rPr lang="en-US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и</a:t>
            </a:r>
            <a:b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</a:b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ea typeface="+mn-ea"/>
                <a:cs typeface="+mn-cs"/>
              </a:rPr>
              <a:t>бюджета Орловского района</a:t>
            </a:r>
          </a:p>
        </p:txBody>
      </p:sp>
      <p:sp>
        <p:nvSpPr>
          <p:cNvPr id="44038" name="Номер слайда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174736" y="2272"/>
            <a:ext cx="762000" cy="36576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dirty="0" smtClean="0">
                <a:cs typeface="Arial" charset="0"/>
              </a:rPr>
              <a:t>.</a:t>
            </a:r>
            <a:endParaRPr lang="ru-RU" dirty="0"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246757" y="3255268"/>
            <a:ext cx="171450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256282" y="3675360"/>
            <a:ext cx="161925" cy="1619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58788" y="3071813"/>
            <a:ext cx="60625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rebuchet MS"/>
              </a:rPr>
              <a:t>КБР</a:t>
            </a:r>
            <a:endParaRPr lang="ru-RU" b="1" dirty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4282" y="5384304"/>
            <a:ext cx="1540951" cy="1473696"/>
          </a:xfrm>
          <a:prstGeom prst="ellipse">
            <a:avLst/>
          </a:prstGeom>
          <a:blipFill dpi="0" rotWithShape="1">
            <a:blip r:embed="rId8" cstate="print"/>
            <a:srcRect/>
            <a:stretch>
              <a:fillRect l="-26000" t="-3000" r="-26000" b="-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857356" y="5730382"/>
            <a:ext cx="1241581" cy="1127618"/>
          </a:xfrm>
          <a:prstGeom prst="ellipse">
            <a:avLst/>
          </a:prstGeom>
          <a:blipFill dpi="0" rotWithShape="1">
            <a:blip r:embed="rId9" cstate="print"/>
            <a:srcRect/>
            <a:stretch>
              <a:fillRect l="-27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143240" y="5384304"/>
            <a:ext cx="1512168" cy="1473696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 l="-21000" t="-2000" r="-26000" b="1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429131" y="5429264"/>
            <a:ext cx="1500192" cy="1341908"/>
          </a:xfrm>
          <a:prstGeom prst="ellipse">
            <a:avLst/>
          </a:prstGeom>
          <a:blipFill dpi="0" rotWithShape="1">
            <a:blip r:embed="rId11" cstate="print"/>
            <a:srcRect/>
            <a:stretch>
              <a:fillRect l="-33000" t="-3000" r="2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857884" y="5384304"/>
            <a:ext cx="1512341" cy="1473696"/>
          </a:xfrm>
          <a:prstGeom prst="ellipse">
            <a:avLst/>
          </a:prstGeom>
          <a:blipFill dpi="0" rotWithShape="1">
            <a:blip r:embed="rId12" cstate="print"/>
            <a:srcRect/>
            <a:stretch>
              <a:fillRect l="-59000" t="-26000" r="-43000" b="-24000"/>
            </a:stretch>
          </a:blipFill>
          <a:ln w="53975" cmpd="thinThick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286644" y="5373216"/>
            <a:ext cx="1567012" cy="1484784"/>
          </a:xfrm>
          <a:prstGeom prst="ellipse">
            <a:avLst/>
          </a:prstGeom>
          <a:blipFill dpi="0" rotWithShape="1">
            <a:blip r:embed="rId13" cstate="print"/>
            <a:srcRect/>
            <a:stretch>
              <a:fillRect l="-26000" t="-3000" r="-26000" b="-1000"/>
            </a:stretch>
          </a:blipFill>
          <a:ln w="53975" cmpd="thinThick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054" name="Picture 6" descr="C:\Users\user\Pictures\публичный декабрь 2018\i3CK35GM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429124" y="5429240"/>
            <a:ext cx="1428760" cy="1428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" descr="Администрация Орловского района.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860482" y="116632"/>
            <a:ext cx="497336" cy="454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934388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07485249"/>
              </p:ext>
            </p:extLst>
          </p:nvPr>
        </p:nvGraphicFramePr>
        <p:xfrm>
          <a:off x="-5454487" y="-567789"/>
          <a:ext cx="4025695" cy="924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5149187"/>
            <a:ext cx="9144000" cy="11637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C2434BB-D04D-478B-A2A0-AF6C607511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39"/>
            <a:ext cx="112676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9070" y="5155943"/>
            <a:ext cx="9054930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юджет Орловского района на 202</a:t>
            </a:r>
            <a:r>
              <a:rPr lang="en-US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 и на плановый период 202</a:t>
            </a:r>
            <a:r>
              <a:rPr lang="en-US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и 202</a:t>
            </a:r>
            <a:r>
              <a:rPr lang="en-US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6</a:t>
            </a:r>
            <a:r>
              <a:rPr lang="ru-RU" sz="165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годов создаст дополнительные условия для выполнения поставленных Президентом России, Губернатором области и Главой Администрации района приоритетных задач</a:t>
            </a:r>
            <a:endParaRPr lang="ru-RU" sz="165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Номер слайда 7"/>
          <p:cNvSpPr txBox="1">
            <a:spLocks/>
          </p:cNvSpPr>
          <p:nvPr/>
        </p:nvSpPr>
        <p:spPr>
          <a:xfrm>
            <a:off x="7114308" y="-532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39995-16CF-4D62-BCE6-FD7BF02B238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6198" name="AutoShape 6" descr="https://s3.nat-geo.ru/images/2019/5/16/815d0f9cc720417088b89aba69be3e64.max-1200x8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2228882"/>
            <a:ext cx="6715172" cy="295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143108" y="714356"/>
            <a:ext cx="50006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СОЦИАЛЬНЫЕ СЕТИ</a:t>
            </a:r>
          </a:p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82086" y="1500174"/>
            <a:ext cx="48617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https://vk.com/public217644077</a:t>
            </a:r>
            <a:endParaRPr lang="ru-RU" dirty="0"/>
          </a:p>
        </p:txBody>
      </p:sp>
      <p:sp>
        <p:nvSpPr>
          <p:cNvPr id="12" name="object 13"/>
          <p:cNvSpPr/>
          <p:nvPr/>
        </p:nvSpPr>
        <p:spPr>
          <a:xfrm>
            <a:off x="1428728" y="1214422"/>
            <a:ext cx="1744599" cy="10001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ChangeArrowheads="1"/>
          </p:cNvSpPr>
          <p:nvPr/>
        </p:nvSpPr>
        <p:spPr bwMode="auto">
          <a:xfrm>
            <a:off x="0" y="0"/>
            <a:ext cx="9144000" cy="560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sz="2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4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Контактная информация</a:t>
            </a:r>
          </a:p>
          <a:p>
            <a:pPr algn="ctr" eaLnBrk="0" hangingPunct="0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Финансовый отдел Администрации Орловского района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347510, Ростовская область, п.Орловский ул.Пионерская 75</a:t>
            </a:r>
            <a:endParaRPr lang="ru-RU" dirty="0">
              <a:ea typeface="Calibri" pitchFamily="34" charset="0"/>
              <a:cs typeface="Arial" charset="0"/>
            </a:endParaRP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Руководитель: Заведующий финансовым отделом Администрации Орловского района</a:t>
            </a:r>
          </a:p>
          <a:p>
            <a:pPr algn="ctr" eaLnBrk="0" hangingPunct="0"/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–</a:t>
            </a:r>
            <a:r>
              <a:rPr lang="ru-RU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Лячина</a:t>
            </a:r>
            <a:r>
              <a:rPr lang="ru-RU" dirty="0">
                <a:latin typeface="Calibri" pitchFamily="34" charset="0"/>
                <a:ea typeface="Calibri" pitchFamily="34" charset="0"/>
                <a:cs typeface="Calibri" pitchFamily="34" charset="0"/>
              </a:rPr>
              <a:t> Елена Анатольевна</a:t>
            </a:r>
            <a:endParaRPr lang="ru-RU" dirty="0">
              <a:cs typeface="Arial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Тел.(факс) : (86375) 31-7-37,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E-mail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: 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rayfo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@</a:t>
            </a:r>
            <a:r>
              <a:rPr lang="en-US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orlovsky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r>
              <a:rPr lang="ru-RU" dirty="0" err="1">
                <a:latin typeface="Times New Roman" pitchFamily="18" charset="0"/>
                <a:ea typeface="Calibri" pitchFamily="34" charset="0"/>
                <a:cs typeface="Calibri" pitchFamily="34" charset="0"/>
              </a:rPr>
              <a:t>donland.ru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График (режим) работы: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понедельник – пятница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17.00;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предпраздничные дни –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Calibri" pitchFamily="34" charset="0"/>
              </a:rPr>
              <a:t>9.00 </a:t>
            </a:r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– 16.00;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суббота и воскресенье – выходные дни;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ea typeface="Calibri" pitchFamily="34" charset="0"/>
                <a:cs typeface="Calibri" pitchFamily="34" charset="0"/>
              </a:rPr>
              <a:t> перерыв – 12.00 – 13.00. </a:t>
            </a:r>
            <a:endParaRPr lang="en-US" dirty="0">
              <a:latin typeface="Times New Roman" pitchFamily="18" charset="0"/>
              <a:ea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  <a:cs typeface="Times New Roman" pitchFamily="18" charset="0"/>
              </a:rPr>
              <a:t>График приема: последний понедельник месяца с 14 до 15 часов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480"/>
            <a:ext cx="8229600" cy="11430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Структура налоговых и неналоговых доходов бюджета</a:t>
            </a:r>
            <a:b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</a:rPr>
              <a:t>Орловского района  в 2024  году</a:t>
            </a:r>
            <a:endParaRPr lang="ru-RU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2" name="Диаграмма 11"/>
          <p:cNvGraphicFramePr>
            <a:graphicFrameLocks noGrp="1"/>
          </p:cNvGraphicFramePr>
          <p:nvPr>
            <p:ph type="chart" idx="4294967295"/>
          </p:nvPr>
        </p:nvGraphicFramePr>
        <p:xfrm>
          <a:off x="0" y="2000240"/>
          <a:ext cx="8229600" cy="4429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36296" y="171448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тыс.рублей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85738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Налоговые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неналоговые доходы  бюджета Орловского района сформированы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учетом прогноза социально-экономического развития Орловского района, основных направлений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бюджетной и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налоговой политики  Орловского района, действующего бюджетного </a:t>
            </a:r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spc="-5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налогового  законодательства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8766084"/>
              </p:ext>
            </p:extLst>
          </p:nvPr>
        </p:nvGraphicFramePr>
        <p:xfrm>
          <a:off x="357157" y="3143247"/>
          <a:ext cx="8215370" cy="31142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5376"/>
                <a:gridCol w="1695003"/>
                <a:gridCol w="1435361"/>
                <a:gridCol w="1695003"/>
                <a:gridCol w="1364627"/>
              </a:tblGrid>
              <a:tr h="3661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НДФЛ</a:t>
                      </a:r>
                      <a:endParaRPr sz="1000" b="1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878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Единый</a:t>
                      </a:r>
                      <a:r>
                        <a:rPr lang="ru-RU" sz="1000" b="1" spc="-10" baseline="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сельскохозяйственный налог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7632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20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2020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129193,8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34123,6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7632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20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2021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140094,8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108,4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66470,8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194,8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76326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20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2022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154735,3</a:t>
                      </a: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110,4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48407,8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937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72,8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200" dirty="0" smtClean="0">
                          <a:latin typeface="Tahoma"/>
                          <a:cs typeface="Tahoma"/>
                        </a:rPr>
                        <a:t>*</a:t>
                      </a:r>
                    </a:p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76290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200" dirty="0">
                          <a:latin typeface="Tahoma"/>
                          <a:cs typeface="Tahoma"/>
                        </a:rPr>
                        <a:t>оценка</a:t>
                      </a:r>
                      <a:r>
                        <a:rPr sz="120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spc="-5" dirty="0">
                          <a:latin typeface="Tahoma"/>
                          <a:cs typeface="Tahoma"/>
                        </a:rPr>
                        <a:t>2023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162280,1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104,9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63096,7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130,3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76326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Бюджет</a:t>
                      </a:r>
                      <a:r>
                        <a:rPr sz="1200" spc="-125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2024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168406,9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103,8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52805,0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83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83,7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20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7632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Бюджет</a:t>
                      </a:r>
                      <a:r>
                        <a:rPr sz="1200" spc="-125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2025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212323,7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126,1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54917,4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76326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Бюджет</a:t>
                      </a:r>
                      <a:r>
                        <a:rPr sz="1200" spc="-13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2026</a:t>
                      </a:r>
                      <a:endParaRPr sz="120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222269,8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27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104,7</a:t>
                      </a:r>
                      <a:r>
                        <a:rPr sz="1200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57113,9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200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200" spc="-5" dirty="0" smtClean="0">
                          <a:latin typeface="Tahoma"/>
                          <a:cs typeface="Tahoma"/>
                        </a:rPr>
                        <a:t>%</a:t>
                      </a:r>
                      <a:endParaRPr sz="12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71472" y="2500306"/>
            <a:ext cx="8072494" cy="5000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ДИНАМИКА ПОСТУПЛЕНИЙ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5001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/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2200" spc="-5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spc="-5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80625787"/>
              </p:ext>
            </p:extLst>
          </p:nvPr>
        </p:nvGraphicFramePr>
        <p:xfrm>
          <a:off x="285720" y="785793"/>
          <a:ext cx="8215370" cy="24272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25376"/>
                <a:gridCol w="1695003"/>
                <a:gridCol w="1435361"/>
                <a:gridCol w="1695003"/>
                <a:gridCol w="1364627"/>
              </a:tblGrid>
              <a:tr h="4829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Акцизы 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878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Налог, взимаемый в связи  с применением упрощенной системы </a:t>
                      </a:r>
                      <a:endParaRPr sz="100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77764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24026,9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77764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28354,8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118,0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9868,9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27776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33688,6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118,8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10377,9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105,2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77738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оценка</a:t>
                      </a:r>
                      <a:r>
                        <a:rPr sz="105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spc="-5" dirty="0">
                          <a:latin typeface="Tahoma"/>
                          <a:cs typeface="Tahoma"/>
                        </a:rPr>
                        <a:t>2023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30740,9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2890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91,2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05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12065,4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116,3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27776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Бюджет</a:t>
                      </a:r>
                      <a:r>
                        <a:rPr sz="1050" spc="-125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33291,5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108,3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14814,0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122,8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277764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Бюджет </a:t>
                      </a:r>
                      <a:r>
                        <a:rPr sz="1050" smtClean="0">
                          <a:latin typeface="Tahoma"/>
                          <a:cs typeface="Tahoma"/>
                        </a:rPr>
                        <a:t>2025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33995,9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102,1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15879,0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107,2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27776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Бюджет </a:t>
                      </a:r>
                      <a:r>
                        <a:rPr sz="1050" spc="-13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2026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35621,1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27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16979,0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106,9</a:t>
                      </a:r>
                      <a:r>
                        <a:rPr sz="1050" spc="-5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7741833"/>
              </p:ext>
            </p:extLst>
          </p:nvPr>
        </p:nvGraphicFramePr>
        <p:xfrm>
          <a:off x="357158" y="3500436"/>
          <a:ext cx="8286808" cy="30911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2988"/>
                <a:gridCol w="1709742"/>
                <a:gridCol w="1447843"/>
                <a:gridCol w="1709742"/>
                <a:gridCol w="1376493"/>
              </a:tblGrid>
              <a:tr h="3487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00" b="1" spc="-10" dirty="0" smtClean="0">
                          <a:solidFill>
                            <a:schemeClr val="bg1"/>
                          </a:solidFill>
                          <a:latin typeface="Tahoma"/>
                          <a:cs typeface="Tahoma"/>
                        </a:rPr>
                        <a:t>Транспортный налог</a:t>
                      </a:r>
                      <a:endParaRPr sz="10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438784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4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spc="-10" dirty="0" smtClean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Налог, взимаемый в связи  с применением патентной системы </a:t>
                      </a:r>
                      <a:endParaRPr lang="ru-RU" sz="1000" dirty="0" smtClean="0">
                        <a:latin typeface="Tahoma"/>
                        <a:cs typeface="Tahoma"/>
                      </a:endParaRPr>
                    </a:p>
                    <a:p>
                      <a:pPr marL="438784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1000" dirty="0">
                        <a:solidFill>
                          <a:schemeClr val="bg1"/>
                        </a:solidFill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BBA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5840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2020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27048,7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285,9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58405"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0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2021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28333,4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104,7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3396,1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937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В 11,9 раз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факт</a:t>
                      </a:r>
                      <a:r>
                        <a:rPr sz="1050" spc="-11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2022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29684,2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3144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104,8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3234,9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937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95,3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05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58371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050" dirty="0">
                          <a:latin typeface="Tahoma"/>
                          <a:cs typeface="Tahoma"/>
                        </a:rPr>
                        <a:t>оценка</a:t>
                      </a:r>
                      <a:r>
                        <a:rPr sz="1050" spc="-114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spc="-5" dirty="0">
                          <a:latin typeface="Tahoma"/>
                          <a:cs typeface="Tahoma"/>
                        </a:rPr>
                        <a:t>2023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30650,8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103,3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2574,8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6835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79,6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r>
                        <a:rPr lang="ru-RU" sz="1050" dirty="0" smtClean="0">
                          <a:latin typeface="Tahoma"/>
                          <a:cs typeface="Tahoma"/>
                        </a:rPr>
                        <a:t>*</a:t>
                      </a: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Бюджет </a:t>
                      </a:r>
                      <a:r>
                        <a:rPr sz="1050" smtClean="0">
                          <a:latin typeface="Tahoma"/>
                          <a:cs typeface="Tahoma"/>
                        </a:rPr>
                        <a:t>2024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30860,4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100,7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4339,0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168,5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  <a:tr h="358405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Бюджет </a:t>
                      </a:r>
                      <a:r>
                        <a:rPr sz="1050" spc="-125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2025</a:t>
                      </a:r>
                      <a:endParaRPr sz="105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31368,0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12890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101,6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4512,5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096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EF3EA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Бюджет </a:t>
                      </a:r>
                      <a:r>
                        <a:rPr sz="1050" spc="-130" smtClean="0">
                          <a:latin typeface="Tahoma"/>
                          <a:cs typeface="Tahoma"/>
                        </a:rPr>
                        <a:t> </a:t>
                      </a:r>
                      <a:r>
                        <a:rPr sz="1050" dirty="0">
                          <a:latin typeface="Tahoma"/>
                          <a:cs typeface="Tahoma"/>
                        </a:rPr>
                        <a:t>2026</a:t>
                      </a: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31904,4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128270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101,7</a:t>
                      </a:r>
                      <a:r>
                        <a:rPr sz="1050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L="27305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dirty="0" smtClean="0">
                          <a:latin typeface="Tahoma"/>
                          <a:cs typeface="Tahoma"/>
                        </a:rPr>
                        <a:t>4693,0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lang="ru-RU" sz="1050" spc="-5" dirty="0" smtClean="0">
                          <a:latin typeface="Tahoma"/>
                          <a:cs typeface="Tahoma"/>
                        </a:rPr>
                        <a:t>104,0</a:t>
                      </a:r>
                      <a:r>
                        <a:rPr sz="1050" spc="-5" dirty="0" smtClean="0">
                          <a:latin typeface="Tahoma"/>
                          <a:cs typeface="Tahoma"/>
                        </a:rPr>
                        <a:t>%</a:t>
                      </a:r>
                      <a:endParaRPr sz="1050" dirty="0">
                        <a:latin typeface="Tahoma"/>
                        <a:cs typeface="Tahoma"/>
                      </a:endParaRPr>
                    </a:p>
                  </a:txBody>
                  <a:tcPr marL="0" marR="0" marT="61594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7D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16" y="500041"/>
            <a:ext cx="8856984" cy="52499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504056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Безвозмездные поступления из областного бюджета</a:t>
            </a:r>
            <a:endParaRPr lang="ru-RU" sz="25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</p:nvPr>
        </p:nvGraphicFramePr>
        <p:xfrm>
          <a:off x="251520" y="2204868"/>
          <a:ext cx="8606759" cy="2697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907"/>
                <a:gridCol w="1781071"/>
                <a:gridCol w="1340777"/>
                <a:gridCol w="1764180"/>
                <a:gridCol w="1586824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Наименование</a:t>
                      </a:r>
                      <a:endParaRPr kumimoji="0" lang="ru-RU" sz="1500" b="1" i="0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</a:t>
                      </a:r>
                      <a:r>
                        <a:rPr kumimoji="0" lang="en-US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(Первоначальный бюджет)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2024 год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2026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500" b="1" i="0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2048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cs typeface="Arial" pitchFamily="34" charset="0"/>
                        </a:rPr>
                        <a:t>Межбюджетные трансферты ВСЕГО *)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3333CC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1043,4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1064,5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1058,5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3333CC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1164,8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из них: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5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Дотации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147,4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165,0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94,7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71,3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5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Целевые трансферты из областного бюджета</a:t>
                      </a:r>
                      <a:endParaRPr lang="ru-RU" sz="15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896,0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00000"/>
                        </a:lnSpc>
                      </a:pPr>
                      <a:r>
                        <a:rPr kumimoji="0" lang="ru-RU" sz="1600" b="1" i="0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899,5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963,8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ru-RU" sz="1600" b="1" i="0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1093,5</a:t>
                      </a:r>
                      <a:endParaRPr lang="ru-RU" sz="1600" b="1" i="0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6983760" y="1628800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82765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2363</Words>
  <Application>Microsoft Office PowerPoint</Application>
  <PresentationFormat>Экран (4:3)</PresentationFormat>
  <Paragraphs>578</Paragraphs>
  <Slides>51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Городская</vt:lpstr>
      <vt:lpstr>5_Городская</vt:lpstr>
      <vt:lpstr>7_Городская</vt:lpstr>
      <vt:lpstr>19_Городская</vt:lpstr>
      <vt:lpstr>Worksheet</vt:lpstr>
      <vt:lpstr>Слайд 1</vt:lpstr>
      <vt:lpstr>Основные направления бюджетной и налоговой политики Орловского района на 2024-2026 годы</vt:lpstr>
      <vt:lpstr>ПОКАЗАТЕЛИ ПРОГНОЗА СОЦИАЛЬНО-ЭКОНОМИЧЕСКОГО РАЗВИТИЯ ОРЛОВСКОГО РАЙОНА</vt:lpstr>
      <vt:lpstr>Основные характеристики бюджета Орловского района   на 2024-2026 годы</vt:lpstr>
      <vt:lpstr>Собственные доходы консолидированного БЮДЖЕТА и бюджета Орловского района</vt:lpstr>
      <vt:lpstr> Структура налоговых и неналоговых доходов бюджета Орловского района  в 2024  году</vt:lpstr>
      <vt:lpstr>    Налоговые и неналоговые доходы  бюджета Орловского района сформированы с  учетом прогноза социально-экономического развития Орловского района, основных направлений бюджетной и налоговой политики  Орловского района, действующего бюджетного и налогового  законодательства  </vt:lpstr>
      <vt:lpstr>      </vt:lpstr>
      <vt:lpstr>Безвозмездные поступления из областного бюджета</vt:lpstr>
      <vt:lpstr>Слайд 10</vt:lpstr>
      <vt:lpstr>Слайд 11</vt:lpstr>
      <vt:lpstr>Слайд 12</vt:lpstr>
      <vt:lpstr>Слайд 13</vt:lpstr>
      <vt:lpstr> ДОРОЖНЫЙ ФОНД ОРЛОВСКОГО РАЙОНА</vt:lpstr>
      <vt:lpstr>Расходы на реализацию национальных проектов в 2024 году </vt:lpstr>
      <vt:lpstr>Слайд 16</vt:lpstr>
      <vt:lpstr>Слайд 17</vt:lpstr>
      <vt:lpstr>На обеспечение жильем жителей района в 2024 - 2026 годах предусмотрено  41663,3  тыс. рублей</vt:lpstr>
      <vt:lpstr>ОПЛАТА ТРУДА</vt:lpstr>
      <vt:lpstr>РАСХОДЫ  по главному распорядителю средств  Управлению образования  Орловского района</vt:lpstr>
      <vt:lpstr>Расходы бюджета Орловского района на 2024-2026 годы по Управлению образования</vt:lpstr>
      <vt:lpstr>Слайд 22</vt:lpstr>
      <vt:lpstr>Организация отдыха детей в каникулярное время</vt:lpstr>
      <vt:lpstr>На обеспечение ежемесячного вознаграждения за классное руководство предусмотрено  на 2024 год  17 764,3 тыс.рублей</vt:lpstr>
      <vt:lpstr> На обеспечение питанием школьников 1- 4 классов </vt:lpstr>
      <vt:lpstr>Исполнение Указа Президента №597 от 07.05.2012                                                                                           ( рублей)</vt:lpstr>
      <vt:lpstr>Слайд 27</vt:lpstr>
      <vt:lpstr>РАСХОДЫ   по главному распорядителю средств  Управлению культуры и спорта Орловского района</vt:lpstr>
      <vt:lpstr>Динамика расходов бюджета Орловского района по  Управлению культуры и спорта</vt:lpstr>
      <vt:lpstr> Расходы на дополнительное образование  </vt:lpstr>
      <vt:lpstr>Расходы по разделу «Культура»</vt:lpstr>
      <vt:lpstr> Расходы по разделу «Физическая культура и спорт» </vt:lpstr>
      <vt:lpstr> Дополнительные средства из бюджета Орловского района   на 2024 год </vt:lpstr>
      <vt:lpstr>Слайд 34</vt:lpstr>
      <vt:lpstr> Государственная поддержка отрасли Культуры» книжный фонд </vt:lpstr>
      <vt:lpstr> Приобретение компьютерной техники для библиотек  2024 год </vt:lpstr>
      <vt:lpstr> РАСХОДЫ  по главному распорядителю средств  Управлению социальной защиты населения  Орловского района</vt:lpstr>
      <vt:lpstr>  Динамика расходов бюджета Орловского района на социальную политику   тыс.рублей </vt:lpstr>
      <vt:lpstr>  На исполнительно-распорядительные функции за счет местного бюджета                                                           тыс.рублей </vt:lpstr>
      <vt:lpstr>  На исполнительно-распорядительные функции за счет областного  бюджета                                                           тыс.рублей </vt:lpstr>
      <vt:lpstr>Расходы для  МБУ «ЦСО»</vt:lpstr>
      <vt:lpstr>.</vt:lpstr>
      <vt:lpstr>Меры социальной поддержки отдельным категориям граждан</vt:lpstr>
      <vt:lpstr>Слайд 44</vt:lpstr>
      <vt:lpstr>Слайд 45</vt:lpstr>
      <vt:lpstr>Слайд 46</vt:lpstr>
      <vt:lpstr>Слайд 47</vt:lpstr>
      <vt:lpstr>Расходы на защиту от чрезвычайных ситуаций, пожарная безопасность  тыс.рублей</vt:lpstr>
      <vt:lpstr>Особенности межбюджетных отношений  в Орловском районе на 2024 год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финансов Ростовской области</dc:title>
  <dc:creator>Yureva_AD</dc:creator>
  <cp:lastModifiedBy>user</cp:lastModifiedBy>
  <cp:revision>274</cp:revision>
  <dcterms:created xsi:type="dcterms:W3CDTF">2018-11-09T14:42:42Z</dcterms:created>
  <dcterms:modified xsi:type="dcterms:W3CDTF">2024-01-18T11:05:54Z</dcterms:modified>
</cp:coreProperties>
</file>