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s/slide99.xml" ContentType="application/vnd.openxmlformats-officedocument.presentationml.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114"/>
  </p:notesMasterIdLst>
  <p:handoutMasterIdLst>
    <p:handoutMasterId r:id="rId115"/>
  </p:handoutMasterIdLst>
  <p:sldIdLst>
    <p:sldId id="1608" r:id="rId2"/>
    <p:sldId id="1685" r:id="rId3"/>
    <p:sldId id="1612" r:id="rId4"/>
    <p:sldId id="1611" r:id="rId5"/>
    <p:sldId id="1540" r:id="rId6"/>
    <p:sldId id="1543" r:id="rId7"/>
    <p:sldId id="1484" r:id="rId8"/>
    <p:sldId id="1544" r:id="rId9"/>
    <p:sldId id="1545" r:id="rId10"/>
    <p:sldId id="1456" r:id="rId11"/>
    <p:sldId id="1491" r:id="rId12"/>
    <p:sldId id="1541" r:id="rId13"/>
    <p:sldId id="1547" r:id="rId14"/>
    <p:sldId id="1610" r:id="rId15"/>
    <p:sldId id="1550" r:id="rId16"/>
    <p:sldId id="1518" r:id="rId17"/>
    <p:sldId id="1551" r:id="rId18"/>
    <p:sldId id="1552" r:id="rId19"/>
    <p:sldId id="1558" r:id="rId20"/>
    <p:sldId id="1590" r:id="rId21"/>
    <p:sldId id="1591" r:id="rId22"/>
    <p:sldId id="1592" r:id="rId23"/>
    <p:sldId id="1593" r:id="rId24"/>
    <p:sldId id="1594" r:id="rId25"/>
    <p:sldId id="1595" r:id="rId26"/>
    <p:sldId id="1596" r:id="rId27"/>
    <p:sldId id="1584" r:id="rId28"/>
    <p:sldId id="1564" r:id="rId29"/>
    <p:sldId id="1597" r:id="rId30"/>
    <p:sldId id="1598" r:id="rId31"/>
    <p:sldId id="1599" r:id="rId32"/>
    <p:sldId id="1566" r:id="rId33"/>
    <p:sldId id="1609" r:id="rId34"/>
    <p:sldId id="1600" r:id="rId35"/>
    <p:sldId id="1601" r:id="rId36"/>
    <p:sldId id="1602" r:id="rId37"/>
    <p:sldId id="1603" r:id="rId38"/>
    <p:sldId id="1614" r:id="rId39"/>
    <p:sldId id="1615" r:id="rId40"/>
    <p:sldId id="1616" r:id="rId41"/>
    <p:sldId id="1617" r:id="rId42"/>
    <p:sldId id="1618" r:id="rId43"/>
    <p:sldId id="1619" r:id="rId44"/>
    <p:sldId id="1620" r:id="rId45"/>
    <p:sldId id="1621" r:id="rId46"/>
    <p:sldId id="1622" r:id="rId47"/>
    <p:sldId id="1623" r:id="rId48"/>
    <p:sldId id="1624" r:id="rId49"/>
    <p:sldId id="1625" r:id="rId50"/>
    <p:sldId id="1626" r:id="rId51"/>
    <p:sldId id="1627" r:id="rId52"/>
    <p:sldId id="1628" r:id="rId53"/>
    <p:sldId id="1629" r:id="rId54"/>
    <p:sldId id="1630" r:id="rId55"/>
    <p:sldId id="1631" r:id="rId56"/>
    <p:sldId id="1632" r:id="rId57"/>
    <p:sldId id="1633" r:id="rId58"/>
    <p:sldId id="1634" r:id="rId59"/>
    <p:sldId id="1635" r:id="rId60"/>
    <p:sldId id="1636" r:id="rId61"/>
    <p:sldId id="1637" r:id="rId62"/>
    <p:sldId id="1638" r:id="rId63"/>
    <p:sldId id="1639" r:id="rId64"/>
    <p:sldId id="1640" r:id="rId65"/>
    <p:sldId id="1641" r:id="rId66"/>
    <p:sldId id="1642" r:id="rId67"/>
    <p:sldId id="1643" r:id="rId68"/>
    <p:sldId id="1644" r:id="rId69"/>
    <p:sldId id="1645" r:id="rId70"/>
    <p:sldId id="1646" r:id="rId71"/>
    <p:sldId id="1647" r:id="rId72"/>
    <p:sldId id="1648" r:id="rId73"/>
    <p:sldId id="1649" r:id="rId74"/>
    <p:sldId id="1650" r:id="rId75"/>
    <p:sldId id="1651" r:id="rId76"/>
    <p:sldId id="1652" r:id="rId77"/>
    <p:sldId id="1653" r:id="rId78"/>
    <p:sldId id="1654" r:id="rId79"/>
    <p:sldId id="1657" r:id="rId80"/>
    <p:sldId id="1658" r:id="rId81"/>
    <p:sldId id="1659" r:id="rId82"/>
    <p:sldId id="1660" r:id="rId83"/>
    <p:sldId id="1661" r:id="rId84"/>
    <p:sldId id="1662" r:id="rId85"/>
    <p:sldId id="1663" r:id="rId86"/>
    <p:sldId id="1664" r:id="rId87"/>
    <p:sldId id="1665" r:id="rId88"/>
    <p:sldId id="1666" r:id="rId89"/>
    <p:sldId id="1667" r:id="rId90"/>
    <p:sldId id="1668" r:id="rId91"/>
    <p:sldId id="1671" r:id="rId92"/>
    <p:sldId id="1672" r:id="rId93"/>
    <p:sldId id="1673" r:id="rId94"/>
    <p:sldId id="1674" r:id="rId95"/>
    <p:sldId id="1675" r:id="rId96"/>
    <p:sldId id="1676" r:id="rId97"/>
    <p:sldId id="1677" r:id="rId98"/>
    <p:sldId id="1678" r:id="rId99"/>
    <p:sldId id="1679" r:id="rId100"/>
    <p:sldId id="1680" r:id="rId101"/>
    <p:sldId id="1681" r:id="rId102"/>
    <p:sldId id="1682" r:id="rId103"/>
    <p:sldId id="1683" r:id="rId104"/>
    <p:sldId id="1684" r:id="rId105"/>
    <p:sldId id="1574" r:id="rId106"/>
    <p:sldId id="1604" r:id="rId107"/>
    <p:sldId id="1588" r:id="rId108"/>
    <p:sldId id="1605" r:id="rId109"/>
    <p:sldId id="1606" r:id="rId110"/>
    <p:sldId id="1607" r:id="rId111"/>
    <p:sldId id="1549" r:id="rId112"/>
    <p:sldId id="1686" r:id="rId113"/>
  </p:sldIdLst>
  <p:sldSz cx="9144000" cy="6858000" type="screen4x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D74"/>
    <a:srgbClr val="F57777"/>
    <a:srgbClr val="F35757"/>
    <a:srgbClr val="FFDEC9"/>
    <a:srgbClr val="FDF7CB"/>
    <a:srgbClr val="26F67A"/>
    <a:srgbClr val="FCF796"/>
    <a:srgbClr val="EBE78D"/>
    <a:srgbClr val="FADF7E"/>
    <a:srgbClr val="1A362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6322" autoAdjust="0"/>
  </p:normalViewPr>
  <p:slideViewPr>
    <p:cSldViewPr>
      <p:cViewPr varScale="1">
        <p:scale>
          <a:sx n="108" d="100"/>
          <a:sy n="108" d="100"/>
        </p:scale>
        <p:origin x="-15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chemeClr val="accent6">
            <a:lumMod val="20000"/>
            <a:lumOff val="80000"/>
          </a:schemeClr>
        </a:solidFill>
      </c:spPr>
    </c:floor>
    <c:plotArea>
      <c:layout>
        <c:manualLayout>
          <c:layoutTarget val="inner"/>
          <c:xMode val="edge"/>
          <c:yMode val="edge"/>
          <c:x val="0"/>
          <c:y val="8.9218559048994533E-2"/>
          <c:w val="0.95804950938645983"/>
          <c:h val="0.85080584915854585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7950" h="127000" prst="slope"/>
              <a:bevelB w="0" h="0"/>
            </a:sp3d>
          </c:spPr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7950" h="127000" prst="slope"/>
                <a:bevelB w="0" h="0"/>
              </a:sp3d>
            </c:spPr>
          </c:dPt>
          <c:dLbls>
            <c:dLbl>
              <c:idx val="0"/>
              <c:layout>
                <c:manualLayout>
                  <c:x val="-2.1749720116568292E-4"/>
                  <c:y val="0.16661954227308068"/>
                </c:manualLayout>
              </c:layout>
              <c:showVal val="1"/>
            </c:dLbl>
            <c:dLbl>
              <c:idx val="1"/>
              <c:layout>
                <c:manualLayout>
                  <c:x val="9.0460034355157176E-3"/>
                  <c:y val="0.10794231196533718"/>
                </c:manualLayout>
              </c:layout>
              <c:showVal val="1"/>
            </c:dLbl>
            <c:dLbl>
              <c:idx val="2"/>
              <c:layout>
                <c:manualLayout>
                  <c:x val="3.8953598012802012E-3"/>
                  <c:y val="0.11981232565750956"/>
                </c:manualLayout>
              </c:layout>
              <c:showVal val="1"/>
            </c:dLbl>
            <c:dLbl>
              <c:idx val="3"/>
              <c:layout>
                <c:manualLayout>
                  <c:x val="1.0607733399992623E-2"/>
                  <c:y val="-1.7423249268599842E-2"/>
                </c:manualLayout>
              </c:layout>
              <c:showVal val="1"/>
            </c:dLbl>
            <c:dLbl>
              <c:idx val="4"/>
              <c:layout>
                <c:manualLayout>
                  <c:x val="1.7381170610673624E-2"/>
                  <c:y val="-2.0736769988519851E-2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Факт 2020*</c:v>
                </c:pt>
                <c:pt idx="1">
                  <c:v>Факт 2021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328.8</c:v>
                </c:pt>
                <c:pt idx="1">
                  <c:v>407</c:v>
                </c:pt>
              </c:numCache>
            </c:numRef>
          </c:val>
          <c:shape val="box"/>
        </c:ser>
        <c:shape val="cylinder"/>
        <c:axId val="74855552"/>
        <c:axId val="74857088"/>
        <c:axId val="66771584"/>
      </c:bar3DChart>
      <c:catAx>
        <c:axId val="74855552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74857088"/>
        <c:crosses val="autoZero"/>
        <c:auto val="1"/>
        <c:lblAlgn val="ctr"/>
        <c:lblOffset val="100"/>
      </c:catAx>
      <c:valAx>
        <c:axId val="74857088"/>
        <c:scaling>
          <c:orientation val="minMax"/>
          <c:min val="80"/>
        </c:scaling>
        <c:delete val="1"/>
        <c:axPos val="l"/>
        <c:numFmt formatCode="General" sourceLinked="1"/>
        <c:tickLblPos val="none"/>
        <c:crossAx val="74855552"/>
        <c:crosses val="autoZero"/>
        <c:crossBetween val="between"/>
        <c:majorUnit val="20"/>
      </c:valAx>
      <c:serAx>
        <c:axId val="66771584"/>
        <c:scaling>
          <c:orientation val="minMax"/>
        </c:scaling>
        <c:delete val="1"/>
        <c:axPos val="b"/>
        <c:tickLblPos val="none"/>
        <c:crossAx val="74857088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80"/>
      <c:perspective val="30"/>
    </c:view3D>
    <c:plotArea>
      <c:layout>
        <c:manualLayout>
          <c:layoutTarget val="inner"/>
          <c:xMode val="edge"/>
          <c:yMode val="edge"/>
          <c:x val="7.8128828376402948E-2"/>
          <c:y val="5.9109740265747383E-2"/>
          <c:w val="0.66430358079975849"/>
          <c:h val="0.93996093039320061"/>
        </c:manualLayout>
      </c:layout>
      <c:pie3DChart>
        <c:varyColors val="1"/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9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0.98431769506424704"/>
          <c:h val="0.970635322291307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explosion val="0"/>
          </c:dPt>
          <c:dPt>
            <c:idx val="1"/>
            <c:explosion val="0"/>
          </c:dPt>
          <c:dPt>
            <c:idx val="7"/>
            <c:explosion val="0"/>
          </c:dPt>
          <c:dLbls>
            <c:dLbl>
              <c:idx val="0"/>
              <c:layout>
                <c:manualLayout>
                  <c:x val="0.13561662454016241"/>
                  <c:y val="-9.6665424015517046E-2"/>
                </c:manualLayout>
              </c:layout>
              <c:showPercent val="1"/>
            </c:dLbl>
            <c:dLbl>
              <c:idx val="2"/>
              <c:layout>
                <c:manualLayout>
                  <c:x val="-2.5952977806440052E-2"/>
                  <c:y val="-6.3269231162419504E-2"/>
                </c:manualLayout>
              </c:layout>
              <c:showPercent val="1"/>
            </c:dLbl>
            <c:dLbl>
              <c:idx val="3"/>
              <c:delete val="1"/>
            </c:dLbl>
            <c:dLbl>
              <c:idx val="4"/>
              <c:layout>
                <c:manualLayout>
                  <c:x val="2.3946161287302748E-2"/>
                  <c:y val="-1.4042185166834441E-2"/>
                </c:manualLayout>
              </c:layout>
              <c:showPercent val="1"/>
            </c:dLbl>
            <c:dLbl>
              <c:idx val="5"/>
              <c:layout>
                <c:manualLayout>
                  <c:x val="6.2209925212452786E-3"/>
                  <c:y val="3.5475532153428212E-2"/>
                </c:manualLayout>
              </c:layout>
              <c:showPercent val="1"/>
            </c:dLbl>
            <c:dLbl>
              <c:idx val="6"/>
              <c:layout>
                <c:manualLayout>
                  <c:x val="2.0739970251406881E-2"/>
                  <c:y val="0.1250104784797583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Лист1!$A$2:$A$9</c:f>
              <c:strCache>
                <c:ptCount val="8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3">
                  <c:v>Скорая медицинская помощь</c:v>
                </c:pt>
                <c:pt idx="7">
                  <c:v>Другие вопросы в области здравоохранения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16977.599999999948</c:v>
                </c:pt>
                <c:pt idx="1">
                  <c:v>7388.7</c:v>
                </c:pt>
                <c:pt idx="3">
                  <c:v>9</c:v>
                </c:pt>
                <c:pt idx="7">
                  <c:v>27819.599999999948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3081995757205314E-2"/>
                  <c:y val="-9.876474083198819E-2"/>
                </c:manualLayout>
              </c:layout>
              <c:showVal val="1"/>
            </c:dLbl>
            <c:dLbl>
              <c:idx val="1"/>
              <c:layout>
                <c:manualLayout>
                  <c:x val="0.10609244740984512"/>
                  <c:y val="-3.621373830506229E-2"/>
                </c:manualLayout>
              </c:layout>
              <c:showVal val="1"/>
            </c:dLbl>
            <c:dLbl>
              <c:idx val="2"/>
              <c:layout>
                <c:manualLayout>
                  <c:x val="2.8673634435093329E-2"/>
                  <c:y val="-1.9752948166397589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федеральный бюджет</c:v>
                </c:pt>
                <c:pt idx="1">
                  <c:v>областной бюджет</c:v>
                </c:pt>
                <c:pt idx="2">
                  <c:v>местный бюджет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1281.5</c:v>
                </c:pt>
                <c:pt idx="1">
                  <c:v>191.5</c:v>
                </c:pt>
                <c:pt idx="2">
                  <c:v>13975.2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plotArea>
      <c:layout>
        <c:manualLayout>
          <c:layoutTarget val="inner"/>
          <c:xMode val="edge"/>
          <c:yMode val="edge"/>
          <c:x val="0.18600268967559841"/>
          <c:y val="3.6305894705108817E-2"/>
          <c:w val="0.63706357264115065"/>
          <c:h val="0.927388210589790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7E6E6">
                <a:lumMod val="90000"/>
              </a:srgbClr>
            </a:solidFill>
          </c:spPr>
          <c:explosion val="1"/>
          <c:dPt>
            <c:idx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Pt>
            <c:idx val="2"/>
            <c:spPr>
              <a:solidFill>
                <a:srgbClr val="FFCC0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dPt>
            <c:idx val="5"/>
            <c:spPr>
              <a:solidFill>
                <a:srgbClr val="009999"/>
              </a:solidFill>
            </c:spPr>
          </c:dPt>
          <c:dPt>
            <c:idx val="6"/>
            <c:spPr>
              <a:solidFill>
                <a:srgbClr val="99CCFF"/>
              </a:solidFill>
            </c:spPr>
          </c:dPt>
          <c:cat>
            <c:strRef>
              <c:f>Лист1!$A$2:$A$9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7"/>
                <c:pt idx="0">
                  <c:v>50.5</c:v>
                </c:pt>
                <c:pt idx="1">
                  <c:v>13.3</c:v>
                </c:pt>
                <c:pt idx="2">
                  <c:v>10.6</c:v>
                </c:pt>
                <c:pt idx="3">
                  <c:v>9.7000000000000011</c:v>
                </c:pt>
                <c:pt idx="4">
                  <c:v>9.4</c:v>
                </c:pt>
                <c:pt idx="5">
                  <c:v>3.7</c:v>
                </c:pt>
                <c:pt idx="6">
                  <c:v>2.8</c:v>
                </c:pt>
              </c:numCache>
            </c:numRef>
          </c:val>
        </c:ser>
        <c:firstSliceAng val="177"/>
        <c:holeSize val="79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4518226373332943"/>
          <c:y val="9.869405421141635E-3"/>
          <c:w val="0.71831007521904033"/>
          <c:h val="0.6414681133889006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rgbClr val="FF0000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2860A8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Lbls>
            <c:txPr>
              <a:bodyPr/>
              <a:lstStyle/>
              <a:p>
                <a:pPr>
                  <a:defRPr sz="1500" b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201.5</c:v>
                </c:pt>
                <c:pt idx="1">
                  <c:v>74.5</c:v>
                </c:pt>
                <c:pt idx="2">
                  <c:v>746.6</c:v>
                </c:pt>
                <c:pt idx="3">
                  <c:v>32.5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4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7573963254593221E-2"/>
          <c:y val="9.8505078169583808E-3"/>
          <c:w val="0.98733703703703657"/>
          <c:h val="0.98733703703703657"/>
        </c:manualLayout>
      </c:layout>
      <c:doughnutChart>
        <c:varyColors val="1"/>
        <c:firstSliceAng val="0"/>
        <c:holeSize val="8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909398221310951"/>
          <c:y val="1.2587896080878309E-2"/>
          <c:w val="0.71222179369884608"/>
          <c:h val="0.636031132069435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7150">
              <a:solidFill>
                <a:schemeClr val="bg1"/>
              </a:solidFill>
            </a:ln>
          </c:spPr>
          <c:dPt>
            <c:idx val="0"/>
            <c:spPr>
              <a:solidFill>
                <a:srgbClr val="FF0000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2860A8"/>
              </a:solidFill>
              <a:ln w="571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chemeClr val="bg1">
                  <a:lumMod val="65000"/>
                </a:schemeClr>
              </a:solidFill>
              <a:ln w="57150">
                <a:solidFill>
                  <a:schemeClr val="bg1"/>
                </a:solidFill>
              </a:ln>
            </c:spPr>
          </c:dPt>
          <c:dLbls>
            <c:dLbl>
              <c:idx val="4"/>
              <c:layout>
                <c:manualLayout>
                  <c:x val="6.0882815202199314E-3"/>
                  <c:y val="-2.7874541734387408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 normalizeH="0" baseline="0">
                    <a:solidFill>
                      <a:schemeClr val="tx1"/>
                    </a:solidFill>
                    <a:latin typeface="Tahoma" pitchFamily="34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147.5</c:v>
                </c:pt>
                <c:pt idx="1">
                  <c:v>71.8</c:v>
                </c:pt>
                <c:pt idx="2">
                  <c:v>878.1</c:v>
                </c:pt>
                <c:pt idx="3">
                  <c:v>33.4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40"/>
      </c:doughnutChart>
      <c:spPr>
        <a:noFill/>
        <a:ln w="25400"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5"/>
      <c:rotY val="42"/>
      <c:depthPercent val="110"/>
      <c:rAngAx val="1"/>
    </c:view3D>
    <c:plotArea>
      <c:layout>
        <c:manualLayout>
          <c:layoutTarget val="inner"/>
          <c:xMode val="edge"/>
          <c:yMode val="edge"/>
          <c:x val="4.5939163330840714E-2"/>
          <c:y val="0.13573200771759891"/>
          <c:w val="0.52109994281441074"/>
          <c:h val="0.709449980201778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14">
              <a:noFill/>
              <a:prstDash val="solid"/>
            </a:ln>
            <a:effectLst>
              <a:outerShdw blurRad="101600" dist="1041400" dir="5400000" sx="200000" sy="200000" algn="ctr" rotWithShape="0">
                <a:srgbClr val="F79646">
                  <a:lumMod val="20000"/>
                  <a:lumOff val="80000"/>
                  <a:alpha val="30000"/>
                </a:srgbClr>
              </a:outerShdw>
            </a:effectLst>
          </c:spPr>
          <c:explosion val="12"/>
          <c:dPt>
            <c:idx val="0"/>
            <c:explosion val="15"/>
            <c:spPr>
              <a:solidFill>
                <a:srgbClr val="99CC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"/>
            <c:explosion val="16"/>
            <c:spPr>
              <a:solidFill>
                <a:srgbClr val="0070C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2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3"/>
            <c:spPr>
              <a:solidFill>
                <a:srgbClr val="00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4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5"/>
            <c:spPr>
              <a:solidFill>
                <a:srgbClr val="FF99CC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6"/>
            <c:spPr>
              <a:solidFill>
                <a:srgbClr val="FF99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7"/>
            <c:spPr>
              <a:solidFill>
                <a:srgbClr val="993366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8"/>
            <c:spPr>
              <a:solidFill>
                <a:srgbClr val="00FF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9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1"/>
            <c:spPr>
              <a:solidFill>
                <a:srgbClr val="CCCC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2"/>
            <c:spPr>
              <a:solidFill>
                <a:srgbClr val="FF33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0513609630239"/>
                  <c:y val="-0.10265970935914565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31,9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"/>
              <c:layout>
                <c:manualLayout>
                  <c:x val="9.2050763207671707E-2"/>
                  <c:y val="-0.1666418879939737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2.1653525781420033E-2"/>
                  <c:y val="-5.62284314321601E-3"/>
                </c:manualLayout>
              </c:layout>
              <c:dLblPos val="bestFit"/>
              <c:showPercent val="1"/>
            </c:dLbl>
            <c:dLbl>
              <c:idx val="3"/>
              <c:layout>
                <c:manualLayout>
                  <c:x val="-8.9407042036588044E-2"/>
                  <c:y val="2.6673283375574848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 sz="1400" baseline="0" dirty="0" smtClean="0"/>
                      <a:t>5,9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</c:dLbl>
            <c:dLbl>
              <c:idx val="4"/>
              <c:layout>
                <c:manualLayout>
                  <c:x val="-8.0939862643917726E-2"/>
                  <c:y val="-3.433156162733964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</a:t>
                    </a:r>
                    <a:r>
                      <a:rPr lang="en-US" sz="1400" baseline="0" dirty="0" smtClean="0"/>
                      <a:t>,</a:t>
                    </a:r>
                    <a:r>
                      <a:rPr lang="ru-RU" sz="1400" baseline="0" dirty="0" smtClean="0"/>
                      <a:t>7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5"/>
              <c:layout>
                <c:manualLayout>
                  <c:x val="-6.791171212558271E-2"/>
                  <c:y val="-6.985694858246219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5,2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6"/>
              <c:layout>
                <c:manualLayout>
                  <c:x val="-6.6202766902740934E-2"/>
                  <c:y val="-5.67013271481820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3,3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7"/>
              <c:layout>
                <c:manualLayout>
                  <c:x val="-4.2596005806539744E-2"/>
                  <c:y val="-6.968992426253481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2,9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8"/>
              <c:layout>
                <c:manualLayout>
                  <c:x val="1.5649056437777763E-2"/>
                  <c:y val="-0.11287303333961175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1,9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9"/>
              <c:layout>
                <c:manualLayout>
                  <c:x val="4.5826551708969395E-3"/>
                  <c:y val="-5.9699979089519122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1,6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0"/>
              <c:layout>
                <c:manualLayout>
                  <c:x val="6.5844037302599814E-2"/>
                  <c:y val="-2.556287751945488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400" baseline="0" dirty="0" smtClean="0"/>
                      <a:t>0</a:t>
                    </a:r>
                    <a:r>
                      <a:rPr lang="ru-RU" sz="1400" baseline="0" dirty="0" smtClean="0"/>
                      <a:t>,6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</c:dLbl>
            <c:dLbl>
              <c:idx val="11"/>
              <c:layout>
                <c:manualLayout>
                  <c:x val="6.4040601768354383E-2"/>
                  <c:y val="2.3879287204715018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/>
                      <a:t>0,</a:t>
                    </a:r>
                    <a:r>
                      <a:rPr lang="ru-RU" sz="1400" baseline="0" dirty="0" smtClean="0"/>
                      <a:t>3</a:t>
                    </a:r>
                    <a:r>
                      <a:rPr lang="en-US" sz="1400" baseline="0" dirty="0" smtClean="0"/>
                      <a:t>%</a:t>
                    </a:r>
                    <a:endParaRPr lang="en-US" sz="1400" baseline="0" dirty="0"/>
                  </a:p>
                </c:rich>
              </c:tx>
              <c:dLblPos val="bestFit"/>
              <c:showPercent val="1"/>
            </c:dLbl>
            <c:dLbl>
              <c:idx val="12"/>
              <c:layout>
                <c:manualLayout>
                  <c:x val="6.0288347336471322E-2"/>
                  <c:y val="7.3738363910587024E-2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estFit"/>
            <c:showPercent val="1"/>
            <c:showLeaderLines val="1"/>
          </c:dLbls>
          <c:cat>
            <c:multiLvlStrRef>
              <c:f>Sheet1!$B$1:$N$2</c:f>
              <c:multiLvlStrCache>
                <c:ptCount val="13"/>
                <c:lvl>
                  <c:pt idx="0">
                    <c:v>483 610.9</c:v>
                  </c:pt>
                  <c:pt idx="1">
                    <c:v>569 227.5</c:v>
                  </c:pt>
                  <c:pt idx="2">
                    <c:v>78 810.4</c:v>
                  </c:pt>
                  <c:pt idx="3">
                    <c:v>52 194.9</c:v>
                  </c:pt>
                  <c:pt idx="4">
                    <c:v>52 745.5</c:v>
                  </c:pt>
                  <c:pt idx="5">
                    <c:v>26 203.3</c:v>
                  </c:pt>
                  <c:pt idx="6">
                    <c:v>74 431.1</c:v>
                  </c:pt>
                  <c:pt idx="7">
                    <c:v>1 010.6</c:v>
                  </c:pt>
                  <c:pt idx="9">
                    <c:v>55 026.5</c:v>
                  </c:pt>
                  <c:pt idx="10">
                    <c:v>8 184.4</c:v>
                  </c:pt>
                  <c:pt idx="12">
                    <c:v>286.4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Sheet1!$B$2:$N$2</c:f>
              <c:numCache>
                <c:formatCode>#,##0.0</c:formatCode>
                <c:ptCount val="13"/>
                <c:pt idx="0">
                  <c:v>483610.9</c:v>
                </c:pt>
                <c:pt idx="1">
                  <c:v>569227.5</c:v>
                </c:pt>
                <c:pt idx="2">
                  <c:v>78810.399999999994</c:v>
                </c:pt>
                <c:pt idx="3">
                  <c:v>52194.9</c:v>
                </c:pt>
                <c:pt idx="4">
                  <c:v>52745.5</c:v>
                </c:pt>
                <c:pt idx="5">
                  <c:v>26203.3</c:v>
                </c:pt>
                <c:pt idx="6">
                  <c:v>74431.100000000006</c:v>
                </c:pt>
                <c:pt idx="7">
                  <c:v>1010.6</c:v>
                </c:pt>
                <c:pt idx="9">
                  <c:v>55026.5</c:v>
                </c:pt>
                <c:pt idx="10">
                  <c:v>8184.4</c:v>
                </c:pt>
                <c:pt idx="12">
                  <c:v>286.39999999999969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14">
              <a:solidFill>
                <a:schemeClr val="tx1"/>
              </a:solidFill>
              <a:prstDash val="solid"/>
            </a:ln>
          </c:spPr>
          <c:explosion val="11"/>
          <c:dPt>
            <c:idx val="0"/>
            <c:spPr>
              <a:solidFill>
                <a:schemeClr val="accent1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0"/>
            <c:spPr>
              <a:solidFill>
                <a:srgbClr val="00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1"/>
            <c:spPr>
              <a:solidFill>
                <a:srgbClr val="00FF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2"/>
            <c:spPr>
              <a:solidFill>
                <a:srgbClr val="0000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93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Percent val="1"/>
            <c:showLeaderLines val="1"/>
          </c:dLbls>
          <c:cat>
            <c:multiLvlStrRef>
              <c:f>Sheet1!$B$1:$N$2</c:f>
              <c:multiLvlStrCache>
                <c:ptCount val="13"/>
                <c:lvl>
                  <c:pt idx="0">
                    <c:v>483 610.9</c:v>
                  </c:pt>
                  <c:pt idx="1">
                    <c:v>569 227.5</c:v>
                  </c:pt>
                  <c:pt idx="2">
                    <c:v>78 810.4</c:v>
                  </c:pt>
                  <c:pt idx="3">
                    <c:v>52 194.9</c:v>
                  </c:pt>
                  <c:pt idx="4">
                    <c:v>52 745.5</c:v>
                  </c:pt>
                  <c:pt idx="5">
                    <c:v>26 203.3</c:v>
                  </c:pt>
                  <c:pt idx="6">
                    <c:v>74 431.1</c:v>
                  </c:pt>
                  <c:pt idx="7">
                    <c:v>1 010.6</c:v>
                  </c:pt>
                  <c:pt idx="9">
                    <c:v>55 026.5</c:v>
                  </c:pt>
                  <c:pt idx="10">
                    <c:v>8 184.4</c:v>
                  </c:pt>
                  <c:pt idx="12">
                    <c:v>286.4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Межбюджетные трансферты  - </c:v>
                  </c:pt>
                  <c:pt idx="5">
                    <c:v>Жилищно-коммунальное хозяйство -           </c:v>
                  </c:pt>
                  <c:pt idx="6">
                    <c:v>Общегосударственные вопросы -                </c:v>
                  </c:pt>
                  <c:pt idx="7">
                    <c:v>Физкультура и спорт - </c:v>
                  </c:pt>
                  <c:pt idx="9">
                    <c:v>Культура, кинематография -                             </c:v>
                  </c:pt>
                  <c:pt idx="10">
                    <c:v>Нацбезопасность, правоохранит. деятельность, нацоборона - </c:v>
                  </c:pt>
                  <c:pt idx="12">
                    <c:v>Охрана окружающей среды -                         </c:v>
                  </c:pt>
                </c:lvl>
              </c:multiLvlStrCache>
            </c:multiLvlStrRef>
          </c:cat>
          <c:val>
            <c:numRef>
              <c:f>Sheet1!$B$3:$N$3</c:f>
              <c:numCache>
                <c:formatCode>General</c:formatCode>
                <c:ptCount val="13"/>
              </c:numCache>
            </c:numRef>
          </c:val>
        </c:ser>
        <c:dLbls>
          <c:showPercent val="1"/>
        </c:dLbls>
      </c:pie3DChart>
      <c:spPr>
        <a:noFill/>
        <a:ln w="25229">
          <a:noFill/>
        </a:ln>
      </c:spPr>
    </c:plotArea>
    <c:legend>
      <c:legendPos val="r"/>
      <c:legendEntry>
        <c:idx val="8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58485330462993557"/>
          <c:y val="7.0628486007032875E-3"/>
          <c:w val="0.41514670303085416"/>
          <c:h val="0.97410288846409065"/>
        </c:manualLayout>
      </c:layout>
      <c:spPr>
        <a:noFill/>
        <a:ln w="3154">
          <a:noFill/>
          <a:prstDash val="solid"/>
        </a:ln>
      </c:spPr>
      <c:txPr>
        <a:bodyPr/>
        <a:lstStyle/>
        <a:p>
          <a:pPr rtl="0">
            <a:defRPr sz="14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203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1.3240740740740948E-4"/>
          <c:w val="0.98733703703703657"/>
          <c:h val="0.987337037037036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rgbClr val="006BB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CCCC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C00000"/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64.3</c:v>
                </c:pt>
                <c:pt idx="1">
                  <c:v>14.2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305"/>
        <c:holeSize val="8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4.8745429995330103E-2"/>
          <c:y val="1.3234889548154987E-4"/>
          <c:w val="0.98733703703703657"/>
          <c:h val="0.98733703703703657"/>
        </c:manualLayout>
      </c:layout>
      <c:doughnutChart>
        <c:varyColors val="1"/>
        <c:ser>
          <c:idx val="7"/>
          <c:order val="1"/>
          <c:tx>
            <c:strRef>
              <c:f>Лист1!$I$1</c:f>
              <c:strCache>
                <c:ptCount val="1"/>
                <c:pt idx="0">
                  <c:v>Столбец7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Лист1!$I$2:$I$5</c:f>
              <c:numCache>
                <c:formatCode>General</c:formatCode>
                <c:ptCount val="4"/>
              </c:numCache>
            </c:numRef>
          </c:val>
        </c:ser>
        <c:firstSliceAng val="0"/>
        <c:holeSize val="48"/>
      </c:doughnutChar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explosion val="4"/>
          <c:dPt>
            <c:idx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E31E24"/>
              </a:solidFill>
            </c:spPr>
          </c:dPt>
          <c:dPt>
            <c:idx val="3"/>
            <c:spPr>
              <a:solidFill>
                <a:srgbClr val="B88C00"/>
              </a:solidFill>
            </c:spPr>
          </c:dPt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0.8</c:v>
                </c:pt>
                <c:pt idx="1">
                  <c:v>21.1</c:v>
                </c:pt>
                <c:pt idx="2">
                  <c:v>56.5</c:v>
                </c:pt>
                <c:pt idx="3">
                  <c:v>21.6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0"/>
        <c:holeSize val="50"/>
      </c:doughnut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/>
      <c:barChart>
        <c:barDir val="bar"/>
        <c:grouping val="clustered"/>
        <c:gapWidth val="100"/>
        <c:axId val="106271488"/>
        <c:axId val="106273024"/>
      </c:barChart>
      <c:catAx>
        <c:axId val="106271488"/>
        <c:scaling>
          <c:orientation val="minMax"/>
        </c:scaling>
        <c:delete val="1"/>
        <c:axPos val="l"/>
        <c:tickLblPos val="none"/>
        <c:crossAx val="106273024"/>
        <c:crosses val="autoZero"/>
        <c:auto val="1"/>
        <c:lblAlgn val="ctr"/>
        <c:lblOffset val="100"/>
      </c:catAx>
      <c:valAx>
        <c:axId val="106273024"/>
        <c:scaling>
          <c:orientation val="minMax"/>
        </c:scaling>
        <c:delete val="1"/>
        <c:axPos val="b"/>
        <c:numFmt formatCode="General" sourceLinked="1"/>
        <c:tickLblPos val="none"/>
        <c:crossAx val="1062714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image" Target="../media/image109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image" Target="../media/image197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2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image" Target="../media/image242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image" Target="../media/image15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A750A6-404D-4552-89C2-ED9A466FB11C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A2AFEF0-04E7-4134-B7A5-8CEFAAA937B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 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352,0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AB498F7-A941-4971-8B8B-F9D8A448CB7A}" type="parTrans" cxnId="{49F3116B-48AD-49E2-8E9B-47BDF098F7A1}">
      <dgm:prSet/>
      <dgm:spPr/>
      <dgm:t>
        <a:bodyPr/>
        <a:lstStyle/>
        <a:p>
          <a:endParaRPr lang="ru-RU"/>
        </a:p>
      </dgm:t>
    </dgm:pt>
    <dgm:pt modelId="{87C384E9-981D-46AF-AF2D-07A67254F83C}" type="sibTrans" cxnId="{49F3116B-48AD-49E2-8E9B-47BDF098F7A1}">
      <dgm:prSet/>
      <dgm:spPr/>
      <dgm:t>
        <a:bodyPr/>
        <a:lstStyle/>
        <a:p>
          <a:endParaRPr lang="ru-RU"/>
        </a:p>
      </dgm:t>
    </dgm:pt>
    <dgm:pt modelId="{7853CD7C-0DA8-4300-91EC-0964CC7266A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</a:t>
          </a:r>
        </a:p>
        <a:p>
          <a:r>
            <a: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185,3</a:t>
          </a:r>
        </a:p>
        <a:p>
          <a:r>
            <a: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млн.рублей</a:t>
          </a:r>
          <a:endParaRPr lang="ru-RU" sz="3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D7D9EEA-A7A8-4A30-9947-DB5AD0C695EE}" type="parTrans" cxnId="{2F37E84C-02D2-40AE-AFFE-6E915064FF78}">
      <dgm:prSet/>
      <dgm:spPr/>
      <dgm:t>
        <a:bodyPr/>
        <a:lstStyle/>
        <a:p>
          <a:endParaRPr lang="ru-RU"/>
        </a:p>
      </dgm:t>
    </dgm:pt>
    <dgm:pt modelId="{F96E50EE-FD4E-4B69-935E-E49A8A4783E5}" type="sibTrans" cxnId="{2F37E84C-02D2-40AE-AFFE-6E915064FF78}">
      <dgm:prSet/>
      <dgm:spPr/>
      <dgm:t>
        <a:bodyPr/>
        <a:lstStyle/>
        <a:p>
          <a:endParaRPr lang="ru-RU"/>
        </a:p>
      </dgm:t>
    </dgm:pt>
    <dgm:pt modelId="{A252FFEA-29ED-496A-98E8-AD9E29D8A2D3}" type="pres">
      <dgm:prSet presAssocID="{A9A750A6-404D-4552-89C2-ED9A466FB1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8AFCE-D881-4F3B-9E9E-5CBC731F613F}" type="pres">
      <dgm:prSet presAssocID="{A9A750A6-404D-4552-89C2-ED9A466FB11C}" presName="fgShape" presStyleLbl="fgShp" presStyleIdx="0" presStyleCnt="1" custFlipVert="1" custFlipHor="0" custScaleX="1622" custScaleY="15344" custLinFactY="75658" custLinFactNeighborX="-3639" custLinFactNeighborY="100000"/>
      <dgm:spPr/>
      <dgm:t>
        <a:bodyPr/>
        <a:lstStyle/>
        <a:p>
          <a:endParaRPr lang="ru-RU"/>
        </a:p>
      </dgm:t>
    </dgm:pt>
    <dgm:pt modelId="{5B31982F-0D7C-4D1E-839E-649FFC58231D}" type="pres">
      <dgm:prSet presAssocID="{A9A750A6-404D-4552-89C2-ED9A466FB11C}" presName="linComp" presStyleCnt="0"/>
      <dgm:spPr/>
    </dgm:pt>
    <dgm:pt modelId="{ED096BC3-33F9-4186-8100-DB9232E49F28}" type="pres">
      <dgm:prSet presAssocID="{4A2AFEF0-04E7-4134-B7A5-8CEFAAA937B9}" presName="compNode" presStyleCnt="0"/>
      <dgm:spPr/>
    </dgm:pt>
    <dgm:pt modelId="{AEF1E387-D1C6-4221-966B-B0F61A1B4102}" type="pres">
      <dgm:prSet presAssocID="{4A2AFEF0-04E7-4134-B7A5-8CEFAAA937B9}" presName="bkgdShape" presStyleLbl="node1" presStyleIdx="0" presStyleCnt="2" custScaleX="100717" custLinFactNeighborX="-87"/>
      <dgm:spPr/>
      <dgm:t>
        <a:bodyPr/>
        <a:lstStyle/>
        <a:p>
          <a:endParaRPr lang="ru-RU"/>
        </a:p>
      </dgm:t>
    </dgm:pt>
    <dgm:pt modelId="{2404BD77-9ACE-4E22-B370-E70E9CA47646}" type="pres">
      <dgm:prSet presAssocID="{4A2AFEF0-04E7-4134-B7A5-8CEFAAA937B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7144DC-AFE1-4031-BE8D-CCF9BBC8A479}" type="pres">
      <dgm:prSet presAssocID="{4A2AFEF0-04E7-4134-B7A5-8CEFAAA937B9}" presName="invisiNode" presStyleLbl="node1" presStyleIdx="0" presStyleCnt="2"/>
      <dgm:spPr/>
    </dgm:pt>
    <dgm:pt modelId="{1BD052B1-5746-4AAF-A135-894B05302829}" type="pres">
      <dgm:prSet presAssocID="{4A2AFEF0-04E7-4134-B7A5-8CEFAAA937B9}" presName="imagNode" presStyleLbl="fgImgPlace1" presStyleIdx="0" presStyleCnt="2" custLinFactNeighborX="-3361" custLinFactNeighborY="104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248BCD4-A678-4468-A98B-BC566234D991}" type="pres">
      <dgm:prSet presAssocID="{87C384E9-981D-46AF-AF2D-07A67254F83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3F9ABC-9CEC-4D20-984F-8F99B66392FA}" type="pres">
      <dgm:prSet presAssocID="{7853CD7C-0DA8-4300-91EC-0964CC7266A8}" presName="compNode" presStyleCnt="0"/>
      <dgm:spPr/>
    </dgm:pt>
    <dgm:pt modelId="{F40A4E3B-AC43-434D-812F-76AF282384F7}" type="pres">
      <dgm:prSet presAssocID="{7853CD7C-0DA8-4300-91EC-0964CC7266A8}" presName="bkgdShape" presStyleLbl="node1" presStyleIdx="1" presStyleCnt="2" custScaleX="92807" custLinFactNeighborX="14662" custLinFactNeighborY="-1587"/>
      <dgm:spPr/>
      <dgm:t>
        <a:bodyPr/>
        <a:lstStyle/>
        <a:p>
          <a:endParaRPr lang="ru-RU"/>
        </a:p>
      </dgm:t>
    </dgm:pt>
    <dgm:pt modelId="{AC828F96-C1EB-4571-9799-96E5E9B7BC0C}" type="pres">
      <dgm:prSet presAssocID="{7853CD7C-0DA8-4300-91EC-0964CC7266A8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C18911-E455-4A1D-8B6B-CE0605FDC996}" type="pres">
      <dgm:prSet presAssocID="{7853CD7C-0DA8-4300-91EC-0964CC7266A8}" presName="invisiNode" presStyleLbl="node1" presStyleIdx="1" presStyleCnt="2"/>
      <dgm:spPr/>
    </dgm:pt>
    <dgm:pt modelId="{F4C073E0-DC09-4ECA-A324-7F17D44EB005}" type="pres">
      <dgm:prSet presAssocID="{7853CD7C-0DA8-4300-91EC-0964CC7266A8}" presName="imagNode" presStyleLbl="fgImgPlace1" presStyleIdx="1" presStyleCnt="2" custScaleX="90036" custScaleY="100592" custLinFactNeighborX="1082" custLinFactNeighborY="-34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8E2FFDB-A784-401C-A184-9B96C5F43AA3}" type="presOf" srcId="{7853CD7C-0DA8-4300-91EC-0964CC7266A8}" destId="{F40A4E3B-AC43-434D-812F-76AF282384F7}" srcOrd="0" destOrd="0" presId="urn:microsoft.com/office/officeart/2005/8/layout/hList7"/>
    <dgm:cxn modelId="{58D3C230-D638-434B-809F-DE3FB4348405}" type="presOf" srcId="{87C384E9-981D-46AF-AF2D-07A67254F83C}" destId="{6248BCD4-A678-4468-A98B-BC566234D991}" srcOrd="0" destOrd="0" presId="urn:microsoft.com/office/officeart/2005/8/layout/hList7"/>
    <dgm:cxn modelId="{2F37E84C-02D2-40AE-AFFE-6E915064FF78}" srcId="{A9A750A6-404D-4552-89C2-ED9A466FB11C}" destId="{7853CD7C-0DA8-4300-91EC-0964CC7266A8}" srcOrd="1" destOrd="0" parTransId="{7D7D9EEA-A7A8-4A30-9947-DB5AD0C695EE}" sibTransId="{F96E50EE-FD4E-4B69-935E-E49A8A4783E5}"/>
    <dgm:cxn modelId="{42F34FF0-62C9-4F4B-B489-C93ADC1E0217}" type="presOf" srcId="{4A2AFEF0-04E7-4134-B7A5-8CEFAAA937B9}" destId="{2404BD77-9ACE-4E22-B370-E70E9CA47646}" srcOrd="1" destOrd="0" presId="urn:microsoft.com/office/officeart/2005/8/layout/hList7"/>
    <dgm:cxn modelId="{81798829-F214-4540-A340-7F99B4C747FB}" type="presOf" srcId="{7853CD7C-0DA8-4300-91EC-0964CC7266A8}" destId="{AC828F96-C1EB-4571-9799-96E5E9B7BC0C}" srcOrd="1" destOrd="0" presId="urn:microsoft.com/office/officeart/2005/8/layout/hList7"/>
    <dgm:cxn modelId="{00CD4FCF-531A-4749-98EF-5744E93D1442}" type="presOf" srcId="{A9A750A6-404D-4552-89C2-ED9A466FB11C}" destId="{A252FFEA-29ED-496A-98E8-AD9E29D8A2D3}" srcOrd="0" destOrd="0" presId="urn:microsoft.com/office/officeart/2005/8/layout/hList7"/>
    <dgm:cxn modelId="{7AA786AE-EBA3-48B4-BF98-BD98E9BE41E3}" type="presOf" srcId="{4A2AFEF0-04E7-4134-B7A5-8CEFAAA937B9}" destId="{AEF1E387-D1C6-4221-966B-B0F61A1B4102}" srcOrd="0" destOrd="0" presId="urn:microsoft.com/office/officeart/2005/8/layout/hList7"/>
    <dgm:cxn modelId="{49F3116B-48AD-49E2-8E9B-47BDF098F7A1}" srcId="{A9A750A6-404D-4552-89C2-ED9A466FB11C}" destId="{4A2AFEF0-04E7-4134-B7A5-8CEFAAA937B9}" srcOrd="0" destOrd="0" parTransId="{FAB498F7-A941-4971-8B8B-F9D8A448CB7A}" sibTransId="{87C384E9-981D-46AF-AF2D-07A67254F83C}"/>
    <dgm:cxn modelId="{15F18510-D7E2-4BAA-8CFF-1D170D507EB7}" type="presParOf" srcId="{A252FFEA-29ED-496A-98E8-AD9E29D8A2D3}" destId="{4028AFCE-D881-4F3B-9E9E-5CBC731F613F}" srcOrd="0" destOrd="0" presId="urn:microsoft.com/office/officeart/2005/8/layout/hList7"/>
    <dgm:cxn modelId="{4B318489-DCA0-4257-893C-A5D0AAF94EC6}" type="presParOf" srcId="{A252FFEA-29ED-496A-98E8-AD9E29D8A2D3}" destId="{5B31982F-0D7C-4D1E-839E-649FFC58231D}" srcOrd="1" destOrd="0" presId="urn:microsoft.com/office/officeart/2005/8/layout/hList7"/>
    <dgm:cxn modelId="{9C9597D3-9BF9-4959-9160-925BC4991036}" type="presParOf" srcId="{5B31982F-0D7C-4D1E-839E-649FFC58231D}" destId="{ED096BC3-33F9-4186-8100-DB9232E49F28}" srcOrd="0" destOrd="0" presId="urn:microsoft.com/office/officeart/2005/8/layout/hList7"/>
    <dgm:cxn modelId="{D8C0B529-D793-4F46-AD66-8F83864C152E}" type="presParOf" srcId="{ED096BC3-33F9-4186-8100-DB9232E49F28}" destId="{AEF1E387-D1C6-4221-966B-B0F61A1B4102}" srcOrd="0" destOrd="0" presId="urn:microsoft.com/office/officeart/2005/8/layout/hList7"/>
    <dgm:cxn modelId="{A26902F9-A824-4B33-B876-FF82421711D0}" type="presParOf" srcId="{ED096BC3-33F9-4186-8100-DB9232E49F28}" destId="{2404BD77-9ACE-4E22-B370-E70E9CA47646}" srcOrd="1" destOrd="0" presId="urn:microsoft.com/office/officeart/2005/8/layout/hList7"/>
    <dgm:cxn modelId="{59D533CA-8126-4750-9CBA-6ED1DFD4624B}" type="presParOf" srcId="{ED096BC3-33F9-4186-8100-DB9232E49F28}" destId="{D27144DC-AFE1-4031-BE8D-CCF9BBC8A479}" srcOrd="2" destOrd="0" presId="urn:microsoft.com/office/officeart/2005/8/layout/hList7"/>
    <dgm:cxn modelId="{979E7E69-61DD-45F0-A79C-73AA96D8DFAE}" type="presParOf" srcId="{ED096BC3-33F9-4186-8100-DB9232E49F28}" destId="{1BD052B1-5746-4AAF-A135-894B05302829}" srcOrd="3" destOrd="0" presId="urn:microsoft.com/office/officeart/2005/8/layout/hList7"/>
    <dgm:cxn modelId="{FF3648AF-3D7A-4CBE-AD9E-7A1C226AB946}" type="presParOf" srcId="{5B31982F-0D7C-4D1E-839E-649FFC58231D}" destId="{6248BCD4-A678-4468-A98B-BC566234D991}" srcOrd="1" destOrd="0" presId="urn:microsoft.com/office/officeart/2005/8/layout/hList7"/>
    <dgm:cxn modelId="{992E91BB-0D67-4BD6-AC0D-DA9A98F22840}" type="presParOf" srcId="{5B31982F-0D7C-4D1E-839E-649FFC58231D}" destId="{1C3F9ABC-9CEC-4D20-984F-8F99B66392FA}" srcOrd="2" destOrd="0" presId="urn:microsoft.com/office/officeart/2005/8/layout/hList7"/>
    <dgm:cxn modelId="{1B5C83A5-670D-46DE-88C0-0AEC214E2DC5}" type="presParOf" srcId="{1C3F9ABC-9CEC-4D20-984F-8F99B66392FA}" destId="{F40A4E3B-AC43-434D-812F-76AF282384F7}" srcOrd="0" destOrd="0" presId="urn:microsoft.com/office/officeart/2005/8/layout/hList7"/>
    <dgm:cxn modelId="{1D8E449D-332B-42C3-A82E-A7A77E49254C}" type="presParOf" srcId="{1C3F9ABC-9CEC-4D20-984F-8F99B66392FA}" destId="{AC828F96-C1EB-4571-9799-96E5E9B7BC0C}" srcOrd="1" destOrd="0" presId="urn:microsoft.com/office/officeart/2005/8/layout/hList7"/>
    <dgm:cxn modelId="{B3AD7974-D06E-4752-916E-78289A046AD7}" type="presParOf" srcId="{1C3F9ABC-9CEC-4D20-984F-8F99B66392FA}" destId="{B2C18911-E455-4A1D-8B6B-CE0605FDC996}" srcOrd="2" destOrd="0" presId="urn:microsoft.com/office/officeart/2005/8/layout/hList7"/>
    <dgm:cxn modelId="{8DE19695-A698-4AAF-BC96-F8D1BC1BB28A}" type="presParOf" srcId="{1C3F9ABC-9CEC-4D20-984F-8F99B66392FA}" destId="{F4C073E0-DC09-4ECA-A324-7F17D44EB005}" srcOrd="3" destOrd="0" presId="urn:microsoft.com/office/officeart/2005/8/layout/hList7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hList7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Федеральный бюджет</a:t>
          </a:r>
        </a:p>
        <a:p>
          <a:r>
            <a:rPr lang="ru-RU" dirty="0" smtClean="0">
              <a:solidFill>
                <a:srgbClr val="002060"/>
              </a:solidFill>
            </a:rPr>
            <a:t>4654,5</a:t>
          </a:r>
        </a:p>
        <a:p>
          <a:r>
            <a:rPr lang="ru-RU" dirty="0" smtClean="0">
              <a:solidFill>
                <a:srgbClr val="002060"/>
              </a:solidFill>
            </a:rPr>
            <a:t>тыс.рублей</a:t>
          </a:r>
          <a:endParaRPr lang="ru-RU" dirty="0">
            <a:solidFill>
              <a:srgbClr val="002060"/>
            </a:solidFill>
          </a:endParaRP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Областной </a:t>
          </a:r>
        </a:p>
        <a:p>
          <a:r>
            <a:rPr lang="ru-RU" dirty="0" smtClean="0">
              <a:solidFill>
                <a:srgbClr val="002060"/>
              </a:solidFill>
            </a:rPr>
            <a:t>бюджет</a:t>
          </a:r>
        </a:p>
        <a:p>
          <a:r>
            <a:rPr lang="ru-RU" dirty="0" smtClean="0">
              <a:solidFill>
                <a:srgbClr val="002060"/>
              </a:solidFill>
            </a:rPr>
            <a:t>319,5</a:t>
          </a:r>
        </a:p>
        <a:p>
          <a:r>
            <a:rPr lang="ru-RU" dirty="0" smtClean="0">
              <a:solidFill>
                <a:srgbClr val="002060"/>
              </a:solidFill>
            </a:rPr>
            <a:t>тыс.рублей</a:t>
          </a:r>
          <a:endParaRPr lang="ru-RU" dirty="0">
            <a:solidFill>
              <a:srgbClr val="002060"/>
            </a:solidFill>
          </a:endParaRP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Местный</a:t>
          </a:r>
        </a:p>
        <a:p>
          <a:r>
            <a:rPr lang="ru-RU" dirty="0" smtClean="0">
              <a:solidFill>
                <a:srgbClr val="002060"/>
              </a:solidFill>
            </a:rPr>
            <a:t> бюджет</a:t>
          </a:r>
        </a:p>
        <a:p>
          <a:r>
            <a:rPr lang="ru-RU" dirty="0" smtClean="0">
              <a:solidFill>
                <a:srgbClr val="002060"/>
              </a:solidFill>
            </a:rPr>
            <a:t>41783,5 </a:t>
          </a:r>
        </a:p>
        <a:p>
          <a:r>
            <a:rPr lang="ru-RU" dirty="0" smtClean="0">
              <a:solidFill>
                <a:srgbClr val="002060"/>
              </a:solidFill>
            </a:rPr>
            <a:t>тыс.рублей</a:t>
          </a:r>
          <a:endParaRPr lang="ru-RU" dirty="0">
            <a:solidFill>
              <a:srgbClr val="002060"/>
            </a:solidFill>
          </a:endParaRP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689FA4B-B641-4A72-B7E1-2FDB93F0EB55}" type="pres">
      <dgm:prSet presAssocID="{1031D0C2-5C99-4F38-B689-CEE3444C6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784AF-851D-42EF-A584-AC015A095FE8}" type="pres">
      <dgm:prSet presAssocID="{1031D0C2-5C99-4F38-B689-CEE3444C6841}" presName="fgShape" presStyleLbl="fgShp" presStyleIdx="0" presStyleCnt="1" custFlipVert="0" custScaleY="32203" custLinFactNeighborX="684" custLinFactNeighborY="-2260"/>
      <dgm:spPr/>
    </dgm:pt>
    <dgm:pt modelId="{498E7BA9-ED3B-42C7-8124-E3EE4ED7A87F}" type="pres">
      <dgm:prSet presAssocID="{1031D0C2-5C99-4F38-B689-CEE3444C6841}" presName="linComp" presStyleCnt="0"/>
      <dgm:spPr/>
    </dgm:pt>
    <dgm:pt modelId="{D4BEB6CE-1DB7-4928-AC7A-F09ADF0FAB5D}" type="pres">
      <dgm:prSet presAssocID="{711BFC02-B6A0-4419-8C83-B248B349388D}" presName="compNode" presStyleCnt="0"/>
      <dgm:spPr/>
    </dgm:pt>
    <dgm:pt modelId="{BEB95449-FD7C-4FB7-ACC8-9D37C1E8413D}" type="pres">
      <dgm:prSet presAssocID="{711BFC02-B6A0-4419-8C83-B248B349388D}" presName="bkgdShape" presStyleLbl="node1" presStyleIdx="0" presStyleCnt="3" custLinFactNeighborX="2770"/>
      <dgm:spPr/>
      <dgm:t>
        <a:bodyPr/>
        <a:lstStyle/>
        <a:p>
          <a:endParaRPr lang="ru-RU"/>
        </a:p>
      </dgm:t>
    </dgm:pt>
    <dgm:pt modelId="{DE4B02F3-C11A-4D49-B3A4-4937F4B1CF7C}" type="pres">
      <dgm:prSet presAssocID="{711BFC02-B6A0-4419-8C83-B248B349388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A737D-C153-40C1-91EE-7AF7D88AE82B}" type="pres">
      <dgm:prSet presAssocID="{711BFC02-B6A0-4419-8C83-B248B349388D}" presName="invisiNode" presStyleLbl="node1" presStyleIdx="0" presStyleCnt="3"/>
      <dgm:spPr/>
    </dgm:pt>
    <dgm:pt modelId="{C4E92898-E909-4EA8-AD47-51B8831E2930}" type="pres">
      <dgm:prSet presAssocID="{711BFC02-B6A0-4419-8C83-B248B349388D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149A07-5B40-45A2-ADEE-20A24C27CCF2}" type="pres">
      <dgm:prSet presAssocID="{BA34F14F-3B61-42CC-97F0-E91BE0BA75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6D5529D-19CC-4802-8341-00895BC9848E}" type="pres">
      <dgm:prSet presAssocID="{95120F2A-B035-4B29-8C9C-07627AE646A3}" presName="compNode" presStyleCnt="0"/>
      <dgm:spPr/>
    </dgm:pt>
    <dgm:pt modelId="{D81E8674-4FF2-46FE-BCF6-EA064CE9FA23}" type="pres">
      <dgm:prSet presAssocID="{95120F2A-B035-4B29-8C9C-07627AE646A3}" presName="bkgdShape" presStyleLbl="node1" presStyleIdx="1" presStyleCnt="3"/>
      <dgm:spPr/>
      <dgm:t>
        <a:bodyPr/>
        <a:lstStyle/>
        <a:p>
          <a:endParaRPr lang="ru-RU"/>
        </a:p>
      </dgm:t>
    </dgm:pt>
    <dgm:pt modelId="{20928B54-63E5-43DC-AF84-4B367DD408AB}" type="pres">
      <dgm:prSet presAssocID="{95120F2A-B035-4B29-8C9C-07627AE646A3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954514-5856-4892-BB1A-3A6431C92E48}" type="pres">
      <dgm:prSet presAssocID="{95120F2A-B035-4B29-8C9C-07627AE646A3}" presName="invisiNode" presStyleLbl="node1" presStyleIdx="1" presStyleCnt="3"/>
      <dgm:spPr/>
    </dgm:pt>
    <dgm:pt modelId="{6E4D853E-1BA0-41E3-910A-54F3F587B1E4}" type="pres">
      <dgm:prSet presAssocID="{95120F2A-B035-4B29-8C9C-07627AE646A3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ED9DA48-036B-4BEA-8C3E-A109C440175D}" type="pres">
      <dgm:prSet presAssocID="{9BD1C599-E207-49FD-8B52-F697DC8A665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7319A91-1150-40D9-B65C-CB423DB11B3D}" type="pres">
      <dgm:prSet presAssocID="{742ED51E-2C64-4F31-9C23-BD1D8512AC39}" presName="compNode" presStyleCnt="0"/>
      <dgm:spPr/>
    </dgm:pt>
    <dgm:pt modelId="{6329AF4F-3682-424C-9817-C4F77EC26080}" type="pres">
      <dgm:prSet presAssocID="{742ED51E-2C64-4F31-9C23-BD1D8512AC39}" presName="bkgdShape" presStyleLbl="node1" presStyleIdx="2" presStyleCnt="3"/>
      <dgm:spPr/>
      <dgm:t>
        <a:bodyPr/>
        <a:lstStyle/>
        <a:p>
          <a:endParaRPr lang="ru-RU"/>
        </a:p>
      </dgm:t>
    </dgm:pt>
    <dgm:pt modelId="{F3DBBBC7-A9C4-4576-A972-9D3C8D822270}" type="pres">
      <dgm:prSet presAssocID="{742ED51E-2C64-4F31-9C23-BD1D8512AC3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C9D852-5B97-4E0F-8CE1-13F107BE2272}" type="pres">
      <dgm:prSet presAssocID="{742ED51E-2C64-4F31-9C23-BD1D8512AC39}" presName="invisiNode" presStyleLbl="node1" presStyleIdx="2" presStyleCnt="3"/>
      <dgm:spPr/>
    </dgm:pt>
    <dgm:pt modelId="{CC99D5E8-9018-447A-B545-F78238B8FE04}" type="pres">
      <dgm:prSet presAssocID="{742ED51E-2C64-4F31-9C23-BD1D8512AC39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2E0724F-7A32-4E50-8960-266C2147F544}" type="presOf" srcId="{742ED51E-2C64-4F31-9C23-BD1D8512AC39}" destId="{6329AF4F-3682-424C-9817-C4F77EC26080}" srcOrd="0" destOrd="0" presId="urn:microsoft.com/office/officeart/2005/8/layout/hList7"/>
    <dgm:cxn modelId="{1A7A3BCD-B1B1-43A2-87DE-748228AD0A0C}" type="presOf" srcId="{95120F2A-B035-4B29-8C9C-07627AE646A3}" destId="{D81E8674-4FF2-46FE-BCF6-EA064CE9FA23}" srcOrd="0" destOrd="0" presId="urn:microsoft.com/office/officeart/2005/8/layout/hList7"/>
    <dgm:cxn modelId="{E3A1C217-F751-42B4-8465-092E7B0AEB54}" type="presOf" srcId="{711BFC02-B6A0-4419-8C83-B248B349388D}" destId="{BEB95449-FD7C-4FB7-ACC8-9D37C1E8413D}" srcOrd="0" destOrd="0" presId="urn:microsoft.com/office/officeart/2005/8/layout/hList7"/>
    <dgm:cxn modelId="{960E6AE9-C023-4068-9737-CE0F81539426}" type="presOf" srcId="{742ED51E-2C64-4F31-9C23-BD1D8512AC39}" destId="{F3DBBBC7-A9C4-4576-A972-9D3C8D822270}" srcOrd="1" destOrd="0" presId="urn:microsoft.com/office/officeart/2005/8/layout/hList7"/>
    <dgm:cxn modelId="{CAE07DBE-05AE-439A-BCDF-C38F07C7387A}" type="presOf" srcId="{95120F2A-B035-4B29-8C9C-07627AE646A3}" destId="{20928B54-63E5-43DC-AF84-4B367DD408AB}" srcOrd="1" destOrd="0" presId="urn:microsoft.com/office/officeart/2005/8/layout/hList7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442E57E6-A199-4E5A-830E-7AEF2086116C}" type="presOf" srcId="{1031D0C2-5C99-4F38-B689-CEE3444C6841}" destId="{C689FA4B-B641-4A72-B7E1-2FDB93F0EB55}" srcOrd="0" destOrd="0" presId="urn:microsoft.com/office/officeart/2005/8/layout/hList7"/>
    <dgm:cxn modelId="{7AB950B9-217E-4CD2-A11C-004B7C80733F}" type="presOf" srcId="{9BD1C599-E207-49FD-8B52-F697DC8A6651}" destId="{1ED9DA48-036B-4BEA-8C3E-A109C440175D}" srcOrd="0" destOrd="0" presId="urn:microsoft.com/office/officeart/2005/8/layout/hList7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5D2F1761-4306-43A8-884D-76A064D1DDB3}" type="presOf" srcId="{BA34F14F-3B61-42CC-97F0-E91BE0BA75AC}" destId="{A9149A07-5B40-45A2-ADEE-20A24C27CCF2}" srcOrd="0" destOrd="0" presId="urn:microsoft.com/office/officeart/2005/8/layout/hList7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0D6B0425-2F6E-448A-A257-997FC3B51E17}" type="presOf" srcId="{711BFC02-B6A0-4419-8C83-B248B349388D}" destId="{DE4B02F3-C11A-4D49-B3A4-4937F4B1CF7C}" srcOrd="1" destOrd="0" presId="urn:microsoft.com/office/officeart/2005/8/layout/hList7"/>
    <dgm:cxn modelId="{DE06A598-058E-40DC-8896-56AE49D487C6}" type="presParOf" srcId="{C689FA4B-B641-4A72-B7E1-2FDB93F0EB55}" destId="{79A784AF-851D-42EF-A584-AC015A095FE8}" srcOrd="0" destOrd="0" presId="urn:microsoft.com/office/officeart/2005/8/layout/hList7"/>
    <dgm:cxn modelId="{9CFCD721-741F-44D2-AB71-4BDC21D25218}" type="presParOf" srcId="{C689FA4B-B641-4A72-B7E1-2FDB93F0EB55}" destId="{498E7BA9-ED3B-42C7-8124-E3EE4ED7A87F}" srcOrd="1" destOrd="0" presId="urn:microsoft.com/office/officeart/2005/8/layout/hList7"/>
    <dgm:cxn modelId="{E9B899B7-6724-454D-A681-68D438931EC7}" type="presParOf" srcId="{498E7BA9-ED3B-42C7-8124-E3EE4ED7A87F}" destId="{D4BEB6CE-1DB7-4928-AC7A-F09ADF0FAB5D}" srcOrd="0" destOrd="0" presId="urn:microsoft.com/office/officeart/2005/8/layout/hList7"/>
    <dgm:cxn modelId="{C8D80B0A-5402-4B47-A675-CD71EF616A25}" type="presParOf" srcId="{D4BEB6CE-1DB7-4928-AC7A-F09ADF0FAB5D}" destId="{BEB95449-FD7C-4FB7-ACC8-9D37C1E8413D}" srcOrd="0" destOrd="0" presId="urn:microsoft.com/office/officeart/2005/8/layout/hList7"/>
    <dgm:cxn modelId="{9E6D5B60-7467-4846-9E5D-EE7D3BEF8171}" type="presParOf" srcId="{D4BEB6CE-1DB7-4928-AC7A-F09ADF0FAB5D}" destId="{DE4B02F3-C11A-4D49-B3A4-4937F4B1CF7C}" srcOrd="1" destOrd="0" presId="urn:microsoft.com/office/officeart/2005/8/layout/hList7"/>
    <dgm:cxn modelId="{4FD4F0E7-5CDF-4DC3-A518-2BF1E51665C8}" type="presParOf" srcId="{D4BEB6CE-1DB7-4928-AC7A-F09ADF0FAB5D}" destId="{318A737D-C153-40C1-91EE-7AF7D88AE82B}" srcOrd="2" destOrd="0" presId="urn:microsoft.com/office/officeart/2005/8/layout/hList7"/>
    <dgm:cxn modelId="{9C2AD9AB-52ED-4A96-A0F9-E64479616D1F}" type="presParOf" srcId="{D4BEB6CE-1DB7-4928-AC7A-F09ADF0FAB5D}" destId="{C4E92898-E909-4EA8-AD47-51B8831E2930}" srcOrd="3" destOrd="0" presId="urn:microsoft.com/office/officeart/2005/8/layout/hList7"/>
    <dgm:cxn modelId="{5AF9623A-F616-4AC0-89D9-5F3AA76B2613}" type="presParOf" srcId="{498E7BA9-ED3B-42C7-8124-E3EE4ED7A87F}" destId="{A9149A07-5B40-45A2-ADEE-20A24C27CCF2}" srcOrd="1" destOrd="0" presId="urn:microsoft.com/office/officeart/2005/8/layout/hList7"/>
    <dgm:cxn modelId="{48453ECF-3FFB-4364-BCB7-768B6811E101}" type="presParOf" srcId="{498E7BA9-ED3B-42C7-8124-E3EE4ED7A87F}" destId="{E6D5529D-19CC-4802-8341-00895BC9848E}" srcOrd="2" destOrd="0" presId="urn:microsoft.com/office/officeart/2005/8/layout/hList7"/>
    <dgm:cxn modelId="{942D068C-E61B-4D3A-A04B-FD4E99790186}" type="presParOf" srcId="{E6D5529D-19CC-4802-8341-00895BC9848E}" destId="{D81E8674-4FF2-46FE-BCF6-EA064CE9FA23}" srcOrd="0" destOrd="0" presId="urn:microsoft.com/office/officeart/2005/8/layout/hList7"/>
    <dgm:cxn modelId="{88AC532E-53B3-459B-A9DD-55B3C69B6D51}" type="presParOf" srcId="{E6D5529D-19CC-4802-8341-00895BC9848E}" destId="{20928B54-63E5-43DC-AF84-4B367DD408AB}" srcOrd="1" destOrd="0" presId="urn:microsoft.com/office/officeart/2005/8/layout/hList7"/>
    <dgm:cxn modelId="{6377456D-91B9-4F0B-9B0D-0ACA2666B684}" type="presParOf" srcId="{E6D5529D-19CC-4802-8341-00895BC9848E}" destId="{5D954514-5856-4892-BB1A-3A6431C92E48}" srcOrd="2" destOrd="0" presId="urn:microsoft.com/office/officeart/2005/8/layout/hList7"/>
    <dgm:cxn modelId="{650936B5-1202-40CF-B322-441009EA3B73}" type="presParOf" srcId="{E6D5529D-19CC-4802-8341-00895BC9848E}" destId="{6E4D853E-1BA0-41E3-910A-54F3F587B1E4}" srcOrd="3" destOrd="0" presId="urn:microsoft.com/office/officeart/2005/8/layout/hList7"/>
    <dgm:cxn modelId="{4EB46387-95F9-4520-8873-B1A9A92837B4}" type="presParOf" srcId="{498E7BA9-ED3B-42C7-8124-E3EE4ED7A87F}" destId="{1ED9DA48-036B-4BEA-8C3E-A109C440175D}" srcOrd="3" destOrd="0" presId="urn:microsoft.com/office/officeart/2005/8/layout/hList7"/>
    <dgm:cxn modelId="{A5D1F9BD-8074-41AA-8A80-24CAE1000E6D}" type="presParOf" srcId="{498E7BA9-ED3B-42C7-8124-E3EE4ED7A87F}" destId="{17319A91-1150-40D9-B65C-CB423DB11B3D}" srcOrd="4" destOrd="0" presId="urn:microsoft.com/office/officeart/2005/8/layout/hList7"/>
    <dgm:cxn modelId="{4DF4D2E9-A871-4D29-8E4C-DCD25172AEB9}" type="presParOf" srcId="{17319A91-1150-40D9-B65C-CB423DB11B3D}" destId="{6329AF4F-3682-424C-9817-C4F77EC26080}" srcOrd="0" destOrd="0" presId="urn:microsoft.com/office/officeart/2005/8/layout/hList7"/>
    <dgm:cxn modelId="{2A53CAA9-4935-4375-9339-B955D1C9BF8D}" type="presParOf" srcId="{17319A91-1150-40D9-B65C-CB423DB11B3D}" destId="{F3DBBBC7-A9C4-4576-A972-9D3C8D822270}" srcOrd="1" destOrd="0" presId="urn:microsoft.com/office/officeart/2005/8/layout/hList7"/>
    <dgm:cxn modelId="{BEF435B9-BBAD-465A-A194-2E2DBD9172CD}" type="presParOf" srcId="{17319A91-1150-40D9-B65C-CB423DB11B3D}" destId="{FBC9D852-5B97-4E0F-8CE1-13F107BE2272}" srcOrd="2" destOrd="0" presId="urn:microsoft.com/office/officeart/2005/8/layout/hList7"/>
    <dgm:cxn modelId="{5DCB223B-9DDB-452D-86FC-8FE00864BBCF}" type="presParOf" srcId="{17319A91-1150-40D9-B65C-CB423DB11B3D}" destId="{CC99D5E8-9018-447A-B545-F78238B8FE04}" srcOrd="3" destOrd="0" presId="urn:microsoft.com/office/officeart/2005/8/layout/hList7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CEAEC33-2133-48E9-8137-6EDB05331B2B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Работники учреждений культуры</a:t>
          </a:r>
          <a:endParaRPr lang="ru-RU" sz="2000" b="1" u="sng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AFB3797-B43A-4853-B308-8DF38495D867}" type="parTrans" cxnId="{539E7041-10EF-4CC1-9DAF-B1F8E77E88D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250907-E04C-4B90-B2A5-B8A6546F8271}" type="sibTrans" cxnId="{539E7041-10EF-4CC1-9DAF-B1F8E77E88D3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5A89D00-9A6D-4B78-B7B1-F703EBD477E8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Прогноз на 2021 год 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-10</a:t>
          </a:r>
          <a:r>
            <a: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0.0</a:t>
          </a:r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539843-1E0F-4120-816F-0FD1F7EABC7C}" type="parTrans" cxnId="{98BF3F68-B267-4000-B933-DF557BF5383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32A647-DF82-49B7-8D85-A4E542F2772F}" type="sibTrans" cxnId="{98BF3F68-B267-4000-B933-DF557BF53837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9A4543-E3BC-42BD-A303-A17B71AAB924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Фактически сложившийся уровень-100,2 %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DAAA8D2-5A09-476B-BD4F-710AF81E4D0A}" type="parTrans" cxnId="{8924EEC3-A1D8-4E79-8890-E7608375603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BFEBEC-08CB-4136-8AED-8405E8CFC1D1}" type="sibTrans" cxnId="{8924EEC3-A1D8-4E79-8890-E7608375603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38F520-122C-4C1A-8B52-C070D70FF34E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зарплата-31 193,57  руб.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7E66F205-14A7-4CB6-8460-FC88B867B04A}" type="parTrans" cxnId="{C25F9F97-B4D5-4369-B715-CC8F34A1C11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85FC1B-0B45-46FD-AAF6-E8D17CC78460}" type="sibTrans" cxnId="{C25F9F97-B4D5-4369-B715-CC8F34A1C119}">
      <dgm:prSet/>
      <dgm:spPr/>
      <dgm:t>
        <a:bodyPr/>
        <a:lstStyle/>
        <a:p>
          <a:endParaRPr lang="ru-RU" sz="18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8F12EC-5B36-496A-9012-B24D8530CDA5}" type="pres">
      <dgm:prSet presAssocID="{0CEAEC33-2133-48E9-8137-6EDB05331B2B}" presName="root" presStyleCnt="0"/>
      <dgm:spPr/>
      <dgm:t>
        <a:bodyPr/>
        <a:lstStyle/>
        <a:p>
          <a:endParaRPr lang="ru-RU"/>
        </a:p>
      </dgm:t>
    </dgm:pt>
    <dgm:pt modelId="{D8E483CC-11A9-4F1F-AAD6-FD6DDD797AEF}" type="pres">
      <dgm:prSet presAssocID="{0CEAEC33-2133-48E9-8137-6EDB05331B2B}" presName="rootComposite" presStyleCnt="0"/>
      <dgm:spPr/>
      <dgm:t>
        <a:bodyPr/>
        <a:lstStyle/>
        <a:p>
          <a:endParaRPr lang="ru-RU"/>
        </a:p>
      </dgm:t>
    </dgm:pt>
    <dgm:pt modelId="{1C6FA0C7-D9F4-4909-B938-933BC2C6478A}" type="pres">
      <dgm:prSet presAssocID="{0CEAEC33-2133-48E9-8137-6EDB05331B2B}" presName="rootText" presStyleLbl="node1" presStyleIdx="0" presStyleCnt="1" custScaleX="372011" custScaleY="86125" custLinFactNeighborX="25206" custLinFactNeighborY="21170"/>
      <dgm:spPr/>
      <dgm:t>
        <a:bodyPr/>
        <a:lstStyle/>
        <a:p>
          <a:endParaRPr lang="ru-RU"/>
        </a:p>
      </dgm:t>
    </dgm:pt>
    <dgm:pt modelId="{E16EA799-DFA7-4563-82D5-5EB069F37F8A}" type="pres">
      <dgm:prSet presAssocID="{0CEAEC33-2133-48E9-8137-6EDB05331B2B}" presName="rootConnector" presStyleLbl="node1" presStyleIdx="0" presStyleCnt="1"/>
      <dgm:spPr/>
      <dgm:t>
        <a:bodyPr/>
        <a:lstStyle/>
        <a:p>
          <a:endParaRPr lang="ru-RU"/>
        </a:p>
      </dgm:t>
    </dgm:pt>
    <dgm:pt modelId="{00186FD3-3F63-46EE-A230-FDD6869DCDE3}" type="pres">
      <dgm:prSet presAssocID="{0CEAEC33-2133-48E9-8137-6EDB05331B2B}" presName="childShape" presStyleCnt="0"/>
      <dgm:spPr/>
      <dgm:t>
        <a:bodyPr/>
        <a:lstStyle/>
        <a:p>
          <a:endParaRPr lang="ru-RU"/>
        </a:p>
      </dgm:t>
    </dgm:pt>
    <dgm:pt modelId="{1EFC51B4-C12F-4591-A8AC-CF830708B1B9}" type="pres">
      <dgm:prSet presAssocID="{80539843-1E0F-4120-816F-0FD1F7EABC7C}" presName="Name13" presStyleLbl="parChTrans1D2" presStyleIdx="0" presStyleCnt="3"/>
      <dgm:spPr/>
      <dgm:t>
        <a:bodyPr/>
        <a:lstStyle/>
        <a:p>
          <a:endParaRPr lang="ru-RU"/>
        </a:p>
      </dgm:t>
    </dgm:pt>
    <dgm:pt modelId="{0C70534E-9D68-4F4E-B28C-3C87F7E43355}" type="pres">
      <dgm:prSet presAssocID="{D5A89D00-9A6D-4B78-B7B1-F703EBD477E8}" presName="childText" presStyleLbl="bgAcc1" presStyleIdx="0" presStyleCnt="3" custScaleX="3943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31FC9-DB90-40BC-B6E0-FACB226A041C}" type="pres">
      <dgm:prSet presAssocID="{DDAAA8D2-5A09-476B-BD4F-710AF81E4D0A}" presName="Name13" presStyleLbl="parChTrans1D2" presStyleIdx="1" presStyleCnt="3"/>
      <dgm:spPr/>
      <dgm:t>
        <a:bodyPr/>
        <a:lstStyle/>
        <a:p>
          <a:endParaRPr lang="ru-RU"/>
        </a:p>
      </dgm:t>
    </dgm:pt>
    <dgm:pt modelId="{80801C0E-BD4F-444E-BBF8-1B35AE3E0CEC}" type="pres">
      <dgm:prSet presAssocID="{DD9A4543-E3BC-42BD-A303-A17B71AAB924}" presName="childText" presStyleLbl="bgAcc1" presStyleIdx="1" presStyleCnt="3" custScaleX="390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4F55-DECD-455E-9787-3AD94E81ECEF}" type="pres">
      <dgm:prSet presAssocID="{7E66F205-14A7-4CB6-8460-FC88B867B04A}" presName="Name13" presStyleLbl="parChTrans1D2" presStyleIdx="2" presStyleCnt="3"/>
      <dgm:spPr/>
      <dgm:t>
        <a:bodyPr/>
        <a:lstStyle/>
        <a:p>
          <a:endParaRPr lang="ru-RU"/>
        </a:p>
      </dgm:t>
    </dgm:pt>
    <dgm:pt modelId="{9A5F457D-BDC3-4DAB-9CC2-B4F19A95407C}" type="pres">
      <dgm:prSet presAssocID="{8138F520-122C-4C1A-8B52-C070D70FF34E}" presName="childText" presStyleLbl="bgAcc1" presStyleIdx="2" presStyleCnt="3" custScaleX="395896" custLinFactNeighborX="2131" custLinFactNeighborY="-6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5F9F97-B4D5-4369-B715-CC8F34A1C119}" srcId="{0CEAEC33-2133-48E9-8137-6EDB05331B2B}" destId="{8138F520-122C-4C1A-8B52-C070D70FF34E}" srcOrd="2" destOrd="0" parTransId="{7E66F205-14A7-4CB6-8460-FC88B867B04A}" sibTransId="{BD85FC1B-0B45-46FD-AAF6-E8D17CC78460}"/>
    <dgm:cxn modelId="{AFFE2A74-2663-4300-9F67-4AD40E6F057B}" type="presOf" srcId="{0CEAEC33-2133-48E9-8137-6EDB05331B2B}" destId="{E16EA799-DFA7-4563-82D5-5EB069F37F8A}" srcOrd="1" destOrd="0" presId="urn:microsoft.com/office/officeart/2005/8/layout/hierarchy3"/>
    <dgm:cxn modelId="{8924EEC3-A1D8-4E79-8890-E76083756039}" srcId="{0CEAEC33-2133-48E9-8137-6EDB05331B2B}" destId="{DD9A4543-E3BC-42BD-A303-A17B71AAB924}" srcOrd="1" destOrd="0" parTransId="{DDAAA8D2-5A09-476B-BD4F-710AF81E4D0A}" sibTransId="{D0BFEBEC-08CB-4136-8AED-8405E8CFC1D1}"/>
    <dgm:cxn modelId="{DD084964-2856-4DBB-9BE2-B8A2036B81A2}" type="presOf" srcId="{D5A89D00-9A6D-4B78-B7B1-F703EBD477E8}" destId="{0C70534E-9D68-4F4E-B28C-3C87F7E43355}" srcOrd="0" destOrd="0" presId="urn:microsoft.com/office/officeart/2005/8/layout/hierarchy3"/>
    <dgm:cxn modelId="{CC82DD08-54AE-404F-9331-CCB7EA0F1F08}" type="presOf" srcId="{F10F6F97-9F93-402A-B224-E29B54683D58}" destId="{91E1600F-5FFB-465F-88D8-A967A4F9FF16}" srcOrd="0" destOrd="0" presId="urn:microsoft.com/office/officeart/2005/8/layout/hierarchy3"/>
    <dgm:cxn modelId="{A971A594-975B-4309-A7B9-AAE46383401A}" type="presOf" srcId="{DD9A4543-E3BC-42BD-A303-A17B71AAB924}" destId="{80801C0E-BD4F-444E-BBF8-1B35AE3E0CEC}" srcOrd="0" destOrd="0" presId="urn:microsoft.com/office/officeart/2005/8/layout/hierarchy3"/>
    <dgm:cxn modelId="{BF4C05B8-6FC3-492B-B3BE-B4493A14614A}" type="presOf" srcId="{7E66F205-14A7-4CB6-8460-FC88B867B04A}" destId="{971A4F55-DECD-455E-9787-3AD94E81ECEF}" srcOrd="0" destOrd="0" presId="urn:microsoft.com/office/officeart/2005/8/layout/hierarchy3"/>
    <dgm:cxn modelId="{539E7041-10EF-4CC1-9DAF-B1F8E77E88D3}" srcId="{F10F6F97-9F93-402A-B224-E29B54683D58}" destId="{0CEAEC33-2133-48E9-8137-6EDB05331B2B}" srcOrd="0" destOrd="0" parTransId="{2AFB3797-B43A-4853-B308-8DF38495D867}" sibTransId="{85250907-E04C-4B90-B2A5-B8A6546F8271}"/>
    <dgm:cxn modelId="{D7CB1788-375D-40D2-80EC-CE89515AFBDC}" type="presOf" srcId="{80539843-1E0F-4120-816F-0FD1F7EABC7C}" destId="{1EFC51B4-C12F-4591-A8AC-CF830708B1B9}" srcOrd="0" destOrd="0" presId="urn:microsoft.com/office/officeart/2005/8/layout/hierarchy3"/>
    <dgm:cxn modelId="{A97C2C76-A340-4774-858D-678E5B5E40C2}" type="presOf" srcId="{8138F520-122C-4C1A-8B52-C070D70FF34E}" destId="{9A5F457D-BDC3-4DAB-9CC2-B4F19A95407C}" srcOrd="0" destOrd="0" presId="urn:microsoft.com/office/officeart/2005/8/layout/hierarchy3"/>
    <dgm:cxn modelId="{20040055-19CA-48DD-93CF-1F7EC32F7013}" type="presOf" srcId="{DDAAA8D2-5A09-476B-BD4F-710AF81E4D0A}" destId="{1D931FC9-DB90-40BC-B6E0-FACB226A041C}" srcOrd="0" destOrd="0" presId="urn:microsoft.com/office/officeart/2005/8/layout/hierarchy3"/>
    <dgm:cxn modelId="{98BF3F68-B267-4000-B933-DF557BF53837}" srcId="{0CEAEC33-2133-48E9-8137-6EDB05331B2B}" destId="{D5A89D00-9A6D-4B78-B7B1-F703EBD477E8}" srcOrd="0" destOrd="0" parTransId="{80539843-1E0F-4120-816F-0FD1F7EABC7C}" sibTransId="{9532A647-DF82-49B7-8D85-A4E542F2772F}"/>
    <dgm:cxn modelId="{97B2D0B6-2D73-4169-BBF5-7DBFAB5DDB25}" type="presOf" srcId="{0CEAEC33-2133-48E9-8137-6EDB05331B2B}" destId="{1C6FA0C7-D9F4-4909-B938-933BC2C6478A}" srcOrd="0" destOrd="0" presId="urn:microsoft.com/office/officeart/2005/8/layout/hierarchy3"/>
    <dgm:cxn modelId="{301A7D79-708C-468F-940D-09C06B2E0C57}" type="presParOf" srcId="{91E1600F-5FFB-465F-88D8-A967A4F9FF16}" destId="{3B8F12EC-5B36-496A-9012-B24D8530CDA5}" srcOrd="0" destOrd="0" presId="urn:microsoft.com/office/officeart/2005/8/layout/hierarchy3"/>
    <dgm:cxn modelId="{E5902810-CAE4-4C03-A2D9-4385B2467BF7}" type="presParOf" srcId="{3B8F12EC-5B36-496A-9012-B24D8530CDA5}" destId="{D8E483CC-11A9-4F1F-AAD6-FD6DDD797AEF}" srcOrd="0" destOrd="0" presId="urn:microsoft.com/office/officeart/2005/8/layout/hierarchy3"/>
    <dgm:cxn modelId="{8693711A-9979-4D1D-8231-E2584DFD1997}" type="presParOf" srcId="{D8E483CC-11A9-4F1F-AAD6-FD6DDD797AEF}" destId="{1C6FA0C7-D9F4-4909-B938-933BC2C6478A}" srcOrd="0" destOrd="0" presId="urn:microsoft.com/office/officeart/2005/8/layout/hierarchy3"/>
    <dgm:cxn modelId="{69F2EAC0-DDF4-457D-B280-2787542135AC}" type="presParOf" srcId="{D8E483CC-11A9-4F1F-AAD6-FD6DDD797AEF}" destId="{E16EA799-DFA7-4563-82D5-5EB069F37F8A}" srcOrd="1" destOrd="0" presId="urn:microsoft.com/office/officeart/2005/8/layout/hierarchy3"/>
    <dgm:cxn modelId="{4964BD75-DE74-4242-928B-8E7982A353A4}" type="presParOf" srcId="{3B8F12EC-5B36-496A-9012-B24D8530CDA5}" destId="{00186FD3-3F63-46EE-A230-FDD6869DCDE3}" srcOrd="1" destOrd="0" presId="urn:microsoft.com/office/officeart/2005/8/layout/hierarchy3"/>
    <dgm:cxn modelId="{928DAF4F-BE71-40F3-ABDB-5ADF6D7DD6C3}" type="presParOf" srcId="{00186FD3-3F63-46EE-A230-FDD6869DCDE3}" destId="{1EFC51B4-C12F-4591-A8AC-CF830708B1B9}" srcOrd="0" destOrd="0" presId="urn:microsoft.com/office/officeart/2005/8/layout/hierarchy3"/>
    <dgm:cxn modelId="{73001F39-FC46-4AD9-88AC-AD38D258DEA5}" type="presParOf" srcId="{00186FD3-3F63-46EE-A230-FDD6869DCDE3}" destId="{0C70534E-9D68-4F4E-B28C-3C87F7E43355}" srcOrd="1" destOrd="0" presId="urn:microsoft.com/office/officeart/2005/8/layout/hierarchy3"/>
    <dgm:cxn modelId="{24DF0A90-EC83-45F1-B7AA-2EF5B56B61DD}" type="presParOf" srcId="{00186FD3-3F63-46EE-A230-FDD6869DCDE3}" destId="{1D931FC9-DB90-40BC-B6E0-FACB226A041C}" srcOrd="2" destOrd="0" presId="urn:microsoft.com/office/officeart/2005/8/layout/hierarchy3"/>
    <dgm:cxn modelId="{7A69B6CE-5229-4DE2-B6B4-66E5948FC219}" type="presParOf" srcId="{00186FD3-3F63-46EE-A230-FDD6869DCDE3}" destId="{80801C0E-BD4F-444E-BBF8-1B35AE3E0CEC}" srcOrd="3" destOrd="0" presId="urn:microsoft.com/office/officeart/2005/8/layout/hierarchy3"/>
    <dgm:cxn modelId="{0560C133-154D-4451-9D00-B924EEA904EF}" type="presParOf" srcId="{00186FD3-3F63-46EE-A230-FDD6869DCDE3}" destId="{971A4F55-DECD-455E-9787-3AD94E81ECEF}" srcOrd="4" destOrd="0" presId="urn:microsoft.com/office/officeart/2005/8/layout/hierarchy3"/>
    <dgm:cxn modelId="{8EB28AFD-8593-4698-A73C-E9801415F31A}" type="presParOf" srcId="{00186FD3-3F63-46EE-A230-FDD6869DCDE3}" destId="{9A5F457D-BDC3-4DAB-9CC2-B4F19A95407C}" srcOrd="5" destOrd="0" presId="urn:microsoft.com/office/officeart/2005/8/layout/hierarchy3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7522614-EB20-459C-8436-B69BA8133DB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F5612A-3430-482F-92D8-497E31E3D367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бюджет-2199,7 тыс.рублей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EA2BFB1-5FA6-4E1B-BA34-93A35214E9B2}" type="parTrans" cxnId="{B74652DB-A901-43F0-9159-6F1CDE7BD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7FBD05-9063-418D-870E-E2E56D116CA2}" type="sibTrans" cxnId="{B74652DB-A901-43F0-9159-6F1CDE7BD433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158B1F-512E-4387-9C5F-69665987978B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Обслуживание газопровода;</a:t>
          </a:r>
        </a:p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Диспансеризация муниципальных служащих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A9E9C5-D4C5-4341-B321-83F5C3E98DC0}" type="parTrans" cxnId="{3456FC9B-1C7E-45FF-B00A-5C5A7AB1534C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474F96-1FA1-406D-A332-66C75876E124}" type="sibTrans" cxnId="{3456FC9B-1C7E-45FF-B00A-5C5A7AB1534C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2C87ED-7613-4D8E-A449-5EB5E0798199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Налоги; прочие расходы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3EF481-3F5D-4401-B654-A9FE523FC7F5}" type="parTrans" cxnId="{8736C0B0-B69E-4ED6-8EEE-5F195FB6C362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93DAD7-BB45-4E21-869A-0AD8BC92F8CF}" type="sibTrans" cxnId="{8736C0B0-B69E-4ED6-8EEE-5F195FB6C362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1F9B56-077C-4D18-AC1B-C207B9E31448}">
      <dgm:prSet/>
      <dgm:spPr/>
      <dgm:t>
        <a:bodyPr/>
        <a:lstStyle/>
        <a:p>
          <a:endParaRPr lang="ru-RU" dirty="0"/>
        </a:p>
      </dgm:t>
    </dgm:pt>
    <dgm:pt modelId="{70C5BC59-7312-4D3E-A003-7C65AC0B283F}" type="parTrans" cxnId="{11655281-1963-4ECD-BE58-AB63F60D464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75690A-0693-41CF-8EA5-0F7CF797DC79}" type="sibTrans" cxnId="{11655281-1963-4ECD-BE58-AB63F60D4649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0B4DFF-209B-427C-8280-E5D90AC62274}">
      <dgm:prSet/>
      <dgm:spPr/>
      <dgm:t>
        <a:bodyPr/>
        <a:lstStyle/>
        <a:p>
          <a:endParaRPr lang="ru-RU" dirty="0"/>
        </a:p>
      </dgm:t>
    </dgm:pt>
    <dgm:pt modelId="{CCCA68DF-3B34-4A1E-853B-EDFDB973AE89}" type="parTrans" cxnId="{2CCEA1D8-64CB-472E-A4D5-B321282D6D4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5A1E4A-9B3C-4B92-9AED-F13E53578B43}" type="sibTrans" cxnId="{2CCEA1D8-64CB-472E-A4D5-B321282D6D45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B01190-5D98-41A0-92C6-7C00AEBE6C7E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Коммунальные услуги; Обслуживание пожарной сигнализации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2ADAC6-A221-4335-99AD-D06E7D0024C7}" type="sibTrans" cxnId="{4043E387-4B81-4B28-8F3E-A6288737837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82A38B6-23BE-4436-BA68-7BF4E310DB0D}" type="parTrans" cxnId="{4043E387-4B81-4B28-8F3E-A6288737837D}">
      <dgm:prSet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0614EC6-A5E9-4E2B-81AC-9A51E3483414}" type="pres">
      <dgm:prSet presAssocID="{C7522614-EB20-459C-8436-B69BA8133DB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5E20AA-3CB4-4F07-A692-DFABF5EB88CB}" type="pres">
      <dgm:prSet presAssocID="{E2F5612A-3430-482F-92D8-497E31E3D367}" presName="centerShape" presStyleLbl="node0" presStyleIdx="0" presStyleCnt="1"/>
      <dgm:spPr/>
      <dgm:t>
        <a:bodyPr/>
        <a:lstStyle/>
        <a:p>
          <a:endParaRPr lang="ru-RU"/>
        </a:p>
      </dgm:t>
    </dgm:pt>
    <dgm:pt modelId="{05B1A91F-81A4-43EE-9B99-0F617219E3E0}" type="pres">
      <dgm:prSet presAssocID="{082A38B6-23BE-4436-BA68-7BF4E310DB0D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BF96BD55-34C0-4B54-AC98-4355C9C33DAB}" type="pres">
      <dgm:prSet presAssocID="{42B01190-5D98-41A0-92C6-7C00AEBE6C7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5365E-A515-4392-AB92-5E74455B06AE}" type="pres">
      <dgm:prSet presAssocID="{C1A9E9C5-D4C5-4341-B321-83F5C3E98DC0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272F3F5A-0AC9-4029-BEBB-D3B772A1B5E6}" type="pres">
      <dgm:prSet presAssocID="{1E158B1F-512E-4387-9C5F-69665987978B}" presName="node" presStyleLbl="node1" presStyleIdx="1" presStyleCnt="3" custScaleX="1253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2BDC6-A84F-4D60-A3CB-8E474FFF200C}" type="pres">
      <dgm:prSet presAssocID="{FB3EF481-3F5D-4401-B654-A9FE523FC7F5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2310A57C-F0B0-409C-9281-7DA7C21EBE02}" type="pres">
      <dgm:prSet presAssocID="{862C87ED-7613-4D8E-A449-5EB5E079819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56FC9B-1C7E-45FF-B00A-5C5A7AB1534C}" srcId="{E2F5612A-3430-482F-92D8-497E31E3D367}" destId="{1E158B1F-512E-4387-9C5F-69665987978B}" srcOrd="1" destOrd="0" parTransId="{C1A9E9C5-D4C5-4341-B321-83F5C3E98DC0}" sibTransId="{0B474F96-1FA1-406D-A332-66C75876E124}"/>
    <dgm:cxn modelId="{8736C0B0-B69E-4ED6-8EEE-5F195FB6C362}" srcId="{E2F5612A-3430-482F-92D8-497E31E3D367}" destId="{862C87ED-7613-4D8E-A449-5EB5E0798199}" srcOrd="2" destOrd="0" parTransId="{FB3EF481-3F5D-4401-B654-A9FE523FC7F5}" sibTransId="{0E93DAD7-BB45-4E21-869A-0AD8BC92F8CF}"/>
    <dgm:cxn modelId="{B4567F42-81FE-4CEC-8C74-FCC697F0BA72}" type="presOf" srcId="{C7522614-EB20-459C-8436-B69BA8133DB1}" destId="{A0614EC6-A5E9-4E2B-81AC-9A51E3483414}" srcOrd="0" destOrd="0" presId="urn:microsoft.com/office/officeart/2005/8/layout/radial4"/>
    <dgm:cxn modelId="{B74652DB-A901-43F0-9159-6F1CDE7BD433}" srcId="{C7522614-EB20-459C-8436-B69BA8133DB1}" destId="{E2F5612A-3430-482F-92D8-497E31E3D367}" srcOrd="0" destOrd="0" parTransId="{CEA2BFB1-5FA6-4E1B-BA34-93A35214E9B2}" sibTransId="{4F7FBD05-9063-418D-870E-E2E56D116CA2}"/>
    <dgm:cxn modelId="{2B5A7ACC-DF47-4C6D-A661-F1941D0F8D7A}" type="presOf" srcId="{862C87ED-7613-4D8E-A449-5EB5E0798199}" destId="{2310A57C-F0B0-409C-9281-7DA7C21EBE02}" srcOrd="0" destOrd="0" presId="urn:microsoft.com/office/officeart/2005/8/layout/radial4"/>
    <dgm:cxn modelId="{B26206C3-48FE-40E9-A562-07157A548E2D}" type="presOf" srcId="{E2F5612A-3430-482F-92D8-497E31E3D367}" destId="{D95E20AA-3CB4-4F07-A692-DFABF5EB88CB}" srcOrd="0" destOrd="0" presId="urn:microsoft.com/office/officeart/2005/8/layout/radial4"/>
    <dgm:cxn modelId="{B0062821-C943-4A7A-BEAA-66EFD449663B}" type="presOf" srcId="{1E158B1F-512E-4387-9C5F-69665987978B}" destId="{272F3F5A-0AC9-4029-BEBB-D3B772A1B5E6}" srcOrd="0" destOrd="0" presId="urn:microsoft.com/office/officeart/2005/8/layout/radial4"/>
    <dgm:cxn modelId="{F1B8C659-7D40-41BF-AEB3-66D8D353D506}" type="presOf" srcId="{FB3EF481-3F5D-4401-B654-A9FE523FC7F5}" destId="{00A2BDC6-A84F-4D60-A3CB-8E474FFF200C}" srcOrd="0" destOrd="0" presId="urn:microsoft.com/office/officeart/2005/8/layout/radial4"/>
    <dgm:cxn modelId="{2CCEA1D8-64CB-472E-A4D5-B321282D6D45}" srcId="{C7522614-EB20-459C-8436-B69BA8133DB1}" destId="{970B4DFF-209B-427C-8280-E5D90AC62274}" srcOrd="1" destOrd="0" parTransId="{CCCA68DF-3B34-4A1E-853B-EDFDB973AE89}" sibTransId="{5A5A1E4A-9B3C-4B92-9AED-F13E53578B43}"/>
    <dgm:cxn modelId="{3999AE04-174D-4A37-95F7-C75C1B6CBA71}" type="presOf" srcId="{082A38B6-23BE-4436-BA68-7BF4E310DB0D}" destId="{05B1A91F-81A4-43EE-9B99-0F617219E3E0}" srcOrd="0" destOrd="0" presId="urn:microsoft.com/office/officeart/2005/8/layout/radial4"/>
    <dgm:cxn modelId="{11655281-1963-4ECD-BE58-AB63F60D4649}" srcId="{C7522614-EB20-459C-8436-B69BA8133DB1}" destId="{241F9B56-077C-4D18-AC1B-C207B9E31448}" srcOrd="2" destOrd="0" parTransId="{70C5BC59-7312-4D3E-A003-7C65AC0B283F}" sibTransId="{7A75690A-0693-41CF-8EA5-0F7CF797DC79}"/>
    <dgm:cxn modelId="{4043E387-4B81-4B28-8F3E-A6288737837D}" srcId="{E2F5612A-3430-482F-92D8-497E31E3D367}" destId="{42B01190-5D98-41A0-92C6-7C00AEBE6C7E}" srcOrd="0" destOrd="0" parTransId="{082A38B6-23BE-4436-BA68-7BF4E310DB0D}" sibTransId="{6F2ADAC6-A221-4335-99AD-D06E7D0024C7}"/>
    <dgm:cxn modelId="{8DD692DD-9DAC-4A36-879E-6B29399A8AB4}" type="presOf" srcId="{42B01190-5D98-41A0-92C6-7C00AEBE6C7E}" destId="{BF96BD55-34C0-4B54-AC98-4355C9C33DAB}" srcOrd="0" destOrd="0" presId="urn:microsoft.com/office/officeart/2005/8/layout/radial4"/>
    <dgm:cxn modelId="{9C3C336C-8C69-4910-B625-B2ACD2CA5201}" type="presOf" srcId="{C1A9E9C5-D4C5-4341-B321-83F5C3E98DC0}" destId="{AB35365E-A515-4392-AB92-5E74455B06AE}" srcOrd="0" destOrd="0" presId="urn:microsoft.com/office/officeart/2005/8/layout/radial4"/>
    <dgm:cxn modelId="{49B7CCE3-0C7B-494D-992F-CFF5CDE8BDDD}" type="presParOf" srcId="{A0614EC6-A5E9-4E2B-81AC-9A51E3483414}" destId="{D95E20AA-3CB4-4F07-A692-DFABF5EB88CB}" srcOrd="0" destOrd="0" presId="urn:microsoft.com/office/officeart/2005/8/layout/radial4"/>
    <dgm:cxn modelId="{FFCF8D19-DBB1-4486-936A-46D3E194C90C}" type="presParOf" srcId="{A0614EC6-A5E9-4E2B-81AC-9A51E3483414}" destId="{05B1A91F-81A4-43EE-9B99-0F617219E3E0}" srcOrd="1" destOrd="0" presId="urn:microsoft.com/office/officeart/2005/8/layout/radial4"/>
    <dgm:cxn modelId="{1759EF2E-3F28-4B3F-BD25-EE1683311FC4}" type="presParOf" srcId="{A0614EC6-A5E9-4E2B-81AC-9A51E3483414}" destId="{BF96BD55-34C0-4B54-AC98-4355C9C33DAB}" srcOrd="2" destOrd="0" presId="urn:microsoft.com/office/officeart/2005/8/layout/radial4"/>
    <dgm:cxn modelId="{592E17C6-7502-4FAC-8DC1-4826A7FCF870}" type="presParOf" srcId="{A0614EC6-A5E9-4E2B-81AC-9A51E3483414}" destId="{AB35365E-A515-4392-AB92-5E74455B06AE}" srcOrd="3" destOrd="0" presId="urn:microsoft.com/office/officeart/2005/8/layout/radial4"/>
    <dgm:cxn modelId="{0A7868B5-49AB-42D3-AF6C-E285BD7DAF4E}" type="presParOf" srcId="{A0614EC6-A5E9-4E2B-81AC-9A51E3483414}" destId="{272F3F5A-0AC9-4029-BEBB-D3B772A1B5E6}" srcOrd="4" destOrd="0" presId="urn:microsoft.com/office/officeart/2005/8/layout/radial4"/>
    <dgm:cxn modelId="{FE7F9481-6A42-4984-B4E5-268C460C5F82}" type="presParOf" srcId="{A0614EC6-A5E9-4E2B-81AC-9A51E3483414}" destId="{00A2BDC6-A84F-4D60-A3CB-8E474FFF200C}" srcOrd="5" destOrd="0" presId="urn:microsoft.com/office/officeart/2005/8/layout/radial4"/>
    <dgm:cxn modelId="{32634205-847B-44F6-8504-AD2862A254F2}" type="presParOf" srcId="{A0614EC6-A5E9-4E2B-81AC-9A51E3483414}" destId="{2310A57C-F0B0-409C-9281-7DA7C21EBE02}" srcOrd="6" destOrd="0" presId="urn:microsoft.com/office/officeart/2005/8/layout/radial4"/>
  </dgm:cxnLst>
  <dgm:bg>
    <a:blipFill>
      <a:blip xmlns:r="http://schemas.openxmlformats.org/officeDocument/2006/relationships" r:embed="rId1"/>
      <a:stretch>
        <a:fillRect/>
      </a:stretch>
    </a:blipFill>
  </dgm:bg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224BD90-466E-4C6D-A6C7-CF9F66E8F779}" type="doc">
      <dgm:prSet loTypeId="urn:microsoft.com/office/officeart/2005/8/layout/equation2" loCatId="process" qsTypeId="urn:microsoft.com/office/officeart/2005/8/quickstyle/3d8" qsCatId="3D" csTypeId="urn:microsoft.com/office/officeart/2005/8/colors/accent1_2" csCatId="accent1" phldr="1"/>
      <dgm:spPr/>
    </dgm:pt>
    <dgm:pt modelId="{29BD8019-0048-47EE-B518-670CA249DB64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Оплата труда-11991,0 тыс.рублей</a:t>
          </a:r>
          <a:endParaRPr lang="ru-RU" dirty="0">
            <a:solidFill>
              <a:schemeClr val="tx1"/>
            </a:solidFill>
          </a:endParaRPr>
        </a:p>
      </dgm:t>
    </dgm:pt>
    <dgm:pt modelId="{C0CC9E0D-1601-4835-BDB5-351A758E57BF}" type="par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BC60086-8D2F-485E-B6C5-0294213A605A}" type="sibTrans" cxnId="{93945C7D-D802-4C14-99DD-15FA4F6A41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2BCFEBB-28B7-4921-B8A8-4EFD9A469628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Материальные затраты -796,8 тыс.рублей</a:t>
          </a:r>
          <a:endParaRPr lang="ru-RU" dirty="0">
            <a:solidFill>
              <a:schemeClr val="tx1"/>
            </a:solidFill>
          </a:endParaRPr>
        </a:p>
      </dgm:t>
    </dgm:pt>
    <dgm:pt modelId="{601F9010-6073-45D2-BAE8-152664283C77}" type="par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7550C22-6403-461C-8A55-742DE36BD6A0}" type="sibTrans" cxnId="{EFC54632-1786-4238-92B0-0531B7C38B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73F4B3E-5705-4797-A05D-ADA6DB431792}">
      <dgm:prSet phldrT="[Текст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12787,8 тыс.рублей</a:t>
          </a:r>
          <a:endParaRPr lang="ru-RU" dirty="0">
            <a:solidFill>
              <a:schemeClr val="tx1"/>
            </a:solidFill>
          </a:endParaRPr>
        </a:p>
      </dgm:t>
    </dgm:pt>
    <dgm:pt modelId="{1372B87C-DE3A-47D0-92A9-76FCC7178F67}" type="par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9EAA059-2A29-4378-AC32-0015A785EA96}" type="sibTrans" cxnId="{87746BA2-ED18-4C08-AC65-86ABDE1D017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4A5618-BA9D-4F71-8FE7-AAB7B3EFB7E5}" type="pres">
      <dgm:prSet presAssocID="{9224BD90-466E-4C6D-A6C7-CF9F66E8F779}" presName="Name0" presStyleCnt="0">
        <dgm:presLayoutVars>
          <dgm:dir/>
          <dgm:resizeHandles val="exact"/>
        </dgm:presLayoutVars>
      </dgm:prSet>
      <dgm:spPr/>
    </dgm:pt>
    <dgm:pt modelId="{2A7712F3-DCA2-4997-AC6F-3A939F7E27A5}" type="pres">
      <dgm:prSet presAssocID="{9224BD90-466E-4C6D-A6C7-CF9F66E8F779}" presName="vNodes" presStyleCnt="0"/>
      <dgm:spPr/>
    </dgm:pt>
    <dgm:pt modelId="{C313D739-A8DD-49E1-AD1A-071FFD4B2DE8}" type="pres">
      <dgm:prSet presAssocID="{29BD8019-0048-47EE-B518-670CA249DB64}" presName="node" presStyleLbl="node1" presStyleIdx="0" presStyleCnt="3" custLinFactNeighborX="216" custLinFactNeighborY="20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7549D-143D-44D3-8147-84F19C490A5C}" type="pres">
      <dgm:prSet presAssocID="{2BC60086-8D2F-485E-B6C5-0294213A605A}" presName="spacerT" presStyleCnt="0"/>
      <dgm:spPr/>
    </dgm:pt>
    <dgm:pt modelId="{F19B64EE-47D1-4F16-A345-D55C1E7EF792}" type="pres">
      <dgm:prSet presAssocID="{2BC60086-8D2F-485E-B6C5-0294213A605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FE5DDA5C-0E0B-4F4F-A7F9-F4CCDCB84653}" type="pres">
      <dgm:prSet presAssocID="{2BC60086-8D2F-485E-B6C5-0294213A605A}" presName="spacerB" presStyleCnt="0"/>
      <dgm:spPr/>
    </dgm:pt>
    <dgm:pt modelId="{BB6E3EDB-3C20-4038-9DED-A6C6A4EAD2B0}" type="pres">
      <dgm:prSet presAssocID="{92BCFEBB-28B7-4921-B8A8-4EFD9A4696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48A4FC-3F0C-40D3-8F57-855C836FACC7}" type="pres">
      <dgm:prSet presAssocID="{9224BD90-466E-4C6D-A6C7-CF9F66E8F779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28FB4500-5DA1-463E-AC9E-4F4AA553212B}" type="pres">
      <dgm:prSet presAssocID="{9224BD90-466E-4C6D-A6C7-CF9F66E8F77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C6AD1C7-039E-445F-9D2A-9E43827688CF}" type="pres">
      <dgm:prSet presAssocID="{9224BD90-466E-4C6D-A6C7-CF9F66E8F779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D6FE0F-2C5E-4F0A-97E0-81E77BE10250}" type="presOf" srcId="{E7550C22-6403-461C-8A55-742DE36BD6A0}" destId="{2448A4FC-3F0C-40D3-8F57-855C836FACC7}" srcOrd="0" destOrd="0" presId="urn:microsoft.com/office/officeart/2005/8/layout/equation2"/>
    <dgm:cxn modelId="{42DF18EF-2604-4DED-9DED-BA261C4D0EE9}" type="presOf" srcId="{F73F4B3E-5705-4797-A05D-ADA6DB431792}" destId="{6C6AD1C7-039E-445F-9D2A-9E43827688CF}" srcOrd="0" destOrd="0" presId="urn:microsoft.com/office/officeart/2005/8/layout/equation2"/>
    <dgm:cxn modelId="{19286CA7-E098-4558-984D-607B00228A4E}" type="presOf" srcId="{29BD8019-0048-47EE-B518-670CA249DB64}" destId="{C313D739-A8DD-49E1-AD1A-071FFD4B2DE8}" srcOrd="0" destOrd="0" presId="urn:microsoft.com/office/officeart/2005/8/layout/equation2"/>
    <dgm:cxn modelId="{E38BB66F-2A14-4D35-815C-777EE4319673}" type="presOf" srcId="{E7550C22-6403-461C-8A55-742DE36BD6A0}" destId="{28FB4500-5DA1-463E-AC9E-4F4AA553212B}" srcOrd="1" destOrd="0" presId="urn:microsoft.com/office/officeart/2005/8/layout/equation2"/>
    <dgm:cxn modelId="{DADB2334-2261-42BE-B77E-946A08A99B06}" type="presOf" srcId="{92BCFEBB-28B7-4921-B8A8-4EFD9A469628}" destId="{BB6E3EDB-3C20-4038-9DED-A6C6A4EAD2B0}" srcOrd="0" destOrd="0" presId="urn:microsoft.com/office/officeart/2005/8/layout/equation2"/>
    <dgm:cxn modelId="{63A8C2C6-662C-416F-B6DD-2D67A6D92C67}" type="presOf" srcId="{9224BD90-466E-4C6D-A6C7-CF9F66E8F779}" destId="{914A5618-BA9D-4F71-8FE7-AAB7B3EFB7E5}" srcOrd="0" destOrd="0" presId="urn:microsoft.com/office/officeart/2005/8/layout/equation2"/>
    <dgm:cxn modelId="{87746BA2-ED18-4C08-AC65-86ABDE1D0170}" srcId="{9224BD90-466E-4C6D-A6C7-CF9F66E8F779}" destId="{F73F4B3E-5705-4797-A05D-ADA6DB431792}" srcOrd="2" destOrd="0" parTransId="{1372B87C-DE3A-47D0-92A9-76FCC7178F67}" sibTransId="{D9EAA059-2A29-4378-AC32-0015A785EA96}"/>
    <dgm:cxn modelId="{9D83F30E-CF24-4937-B408-0CAA3318C3B8}" type="presOf" srcId="{2BC60086-8D2F-485E-B6C5-0294213A605A}" destId="{F19B64EE-47D1-4F16-A345-D55C1E7EF792}" srcOrd="0" destOrd="0" presId="urn:microsoft.com/office/officeart/2005/8/layout/equation2"/>
    <dgm:cxn modelId="{93945C7D-D802-4C14-99DD-15FA4F6A4104}" srcId="{9224BD90-466E-4C6D-A6C7-CF9F66E8F779}" destId="{29BD8019-0048-47EE-B518-670CA249DB64}" srcOrd="0" destOrd="0" parTransId="{C0CC9E0D-1601-4835-BDB5-351A758E57BF}" sibTransId="{2BC60086-8D2F-485E-B6C5-0294213A605A}"/>
    <dgm:cxn modelId="{EFC54632-1786-4238-92B0-0531B7C38B85}" srcId="{9224BD90-466E-4C6D-A6C7-CF9F66E8F779}" destId="{92BCFEBB-28B7-4921-B8A8-4EFD9A469628}" srcOrd="1" destOrd="0" parTransId="{601F9010-6073-45D2-BAE8-152664283C77}" sibTransId="{E7550C22-6403-461C-8A55-742DE36BD6A0}"/>
    <dgm:cxn modelId="{E5F07548-E4B4-4A63-BBEC-E268D187EEE7}" type="presParOf" srcId="{914A5618-BA9D-4F71-8FE7-AAB7B3EFB7E5}" destId="{2A7712F3-DCA2-4997-AC6F-3A939F7E27A5}" srcOrd="0" destOrd="0" presId="urn:microsoft.com/office/officeart/2005/8/layout/equation2"/>
    <dgm:cxn modelId="{66059ECC-9313-49E1-AB96-2ECB952D53E6}" type="presParOf" srcId="{2A7712F3-DCA2-4997-AC6F-3A939F7E27A5}" destId="{C313D739-A8DD-49E1-AD1A-071FFD4B2DE8}" srcOrd="0" destOrd="0" presId="urn:microsoft.com/office/officeart/2005/8/layout/equation2"/>
    <dgm:cxn modelId="{6C0E1229-2FF8-4535-A1DF-95F71116A5AC}" type="presParOf" srcId="{2A7712F3-DCA2-4997-AC6F-3A939F7E27A5}" destId="{D217549D-143D-44D3-8147-84F19C490A5C}" srcOrd="1" destOrd="0" presId="urn:microsoft.com/office/officeart/2005/8/layout/equation2"/>
    <dgm:cxn modelId="{8BB78C21-1075-455B-956D-9E4905D06B67}" type="presParOf" srcId="{2A7712F3-DCA2-4997-AC6F-3A939F7E27A5}" destId="{F19B64EE-47D1-4F16-A345-D55C1E7EF792}" srcOrd="2" destOrd="0" presId="urn:microsoft.com/office/officeart/2005/8/layout/equation2"/>
    <dgm:cxn modelId="{8B28E075-3EC1-47CC-9712-A721CDC07FB6}" type="presParOf" srcId="{2A7712F3-DCA2-4997-AC6F-3A939F7E27A5}" destId="{FE5DDA5C-0E0B-4F4F-A7F9-F4CCDCB84653}" srcOrd="3" destOrd="0" presId="urn:microsoft.com/office/officeart/2005/8/layout/equation2"/>
    <dgm:cxn modelId="{C96D82AE-BA3F-4F6D-B359-6C4FDDB4DC70}" type="presParOf" srcId="{2A7712F3-DCA2-4997-AC6F-3A939F7E27A5}" destId="{BB6E3EDB-3C20-4038-9DED-A6C6A4EAD2B0}" srcOrd="4" destOrd="0" presId="urn:microsoft.com/office/officeart/2005/8/layout/equation2"/>
    <dgm:cxn modelId="{F05AB8D8-38AB-441B-A905-BE480CFB91A8}" type="presParOf" srcId="{914A5618-BA9D-4F71-8FE7-AAB7B3EFB7E5}" destId="{2448A4FC-3F0C-40D3-8F57-855C836FACC7}" srcOrd="1" destOrd="0" presId="urn:microsoft.com/office/officeart/2005/8/layout/equation2"/>
    <dgm:cxn modelId="{DCE90ABA-897D-450D-A3B7-D5CA27B4BC25}" type="presParOf" srcId="{2448A4FC-3F0C-40D3-8F57-855C836FACC7}" destId="{28FB4500-5DA1-463E-AC9E-4F4AA553212B}" srcOrd="0" destOrd="0" presId="urn:microsoft.com/office/officeart/2005/8/layout/equation2"/>
    <dgm:cxn modelId="{FA311C0C-F03D-4D7B-B22F-B8710D6215CD}" type="presParOf" srcId="{914A5618-BA9D-4F71-8FE7-AAB7B3EFB7E5}" destId="{6C6AD1C7-039E-445F-9D2A-9E43827688CF}" srcOrd="2" destOrd="0" presId="urn:microsoft.com/office/officeart/2005/8/layout/equation2"/>
  </dgm:cxnLst>
  <dgm:bg>
    <a:noFill/>
  </dgm:bg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Областной бюджет 77690,0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Местный бюджет 1636,4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ВСЕГО 79509,8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496CBC-6463-4FBB-BFBE-081042E52317}" type="presOf" srcId="{F04D6508-6CD9-4640-B470-820B69227427}" destId="{69581245-37B1-4E45-942B-14F498BA53FE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21E10B90-3A72-40E9-A6FE-D153935C2332}" type="presOf" srcId="{72D66F61-F681-41F1-8B88-7197E8BF0A76}" destId="{D4F4D0A2-C05E-45AB-9180-A399986867AD}" srcOrd="0" destOrd="0" presId="urn:microsoft.com/office/officeart/2005/8/layout/equation2"/>
    <dgm:cxn modelId="{099CAD65-31AD-4F68-A284-C95595C15230}" type="presOf" srcId="{767895D7-5846-4356-8DAB-83201904E9D4}" destId="{0FA44B67-0D44-4461-8660-22144984064E}" srcOrd="0" destOrd="0" presId="urn:microsoft.com/office/officeart/2005/8/layout/equation2"/>
    <dgm:cxn modelId="{67503F1C-7CD4-4D56-BA2B-B2C21C5DA574}" type="presOf" srcId="{A34E5386-8D9E-403F-BC35-51D3E74873BB}" destId="{95B39CA1-075A-4468-AB75-87149731765B}" srcOrd="0" destOrd="0" presId="urn:microsoft.com/office/officeart/2005/8/layout/equation2"/>
    <dgm:cxn modelId="{8EE0B316-9682-4883-B2FA-416D71B36263}" type="presOf" srcId="{2554F243-FF62-44F8-9C78-DECC89CAB534}" destId="{BDDB12A3-A2B9-464C-B5EB-C54D7712418E}" srcOrd="1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D5F4F591-30D4-4C76-8FAA-31AB16F6D8EA}" type="presOf" srcId="{61CFA3A0-3EA5-446F-BFEA-4E5C00BD9F79}" destId="{FCB29D86-B06C-42C3-85E3-1197097D8BAD}" srcOrd="0" destOrd="0" presId="urn:microsoft.com/office/officeart/2005/8/layout/equation2"/>
    <dgm:cxn modelId="{94508311-B98B-434F-BE17-B32F3135AB45}" type="presOf" srcId="{2554F243-FF62-44F8-9C78-DECC89CAB534}" destId="{1609A433-C0A7-46C5-9610-3F590E9289AA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69B89502-8473-46E3-9224-5045E9371CEF}" type="presParOf" srcId="{69581245-37B1-4E45-942B-14F498BA53FE}" destId="{D5F9385C-EF54-4843-9E99-DC96C7CBCE3B}" srcOrd="0" destOrd="0" presId="urn:microsoft.com/office/officeart/2005/8/layout/equation2"/>
    <dgm:cxn modelId="{3A61C119-7129-4066-B72F-104B160F56B3}" type="presParOf" srcId="{D5F9385C-EF54-4843-9E99-DC96C7CBCE3B}" destId="{D4F4D0A2-C05E-45AB-9180-A399986867AD}" srcOrd="0" destOrd="0" presId="urn:microsoft.com/office/officeart/2005/8/layout/equation2"/>
    <dgm:cxn modelId="{3B27DB80-84E0-4E18-96FA-80CEBC059505}" type="presParOf" srcId="{D5F9385C-EF54-4843-9E99-DC96C7CBCE3B}" destId="{27BD5F55-9FFD-4AB5-90EF-EAE71105359E}" srcOrd="1" destOrd="0" presId="urn:microsoft.com/office/officeart/2005/8/layout/equation2"/>
    <dgm:cxn modelId="{8E2C1B3B-99A5-47BA-BD0A-7DAF1A7A15A7}" type="presParOf" srcId="{D5F9385C-EF54-4843-9E99-DC96C7CBCE3B}" destId="{95B39CA1-075A-4468-AB75-87149731765B}" srcOrd="2" destOrd="0" presId="urn:microsoft.com/office/officeart/2005/8/layout/equation2"/>
    <dgm:cxn modelId="{5429E902-6FB3-40C2-B84D-98ECDCED3C88}" type="presParOf" srcId="{D5F9385C-EF54-4843-9E99-DC96C7CBCE3B}" destId="{CD726AC3-340D-4577-A77B-3DDF9740D49C}" srcOrd="3" destOrd="0" presId="urn:microsoft.com/office/officeart/2005/8/layout/equation2"/>
    <dgm:cxn modelId="{F76B6994-0EE2-43A7-96D8-013C5B628891}" type="presParOf" srcId="{D5F9385C-EF54-4843-9E99-DC96C7CBCE3B}" destId="{0FA44B67-0D44-4461-8660-22144984064E}" srcOrd="4" destOrd="0" presId="urn:microsoft.com/office/officeart/2005/8/layout/equation2"/>
    <dgm:cxn modelId="{295DA681-2BDA-4BD8-9271-93CFAF1056A7}" type="presParOf" srcId="{69581245-37B1-4E45-942B-14F498BA53FE}" destId="{1609A433-C0A7-46C5-9610-3F590E9289AA}" srcOrd="1" destOrd="0" presId="urn:microsoft.com/office/officeart/2005/8/layout/equation2"/>
    <dgm:cxn modelId="{52855404-9409-479A-9035-90535D92D0C5}" type="presParOf" srcId="{1609A433-C0A7-46C5-9610-3F590E9289AA}" destId="{BDDB12A3-A2B9-464C-B5EB-C54D7712418E}" srcOrd="0" destOrd="0" presId="urn:microsoft.com/office/officeart/2005/8/layout/equation2"/>
    <dgm:cxn modelId="{161F0663-B18E-4D72-B3A3-F03113E405B3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Областной бюджет 137,5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Местный бюджет 6,6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ВСЕГО</a:t>
          </a:r>
        </a:p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137,5 тыс.рублей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0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29161" custScaleY="207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319848" custScaleY="171970" custLinFactX="-14040" custLinFactNeighborX="-100000" custLinFactNeighborY="-59473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0754" custScaleY="136494" custLinFactNeighborX="-31343" custLinFactNeighborY="-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7FE766-CF84-4C64-A183-719C2C8FDD14}" type="presOf" srcId="{2554F243-FF62-44F8-9C78-DECC89CAB534}" destId="{1609A433-C0A7-46C5-9610-3F590E9289AA}" srcOrd="0" destOrd="0" presId="urn:microsoft.com/office/officeart/2005/8/layout/equation2"/>
    <dgm:cxn modelId="{1B68BD32-E670-4574-ABED-2DDFF3A8BB68}" type="presOf" srcId="{A34E5386-8D9E-403F-BC35-51D3E74873BB}" destId="{95B39CA1-075A-4468-AB75-87149731765B}" srcOrd="0" destOrd="0" presId="urn:microsoft.com/office/officeart/2005/8/layout/equation2"/>
    <dgm:cxn modelId="{B2DAE857-BC78-4816-A508-ACBDE3F7F8EF}" type="presOf" srcId="{2554F243-FF62-44F8-9C78-DECC89CAB534}" destId="{BDDB12A3-A2B9-464C-B5EB-C54D7712418E}" srcOrd="1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75875185-B152-44EB-A4D0-DB7D342F6116}" type="presOf" srcId="{61CFA3A0-3EA5-446F-BFEA-4E5C00BD9F79}" destId="{FCB29D86-B06C-42C3-85E3-1197097D8BAD}" srcOrd="0" destOrd="0" presId="urn:microsoft.com/office/officeart/2005/8/layout/equation2"/>
    <dgm:cxn modelId="{36E61A2A-F5B5-4590-91CE-95CD570C5283}" type="presOf" srcId="{72D66F61-F681-41F1-8B88-7197E8BF0A76}" destId="{D4F4D0A2-C05E-45AB-9180-A399986867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EF30F8FE-4AE5-4F7E-85C7-17BC3B3F8D94}" type="presOf" srcId="{F04D6508-6CD9-4640-B470-820B69227427}" destId="{69581245-37B1-4E45-942B-14F498BA53FE}" srcOrd="0" destOrd="0" presId="urn:microsoft.com/office/officeart/2005/8/layout/equation2"/>
    <dgm:cxn modelId="{0CE381A2-5CB5-41AD-90E6-0152DFC22C65}" type="presOf" srcId="{767895D7-5846-4356-8DAB-83201904E9D4}" destId="{0FA44B67-0D44-4461-8660-22144984064E}" srcOrd="0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47CC2E1F-E468-4DA3-BDA9-FC34AAD1136C}" type="presParOf" srcId="{69581245-37B1-4E45-942B-14F498BA53FE}" destId="{D5F9385C-EF54-4843-9E99-DC96C7CBCE3B}" srcOrd="0" destOrd="0" presId="urn:microsoft.com/office/officeart/2005/8/layout/equation2"/>
    <dgm:cxn modelId="{3D0020B8-016B-4722-BF2F-3D70B846F86A}" type="presParOf" srcId="{D5F9385C-EF54-4843-9E99-DC96C7CBCE3B}" destId="{D4F4D0A2-C05E-45AB-9180-A399986867AD}" srcOrd="0" destOrd="0" presId="urn:microsoft.com/office/officeart/2005/8/layout/equation2"/>
    <dgm:cxn modelId="{91647583-4816-437F-9278-9E356A2A31EF}" type="presParOf" srcId="{D5F9385C-EF54-4843-9E99-DC96C7CBCE3B}" destId="{27BD5F55-9FFD-4AB5-90EF-EAE71105359E}" srcOrd="1" destOrd="0" presId="urn:microsoft.com/office/officeart/2005/8/layout/equation2"/>
    <dgm:cxn modelId="{C09D127C-4FBD-4917-96C3-534522A1E201}" type="presParOf" srcId="{D5F9385C-EF54-4843-9E99-DC96C7CBCE3B}" destId="{95B39CA1-075A-4468-AB75-87149731765B}" srcOrd="2" destOrd="0" presId="urn:microsoft.com/office/officeart/2005/8/layout/equation2"/>
    <dgm:cxn modelId="{EA974796-B6D2-48BC-B095-A84EFD50B15A}" type="presParOf" srcId="{D5F9385C-EF54-4843-9E99-DC96C7CBCE3B}" destId="{CD726AC3-340D-4577-A77B-3DDF9740D49C}" srcOrd="3" destOrd="0" presId="urn:microsoft.com/office/officeart/2005/8/layout/equation2"/>
    <dgm:cxn modelId="{E7C7A105-194E-4756-8979-F295FD3AA14A}" type="presParOf" srcId="{D5F9385C-EF54-4843-9E99-DC96C7CBCE3B}" destId="{0FA44B67-0D44-4461-8660-22144984064E}" srcOrd="4" destOrd="0" presId="urn:microsoft.com/office/officeart/2005/8/layout/equation2"/>
    <dgm:cxn modelId="{D2E568EE-4E97-4068-B163-975064B8B74F}" type="presParOf" srcId="{69581245-37B1-4E45-942B-14F498BA53FE}" destId="{1609A433-C0A7-46C5-9610-3F590E9289AA}" srcOrd="1" destOrd="0" presId="urn:microsoft.com/office/officeart/2005/8/layout/equation2"/>
    <dgm:cxn modelId="{16BB6F6E-9D22-400C-92F7-29451A9CCC81}" type="presParOf" srcId="{1609A433-C0A7-46C5-9610-3F590E9289AA}" destId="{BDDB12A3-A2B9-464C-B5EB-C54D7712418E}" srcOrd="0" destOrd="0" presId="urn:microsoft.com/office/officeart/2005/8/layout/equation2"/>
    <dgm:cxn modelId="{EAF8005D-2C27-48A2-84E0-70593CB43CCE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hList7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C2E56C-3C10-464A-A681-9BD20C00B781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20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Проведение выборов (прочее)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3598,7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441BBB5-2B53-4A50-88EB-C311A7E50DA7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благоустройству</a:t>
          </a: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12537,5 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02CBF34F-07A2-44F6-8FF1-1C1D7DC4EF1F}" type="parTrans" cxnId="{30816343-DE9D-4D3A-BD5C-76D5D02FF88D}">
      <dgm:prSet/>
      <dgm:spPr/>
      <dgm:t>
        <a:bodyPr/>
        <a:lstStyle/>
        <a:p>
          <a:endParaRPr lang="ru-RU"/>
        </a:p>
      </dgm:t>
    </dgm:pt>
    <dgm:pt modelId="{F415C846-41B7-4E06-87D2-993B8970544C}" type="sibTrans" cxnId="{30816343-DE9D-4D3A-BD5C-76D5D02FF88D}">
      <dgm:prSet/>
      <dgm:spPr/>
      <dgm:t>
        <a:bodyPr/>
        <a:lstStyle/>
        <a:p>
          <a:endParaRPr lang="ru-RU"/>
        </a:p>
      </dgm:t>
    </dgm:pt>
    <dgm:pt modelId="{CF727259-3FDE-454D-84EF-816760152F3A}">
      <dgm:prSet phldrT="[Текст]" custT="1"/>
      <dgm:spPr/>
      <dgm:t>
        <a:bodyPr/>
        <a:lstStyle/>
        <a:p>
          <a:pPr algn="ctr"/>
          <a:r>
            <a:rPr lang="ru-RU" sz="2000" u="none" dirty="0" smtClean="0">
              <a:latin typeface="Times New Roman" pitchFamily="18" charset="0"/>
              <a:cs typeface="Times New Roman" pitchFamily="18" charset="0"/>
            </a:rPr>
            <a:t>Мероприятия по ремонту учреждений и укреплению МТБ</a:t>
          </a:r>
        </a:p>
        <a:p>
          <a:pPr algn="ctr"/>
          <a:r>
            <a:rPr lang="ru-RU" sz="2000" b="1" dirty="0" smtClean="0">
              <a:ln w="12700"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–  8972,1 тыс. рублей</a:t>
          </a:r>
          <a:r>
            <a:rPr lang="ru-RU" sz="2000" u="sng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 smtClean="0">
            <a:latin typeface="Times New Roman" pitchFamily="18" charset="0"/>
            <a:cs typeface="Times New Roman" pitchFamily="18" charset="0"/>
          </a:endParaRPr>
        </a:p>
      </dgm:t>
    </dgm:pt>
    <dgm:pt modelId="{817AEAD6-C312-4A5F-A033-8433C30CD8D3}" type="sibTrans" cxnId="{F98AE8B3-B058-4C19-BD04-A6B565845928}">
      <dgm:prSet/>
      <dgm:spPr/>
      <dgm:t>
        <a:bodyPr/>
        <a:lstStyle/>
        <a:p>
          <a:endParaRPr lang="ru-RU"/>
        </a:p>
      </dgm:t>
    </dgm:pt>
    <dgm:pt modelId="{07B4C7BA-C0E8-4C8B-B658-A7AF423DFC7D}" type="parTrans" cxnId="{F98AE8B3-B058-4C19-BD04-A6B565845928}">
      <dgm:prSet/>
      <dgm:spPr/>
      <dgm:t>
        <a:bodyPr/>
        <a:lstStyle/>
        <a:p>
          <a:endParaRPr lang="ru-RU"/>
        </a:p>
      </dgm:t>
    </dgm:pt>
    <dgm:pt modelId="{9D7C61F8-0EF6-4CDB-A832-7C19794B1DA8}" type="pres">
      <dgm:prSet presAssocID="{E7EB6CF2-5E2C-4F37-BD5D-C9320AA8DA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1BC2A7-5B6C-4636-A7A5-8D0EBEA161BA}" type="pres">
      <dgm:prSet presAssocID="{E7EB6CF2-5E2C-4F37-BD5D-C9320AA8DA48}" presName="fgShape" presStyleLbl="fgShp" presStyleIdx="0" presStyleCnt="1"/>
      <dgm:spPr/>
    </dgm:pt>
    <dgm:pt modelId="{B6BAD8CE-1E8C-4ABD-83A6-5B37ABCB5ECA}" type="pres">
      <dgm:prSet presAssocID="{E7EB6CF2-5E2C-4F37-BD5D-C9320AA8DA48}" presName="linComp" presStyleCnt="0"/>
      <dgm:spPr/>
    </dgm:pt>
    <dgm:pt modelId="{E03A9CC0-9673-448A-849A-D5F3A13D81F3}" type="pres">
      <dgm:prSet presAssocID="{69C2E56C-3C10-464A-A681-9BD20C00B781}" presName="compNode" presStyleCnt="0"/>
      <dgm:spPr/>
    </dgm:pt>
    <dgm:pt modelId="{800C0D67-4A34-45A6-B41E-F4831821E229}" type="pres">
      <dgm:prSet presAssocID="{69C2E56C-3C10-464A-A681-9BD20C00B781}" presName="bkgdShape" presStyleLbl="node1" presStyleIdx="0" presStyleCnt="3"/>
      <dgm:spPr/>
      <dgm:t>
        <a:bodyPr/>
        <a:lstStyle/>
        <a:p>
          <a:endParaRPr lang="ru-RU"/>
        </a:p>
      </dgm:t>
    </dgm:pt>
    <dgm:pt modelId="{66E70E44-5842-40A4-B4D2-96BF49C52781}" type="pres">
      <dgm:prSet presAssocID="{69C2E56C-3C10-464A-A681-9BD20C00B78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501CF-E208-4FF4-8138-425C94B42944}" type="pres">
      <dgm:prSet presAssocID="{69C2E56C-3C10-464A-A681-9BD20C00B781}" presName="invisiNode" presStyleLbl="node1" presStyleIdx="0" presStyleCnt="3"/>
      <dgm:spPr/>
    </dgm:pt>
    <dgm:pt modelId="{908E60B7-B17A-4BED-9CE7-C9C06796845E}" type="pres">
      <dgm:prSet presAssocID="{69C2E56C-3C10-464A-A681-9BD20C00B781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3502E08-7D68-4C3C-B350-ADCFF0C4A8CE}" type="pres">
      <dgm:prSet presAssocID="{5A47A15E-C55B-450B-A734-718884B1602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A8035B-ECB9-480C-9E6B-4D58C23DC600}" type="pres">
      <dgm:prSet presAssocID="{CF727259-3FDE-454D-84EF-816760152F3A}" presName="compNode" presStyleCnt="0"/>
      <dgm:spPr/>
    </dgm:pt>
    <dgm:pt modelId="{D0CAD344-16A1-43C5-901D-B4E86BA57F29}" type="pres">
      <dgm:prSet presAssocID="{CF727259-3FDE-454D-84EF-816760152F3A}" presName="bkgdShape" presStyleLbl="node1" presStyleIdx="1" presStyleCnt="3"/>
      <dgm:spPr/>
      <dgm:t>
        <a:bodyPr/>
        <a:lstStyle/>
        <a:p>
          <a:endParaRPr lang="ru-RU"/>
        </a:p>
      </dgm:t>
    </dgm:pt>
    <dgm:pt modelId="{4D22A403-BD5F-4C09-84A2-192815A77749}" type="pres">
      <dgm:prSet presAssocID="{CF727259-3FDE-454D-84EF-816760152F3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C76F7-7E68-4EEB-8DA4-53528970EB4A}" type="pres">
      <dgm:prSet presAssocID="{CF727259-3FDE-454D-84EF-816760152F3A}" presName="invisiNode" presStyleLbl="node1" presStyleIdx="1" presStyleCnt="3"/>
      <dgm:spPr/>
    </dgm:pt>
    <dgm:pt modelId="{D762AE8C-1226-44FD-9381-E6F89B651494}" type="pres">
      <dgm:prSet presAssocID="{CF727259-3FDE-454D-84EF-816760152F3A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F6349E-E6C0-4A08-9475-8DF89D7F2BC3}" type="pres">
      <dgm:prSet presAssocID="{817AEAD6-C312-4A5F-A033-8433C30CD8D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B3E8E7F-5B3C-4ED8-A9B6-BA2BCA906595}" type="pres">
      <dgm:prSet presAssocID="{5441BBB5-2B53-4A50-88EB-C311A7E50DA7}" presName="compNode" presStyleCnt="0"/>
      <dgm:spPr/>
    </dgm:pt>
    <dgm:pt modelId="{6D81A612-A8FC-4122-B14C-AA4175CD2C6C}" type="pres">
      <dgm:prSet presAssocID="{5441BBB5-2B53-4A50-88EB-C311A7E50DA7}" presName="bkgdShape" presStyleLbl="node1" presStyleIdx="2" presStyleCnt="3"/>
      <dgm:spPr/>
      <dgm:t>
        <a:bodyPr/>
        <a:lstStyle/>
        <a:p>
          <a:endParaRPr lang="ru-RU"/>
        </a:p>
      </dgm:t>
    </dgm:pt>
    <dgm:pt modelId="{2A9C3121-8424-4376-8123-ADD77AF42A88}" type="pres">
      <dgm:prSet presAssocID="{5441BBB5-2B53-4A50-88EB-C311A7E50DA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8DB4E-97FE-4AAA-A347-7F4D72B6317B}" type="pres">
      <dgm:prSet presAssocID="{5441BBB5-2B53-4A50-88EB-C311A7E50DA7}" presName="invisiNode" presStyleLbl="node1" presStyleIdx="2" presStyleCnt="3"/>
      <dgm:spPr/>
    </dgm:pt>
    <dgm:pt modelId="{B17FE4E3-6F85-4166-B55D-C55DD638AF5B}" type="pres">
      <dgm:prSet presAssocID="{5441BBB5-2B53-4A50-88EB-C311A7E50DA7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4777370-9EE0-4632-9BEC-FFB2DBEE491F}" type="presOf" srcId="{5A47A15E-C55B-450B-A734-718884B1602A}" destId="{83502E08-7D68-4C3C-B350-ADCFF0C4A8CE}" srcOrd="0" destOrd="0" presId="urn:microsoft.com/office/officeart/2005/8/layout/hList7"/>
    <dgm:cxn modelId="{E0297F24-4CA6-4E81-BEA8-13A657EBBC77}" type="presOf" srcId="{69C2E56C-3C10-464A-A681-9BD20C00B781}" destId="{66E70E44-5842-40A4-B4D2-96BF49C52781}" srcOrd="1" destOrd="0" presId="urn:microsoft.com/office/officeart/2005/8/layout/hList7"/>
    <dgm:cxn modelId="{1DA4CD60-EEDC-406B-85EF-CF8C51BB13D7}" type="presOf" srcId="{5441BBB5-2B53-4A50-88EB-C311A7E50DA7}" destId="{6D81A612-A8FC-4122-B14C-AA4175CD2C6C}" srcOrd="0" destOrd="0" presId="urn:microsoft.com/office/officeart/2005/8/layout/hList7"/>
    <dgm:cxn modelId="{F98AE8B3-B058-4C19-BD04-A6B565845928}" srcId="{E7EB6CF2-5E2C-4F37-BD5D-C9320AA8DA48}" destId="{CF727259-3FDE-454D-84EF-816760152F3A}" srcOrd="1" destOrd="0" parTransId="{07B4C7BA-C0E8-4C8B-B658-A7AF423DFC7D}" sibTransId="{817AEAD6-C312-4A5F-A033-8433C30CD8D3}"/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12C9B124-B950-40B9-85D8-EDA848B1AF19}" type="presOf" srcId="{CF727259-3FDE-454D-84EF-816760152F3A}" destId="{4D22A403-BD5F-4C09-84A2-192815A77749}" srcOrd="1" destOrd="0" presId="urn:microsoft.com/office/officeart/2005/8/layout/hList7"/>
    <dgm:cxn modelId="{A8AE292D-832C-44D2-B116-0EAAC896E7AE}" type="presOf" srcId="{817AEAD6-C312-4A5F-A033-8433C30CD8D3}" destId="{03F6349E-E6C0-4A08-9475-8DF89D7F2BC3}" srcOrd="0" destOrd="0" presId="urn:microsoft.com/office/officeart/2005/8/layout/hList7"/>
    <dgm:cxn modelId="{30816343-DE9D-4D3A-BD5C-76D5D02FF88D}" srcId="{E7EB6CF2-5E2C-4F37-BD5D-C9320AA8DA48}" destId="{5441BBB5-2B53-4A50-88EB-C311A7E50DA7}" srcOrd="2" destOrd="0" parTransId="{02CBF34F-07A2-44F6-8FF1-1C1D7DC4EF1F}" sibTransId="{F415C846-41B7-4E06-87D2-993B8970544C}"/>
    <dgm:cxn modelId="{7BFBE016-1735-4034-BC7B-4E5E6314665D}" type="presOf" srcId="{CF727259-3FDE-454D-84EF-816760152F3A}" destId="{D0CAD344-16A1-43C5-901D-B4E86BA57F29}" srcOrd="0" destOrd="0" presId="urn:microsoft.com/office/officeart/2005/8/layout/hList7"/>
    <dgm:cxn modelId="{DEBAAD5A-8C47-4D39-872E-957BF05033BC}" type="presOf" srcId="{69C2E56C-3C10-464A-A681-9BD20C00B781}" destId="{800C0D67-4A34-45A6-B41E-F4831821E229}" srcOrd="0" destOrd="0" presId="urn:microsoft.com/office/officeart/2005/8/layout/hList7"/>
    <dgm:cxn modelId="{C9308164-B348-4CC0-9D11-7C6C47A7FD62}" type="presOf" srcId="{E7EB6CF2-5E2C-4F37-BD5D-C9320AA8DA48}" destId="{9D7C61F8-0EF6-4CDB-A832-7C19794B1DA8}" srcOrd="0" destOrd="0" presId="urn:microsoft.com/office/officeart/2005/8/layout/hList7"/>
    <dgm:cxn modelId="{8B88C908-61E1-447E-9018-25982553B1B7}" type="presOf" srcId="{5441BBB5-2B53-4A50-88EB-C311A7E50DA7}" destId="{2A9C3121-8424-4376-8123-ADD77AF42A88}" srcOrd="1" destOrd="0" presId="urn:microsoft.com/office/officeart/2005/8/layout/hList7"/>
    <dgm:cxn modelId="{F4CFA95A-AB30-4E8A-9D7C-DEDFF0B491BD}" type="presParOf" srcId="{9D7C61F8-0EF6-4CDB-A832-7C19794B1DA8}" destId="{2F1BC2A7-5B6C-4636-A7A5-8D0EBEA161BA}" srcOrd="0" destOrd="0" presId="urn:microsoft.com/office/officeart/2005/8/layout/hList7"/>
    <dgm:cxn modelId="{29644BD2-3E2A-4275-8D81-3EC4648AC26D}" type="presParOf" srcId="{9D7C61F8-0EF6-4CDB-A832-7C19794B1DA8}" destId="{B6BAD8CE-1E8C-4ABD-83A6-5B37ABCB5ECA}" srcOrd="1" destOrd="0" presId="urn:microsoft.com/office/officeart/2005/8/layout/hList7"/>
    <dgm:cxn modelId="{673654D6-9321-445A-8851-B90D2F13726F}" type="presParOf" srcId="{B6BAD8CE-1E8C-4ABD-83A6-5B37ABCB5ECA}" destId="{E03A9CC0-9673-448A-849A-D5F3A13D81F3}" srcOrd="0" destOrd="0" presId="urn:microsoft.com/office/officeart/2005/8/layout/hList7"/>
    <dgm:cxn modelId="{870AF7C1-9D89-49FC-9084-88374753F896}" type="presParOf" srcId="{E03A9CC0-9673-448A-849A-D5F3A13D81F3}" destId="{800C0D67-4A34-45A6-B41E-F4831821E229}" srcOrd="0" destOrd="0" presId="urn:microsoft.com/office/officeart/2005/8/layout/hList7"/>
    <dgm:cxn modelId="{61800AF3-2FD9-4F99-84BC-95B09BD8B286}" type="presParOf" srcId="{E03A9CC0-9673-448A-849A-D5F3A13D81F3}" destId="{66E70E44-5842-40A4-B4D2-96BF49C52781}" srcOrd="1" destOrd="0" presId="urn:microsoft.com/office/officeart/2005/8/layout/hList7"/>
    <dgm:cxn modelId="{BD7294BE-2AA0-4B1B-8C7F-996A589A0B6D}" type="presParOf" srcId="{E03A9CC0-9673-448A-849A-D5F3A13D81F3}" destId="{A5B501CF-E208-4FF4-8138-425C94B42944}" srcOrd="2" destOrd="0" presId="urn:microsoft.com/office/officeart/2005/8/layout/hList7"/>
    <dgm:cxn modelId="{5E6492A5-FB2A-4526-9C93-80D84444A0EA}" type="presParOf" srcId="{E03A9CC0-9673-448A-849A-D5F3A13D81F3}" destId="{908E60B7-B17A-4BED-9CE7-C9C06796845E}" srcOrd="3" destOrd="0" presId="urn:microsoft.com/office/officeart/2005/8/layout/hList7"/>
    <dgm:cxn modelId="{8F61AA29-5C38-4CC7-8A55-0A42068A12D3}" type="presParOf" srcId="{B6BAD8CE-1E8C-4ABD-83A6-5B37ABCB5ECA}" destId="{83502E08-7D68-4C3C-B350-ADCFF0C4A8CE}" srcOrd="1" destOrd="0" presId="urn:microsoft.com/office/officeart/2005/8/layout/hList7"/>
    <dgm:cxn modelId="{7540E1E4-45B0-4EAF-925A-1A13A9187490}" type="presParOf" srcId="{B6BAD8CE-1E8C-4ABD-83A6-5B37ABCB5ECA}" destId="{73A8035B-ECB9-480C-9E6B-4D58C23DC600}" srcOrd="2" destOrd="0" presId="urn:microsoft.com/office/officeart/2005/8/layout/hList7"/>
    <dgm:cxn modelId="{D9D0E26B-1826-45EB-8870-8FEA2D339E58}" type="presParOf" srcId="{73A8035B-ECB9-480C-9E6B-4D58C23DC600}" destId="{D0CAD344-16A1-43C5-901D-B4E86BA57F29}" srcOrd="0" destOrd="0" presId="urn:microsoft.com/office/officeart/2005/8/layout/hList7"/>
    <dgm:cxn modelId="{1FF8BE2E-307A-4853-A56A-AD136F02F0D8}" type="presParOf" srcId="{73A8035B-ECB9-480C-9E6B-4D58C23DC600}" destId="{4D22A403-BD5F-4C09-84A2-192815A77749}" srcOrd="1" destOrd="0" presId="urn:microsoft.com/office/officeart/2005/8/layout/hList7"/>
    <dgm:cxn modelId="{1569FD5F-DEDD-43B8-9579-F9B40852BAB4}" type="presParOf" srcId="{73A8035B-ECB9-480C-9E6B-4D58C23DC600}" destId="{F47C76F7-7E68-4EEB-8DA4-53528970EB4A}" srcOrd="2" destOrd="0" presId="urn:microsoft.com/office/officeart/2005/8/layout/hList7"/>
    <dgm:cxn modelId="{C0BA0394-15BD-4760-A99B-30AFBC011273}" type="presParOf" srcId="{73A8035B-ECB9-480C-9E6B-4D58C23DC600}" destId="{D762AE8C-1226-44FD-9381-E6F89B651494}" srcOrd="3" destOrd="0" presId="urn:microsoft.com/office/officeart/2005/8/layout/hList7"/>
    <dgm:cxn modelId="{E3869825-E006-4ABA-87CF-AA0AFF78A4E1}" type="presParOf" srcId="{B6BAD8CE-1E8C-4ABD-83A6-5B37ABCB5ECA}" destId="{03F6349E-E6C0-4A08-9475-8DF89D7F2BC3}" srcOrd="3" destOrd="0" presId="urn:microsoft.com/office/officeart/2005/8/layout/hList7"/>
    <dgm:cxn modelId="{D67AD14B-5331-4A45-B657-0A23094B009D}" type="presParOf" srcId="{B6BAD8CE-1E8C-4ABD-83A6-5B37ABCB5ECA}" destId="{FB3E8E7F-5B3C-4ED8-A9B6-BA2BCA906595}" srcOrd="4" destOrd="0" presId="urn:microsoft.com/office/officeart/2005/8/layout/hList7"/>
    <dgm:cxn modelId="{2CFD0D53-FF9B-4D6B-A1A1-DA01FDEF268F}" type="presParOf" srcId="{FB3E8E7F-5B3C-4ED8-A9B6-BA2BCA906595}" destId="{6D81A612-A8FC-4122-B14C-AA4175CD2C6C}" srcOrd="0" destOrd="0" presId="urn:microsoft.com/office/officeart/2005/8/layout/hList7"/>
    <dgm:cxn modelId="{1C2BE183-4C8E-4351-A95F-FBB93DC1CC5B}" type="presParOf" srcId="{FB3E8E7F-5B3C-4ED8-A9B6-BA2BCA906595}" destId="{2A9C3121-8424-4376-8123-ADD77AF42A88}" srcOrd="1" destOrd="0" presId="urn:microsoft.com/office/officeart/2005/8/layout/hList7"/>
    <dgm:cxn modelId="{BE7BADC1-BE1C-4303-B2D9-84FEDB378D13}" type="presParOf" srcId="{FB3E8E7F-5B3C-4ED8-A9B6-BA2BCA906595}" destId="{D748DB4E-97FE-4AAA-A347-7F4D72B6317B}" srcOrd="2" destOrd="0" presId="urn:microsoft.com/office/officeart/2005/8/layout/hList7"/>
    <dgm:cxn modelId="{937ADD7E-6BA9-4539-B42A-358DD30488A2}" type="presParOf" srcId="{FB3E8E7F-5B3C-4ED8-A9B6-BA2BCA906595}" destId="{B17FE4E3-6F85-4166-B55D-C55DD638AF5B}" srcOrd="3" destOrd="0" presId="urn:microsoft.com/office/officeart/2005/8/layout/hList7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7EB6CF2-5E2C-4F37-BD5D-C9320AA8DA48}" type="doc">
      <dgm:prSet loTypeId="urn:microsoft.com/office/officeart/2005/8/layout/bProcess2" loCatId="process" qsTypeId="urn:microsoft.com/office/officeart/2005/8/quickstyle/simple5" qsCatId="simple" csTypeId="urn:microsoft.com/office/officeart/2005/8/colors/accent3_2" csCatId="accent3" phldr="1"/>
      <dgm:spPr/>
    </dgm:pt>
    <dgm:pt modelId="{69C2E56C-3C10-464A-A681-9BD20C00B78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noFill/>
        <a:ln>
          <a:noFill/>
        </a:ln>
        <a:effectLst>
          <a:softEdge rad="63500"/>
        </a:effectLst>
      </dgm:spPr>
      <dgm:t>
        <a:bodyPr/>
        <a:lstStyle/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solidFill>
              <a:schemeClr val="tx2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Расходы бюджета Орловского района </a:t>
          </a:r>
          <a:r>
            <a:rPr lang="ru-RU" sz="20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2021 году</a:t>
          </a:r>
          <a:r>
            <a:rPr lang="ru-RU" sz="18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 </a:t>
          </a: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направлены в форме иных межбюджетных трансфертов бюджетам сельских поселений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800" b="1" dirty="0" smtClean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объеме 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74,0 млн. рублей 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ru-RU" sz="14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  <a:latin typeface="+mn-lt"/>
            </a:rPr>
            <a:t>(в том числе дотация 48,6 млн.рублей)</a:t>
          </a:r>
          <a:r>
            <a:rPr lang="ru-RU" sz="2000" b="1" dirty="0" smtClean="0">
              <a:ln w="12700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/>
            </a:rPr>
            <a:t>: </a:t>
          </a:r>
        </a:p>
        <a:p>
          <a:pPr>
            <a:lnSpc>
              <a:spcPct val="100000"/>
            </a:lnSpc>
            <a:spcAft>
              <a:spcPts val="200"/>
            </a:spcAft>
          </a:pPr>
          <a:endParaRPr lang="ru-RU" sz="1800" b="1" dirty="0" smtClean="0">
            <a:ln w="12700">
              <a:noFill/>
              <a:prstDash val="solid"/>
            </a:ln>
            <a:solidFill>
              <a:schemeClr val="tx2">
                <a:lumMod val="75000"/>
              </a:schemeClr>
            </a:solidFill>
            <a:effectLst/>
          </a:endParaRPr>
        </a:p>
      </dgm:t>
    </dgm:pt>
    <dgm:pt modelId="{52F947B5-8B5A-4B49-9334-E07666B11837}" type="par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47A15E-C55B-450B-A734-718884B1602A}" type="sibTrans" cxnId="{01087022-2D4D-4C71-9D7B-D02C08B9BBE3}">
      <dgm:prSet/>
      <dgm:spPr/>
      <dgm:t>
        <a:bodyPr/>
        <a:lstStyle/>
        <a:p>
          <a:endParaRPr lang="ru-R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CD9D94F-1FFA-4C55-A98F-7B86EB10B583}" type="pres">
      <dgm:prSet presAssocID="{E7EB6CF2-5E2C-4F37-BD5D-C9320AA8DA48}" presName="diagram" presStyleCnt="0">
        <dgm:presLayoutVars>
          <dgm:dir/>
          <dgm:resizeHandles/>
        </dgm:presLayoutVars>
      </dgm:prSet>
      <dgm:spPr/>
    </dgm:pt>
    <dgm:pt modelId="{2D54C9F7-4595-4C85-B283-E6F4FFB1BD94}" type="pres">
      <dgm:prSet presAssocID="{69C2E56C-3C10-464A-A681-9BD20C00B781}" presName="firstNode" presStyleLbl="node1" presStyleIdx="0" presStyleCnt="1" custScaleX="63395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01087022-2D4D-4C71-9D7B-D02C08B9BBE3}" srcId="{E7EB6CF2-5E2C-4F37-BD5D-C9320AA8DA48}" destId="{69C2E56C-3C10-464A-A681-9BD20C00B781}" srcOrd="0" destOrd="0" parTransId="{52F947B5-8B5A-4B49-9334-E07666B11837}" sibTransId="{5A47A15E-C55B-450B-A734-718884B1602A}"/>
    <dgm:cxn modelId="{0F141DD1-A729-4473-9D85-87C5CE392860}" type="presOf" srcId="{E7EB6CF2-5E2C-4F37-BD5D-C9320AA8DA48}" destId="{6CD9D94F-1FFA-4C55-A98F-7B86EB10B583}" srcOrd="0" destOrd="0" presId="urn:microsoft.com/office/officeart/2005/8/layout/bProcess2"/>
    <dgm:cxn modelId="{6C67A6BA-849A-442E-B416-C38BBE6DD020}" type="presOf" srcId="{69C2E56C-3C10-464A-A681-9BD20C00B781}" destId="{2D54C9F7-4595-4C85-B283-E6F4FFB1BD94}" srcOrd="0" destOrd="0" presId="urn:microsoft.com/office/officeart/2005/8/layout/bProcess2"/>
    <dgm:cxn modelId="{57C65EFC-12E2-4E29-BA9E-A3FAD51C6F8D}" type="presParOf" srcId="{6CD9D94F-1FFA-4C55-A98F-7B86EB10B583}" destId="{2D54C9F7-4595-4C85-B283-E6F4FFB1BD94}" srcOrd="0" destOrd="0" presId="urn:microsoft.com/office/officeart/2005/8/layout/bProcess2"/>
  </dgm:cxnLst>
  <dgm:bg>
    <a:effectLst>
      <a:softEdge rad="127000"/>
    </a:effectLst>
  </dgm:bg>
  <dgm:whole>
    <a:ln>
      <a:noFill/>
    </a:ln>
  </dgm:whole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72D66F61-F681-41F1-8B88-7197E8BF0A7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76,5 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69,1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1135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воспитанникам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206727" custScaleY="145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1104" custLinFactNeighborX="-13112" custLinFactNeighborY="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240E74-E7B3-4CF3-894D-F844167F6B1C}" type="presOf" srcId="{767895D7-5846-4356-8DAB-83201904E9D4}" destId="{0FA44B67-0D44-4461-8660-22144984064E}" srcOrd="0" destOrd="0" presId="urn:microsoft.com/office/officeart/2005/8/layout/equation2"/>
    <dgm:cxn modelId="{44A11E7E-0B41-4D51-BE26-06B5F123317B}" type="presOf" srcId="{A34E5386-8D9E-403F-BC35-51D3E74873BB}" destId="{95B39CA1-075A-4468-AB75-87149731765B}" srcOrd="0" destOrd="0" presId="urn:microsoft.com/office/officeart/2005/8/layout/equation2"/>
    <dgm:cxn modelId="{C6D59D8B-FA14-47C4-AE16-16AE0D613ABA}" type="presOf" srcId="{61CFA3A0-3EA5-446F-BFEA-4E5C00BD9F79}" destId="{FCB29D86-B06C-42C3-85E3-1197097D8BAD}" srcOrd="0" destOrd="0" presId="urn:microsoft.com/office/officeart/2005/8/layout/equation2"/>
    <dgm:cxn modelId="{FD163347-C2C6-4B35-A579-5C640E814D4C}" type="presOf" srcId="{F04D6508-6CD9-4640-B470-820B69227427}" destId="{69581245-37B1-4E45-942B-14F498BA53FE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BBB39B6C-0661-45DC-9770-04340D6686ED}" type="presOf" srcId="{2554F243-FF62-44F8-9C78-DECC89CAB534}" destId="{1609A433-C0A7-46C5-9610-3F590E9289AA}" srcOrd="0" destOrd="0" presId="urn:microsoft.com/office/officeart/2005/8/layout/equation2"/>
    <dgm:cxn modelId="{08D3B812-1CF4-415B-A136-54A2A0EA2F3A}" type="presOf" srcId="{72D66F61-F681-41F1-8B88-7197E8BF0A76}" destId="{D4F4D0A2-C05E-45AB-9180-A399986867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D753D37F-F594-441B-B6D1-7942972079B0}" type="presOf" srcId="{2554F243-FF62-44F8-9C78-DECC89CAB534}" destId="{BDDB12A3-A2B9-464C-B5EB-C54D7712418E}" srcOrd="1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A3664F64-A730-411B-9013-4361589C07AD}" type="presParOf" srcId="{69581245-37B1-4E45-942B-14F498BA53FE}" destId="{D5F9385C-EF54-4843-9E99-DC96C7CBCE3B}" srcOrd="0" destOrd="0" presId="urn:microsoft.com/office/officeart/2005/8/layout/equation2"/>
    <dgm:cxn modelId="{4185B76F-9818-405F-8738-E8DB0EDE9615}" type="presParOf" srcId="{D5F9385C-EF54-4843-9E99-DC96C7CBCE3B}" destId="{D4F4D0A2-C05E-45AB-9180-A399986867AD}" srcOrd="0" destOrd="0" presId="urn:microsoft.com/office/officeart/2005/8/layout/equation2"/>
    <dgm:cxn modelId="{9A6417EB-5D33-4C32-BAC0-2DE3C3874B41}" type="presParOf" srcId="{D5F9385C-EF54-4843-9E99-DC96C7CBCE3B}" destId="{27BD5F55-9FFD-4AB5-90EF-EAE71105359E}" srcOrd="1" destOrd="0" presId="urn:microsoft.com/office/officeart/2005/8/layout/equation2"/>
    <dgm:cxn modelId="{D59690AE-C091-42FD-8611-C7F30F42D828}" type="presParOf" srcId="{D5F9385C-EF54-4843-9E99-DC96C7CBCE3B}" destId="{95B39CA1-075A-4468-AB75-87149731765B}" srcOrd="2" destOrd="0" presId="urn:microsoft.com/office/officeart/2005/8/layout/equation2"/>
    <dgm:cxn modelId="{E227773E-B84C-4F01-9277-582F9D3CD2BF}" type="presParOf" srcId="{D5F9385C-EF54-4843-9E99-DC96C7CBCE3B}" destId="{CD726AC3-340D-4577-A77B-3DDF9740D49C}" srcOrd="3" destOrd="0" presId="urn:microsoft.com/office/officeart/2005/8/layout/equation2"/>
    <dgm:cxn modelId="{9E678E20-AF79-40CC-AE8F-29AE582E9AAA}" type="presParOf" srcId="{D5F9385C-EF54-4843-9E99-DC96C7CBCE3B}" destId="{0FA44B67-0D44-4461-8660-22144984064E}" srcOrd="4" destOrd="0" presId="urn:microsoft.com/office/officeart/2005/8/layout/equation2"/>
    <dgm:cxn modelId="{54436547-6B6C-4B91-B53B-C90F08C24FA0}" type="presParOf" srcId="{69581245-37B1-4E45-942B-14F498BA53FE}" destId="{1609A433-C0A7-46C5-9610-3F590E9289AA}" srcOrd="1" destOrd="0" presId="urn:microsoft.com/office/officeart/2005/8/layout/equation2"/>
    <dgm:cxn modelId="{D877A031-100D-47C4-A71D-D2631604A08D}" type="presParOf" srcId="{1609A433-C0A7-46C5-9610-3F590E9289AA}" destId="{BDDB12A3-A2B9-464C-B5EB-C54D7712418E}" srcOrd="0" destOrd="0" presId="urn:microsoft.com/office/officeart/2005/8/layout/equation2"/>
    <dgm:cxn modelId="{39D73815-193D-4084-82A7-BE7D568C423D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72D66F61-F681-41F1-8B88-7197E8BF0A7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Федеральный  и областной бюджет 276,6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79,2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3328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учащимся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8816" custScaleY="130505" custLinFactNeighborX="20239" custLinFactNeighborY="-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B6AF96-2EBC-4B7A-BDC7-0C8818F5B748}" type="presOf" srcId="{A34E5386-8D9E-403F-BC35-51D3E74873BB}" destId="{95B39CA1-075A-4468-AB75-87149731765B}" srcOrd="0" destOrd="0" presId="urn:microsoft.com/office/officeart/2005/8/layout/equation2"/>
    <dgm:cxn modelId="{1F108EB5-D97E-4714-A230-8C9F188A802B}" type="presOf" srcId="{767895D7-5846-4356-8DAB-83201904E9D4}" destId="{0FA44B67-0D44-4461-8660-22144984064E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EF19960C-EDB8-4580-B9A9-E77AA5010EAF}" type="presOf" srcId="{F04D6508-6CD9-4640-B470-820B69227427}" destId="{69581245-37B1-4E45-942B-14F498BA53FE}" srcOrd="0" destOrd="0" presId="urn:microsoft.com/office/officeart/2005/8/layout/equation2"/>
    <dgm:cxn modelId="{2761A0FA-F5BE-4CFE-8DE9-9D355B158133}" type="presOf" srcId="{61CFA3A0-3EA5-446F-BFEA-4E5C00BD9F79}" destId="{FCB29D86-B06C-42C3-85E3-1197097D8B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47128858-EBF4-4EAF-AB9C-BB1DB762E5D0}" type="presOf" srcId="{2554F243-FF62-44F8-9C78-DECC89CAB534}" destId="{BDDB12A3-A2B9-464C-B5EB-C54D7712418E}" srcOrd="1" destOrd="0" presId="urn:microsoft.com/office/officeart/2005/8/layout/equation2"/>
    <dgm:cxn modelId="{63D98E35-BFC4-4B88-880C-502F2B8A534F}" type="presOf" srcId="{2554F243-FF62-44F8-9C78-DECC89CAB534}" destId="{1609A433-C0A7-46C5-9610-3F590E9289AA}" srcOrd="0" destOrd="0" presId="urn:microsoft.com/office/officeart/2005/8/layout/equation2"/>
    <dgm:cxn modelId="{539B39D9-8F4B-4BB7-B022-945203A53B84}" type="presOf" srcId="{72D66F61-F681-41F1-8B88-7197E8BF0A76}" destId="{D4F4D0A2-C05E-45AB-9180-A399986867AD}" srcOrd="0" destOrd="0" presId="urn:microsoft.com/office/officeart/2005/8/layout/equation2"/>
    <dgm:cxn modelId="{C978EECF-5A51-4164-B4E3-418E3BCA0ADE}" type="presParOf" srcId="{69581245-37B1-4E45-942B-14F498BA53FE}" destId="{D5F9385C-EF54-4843-9E99-DC96C7CBCE3B}" srcOrd="0" destOrd="0" presId="urn:microsoft.com/office/officeart/2005/8/layout/equation2"/>
    <dgm:cxn modelId="{25D66C9F-F13A-49DC-9854-91CACAEC275D}" type="presParOf" srcId="{D5F9385C-EF54-4843-9E99-DC96C7CBCE3B}" destId="{D4F4D0A2-C05E-45AB-9180-A399986867AD}" srcOrd="0" destOrd="0" presId="urn:microsoft.com/office/officeart/2005/8/layout/equation2"/>
    <dgm:cxn modelId="{82435FCB-B67E-432C-9251-DC7E6A8E8C77}" type="presParOf" srcId="{D5F9385C-EF54-4843-9E99-DC96C7CBCE3B}" destId="{27BD5F55-9FFD-4AB5-90EF-EAE71105359E}" srcOrd="1" destOrd="0" presId="urn:microsoft.com/office/officeart/2005/8/layout/equation2"/>
    <dgm:cxn modelId="{65A6DB61-B1A8-4D22-9320-24DDC77111E1}" type="presParOf" srcId="{D5F9385C-EF54-4843-9E99-DC96C7CBCE3B}" destId="{95B39CA1-075A-4468-AB75-87149731765B}" srcOrd="2" destOrd="0" presId="urn:microsoft.com/office/officeart/2005/8/layout/equation2"/>
    <dgm:cxn modelId="{5CDB9C6E-70E7-485B-A45B-7E8584678F09}" type="presParOf" srcId="{D5F9385C-EF54-4843-9E99-DC96C7CBCE3B}" destId="{CD726AC3-340D-4577-A77B-3DDF9740D49C}" srcOrd="3" destOrd="0" presId="urn:microsoft.com/office/officeart/2005/8/layout/equation2"/>
    <dgm:cxn modelId="{4C991F60-4436-48CA-B47C-765DA8D82A8C}" type="presParOf" srcId="{D5F9385C-EF54-4843-9E99-DC96C7CBCE3B}" destId="{0FA44B67-0D44-4461-8660-22144984064E}" srcOrd="4" destOrd="0" presId="urn:microsoft.com/office/officeart/2005/8/layout/equation2"/>
    <dgm:cxn modelId="{3478DFB6-3FBE-4CF2-AF04-D2EEE79D45DE}" type="presParOf" srcId="{69581245-37B1-4E45-942B-14F498BA53FE}" destId="{1609A433-C0A7-46C5-9610-3F590E9289AA}" srcOrd="1" destOrd="0" presId="urn:microsoft.com/office/officeart/2005/8/layout/equation2"/>
    <dgm:cxn modelId="{E12A21FB-A81B-42E9-BDF2-C7C4D36E4BF4}" type="presParOf" srcId="{1609A433-C0A7-46C5-9610-3F590E9289AA}" destId="{BDDB12A3-A2B9-464C-B5EB-C54D7712418E}" srcOrd="0" destOrd="0" presId="urn:microsoft.com/office/officeart/2005/8/layout/equation2"/>
    <dgm:cxn modelId="{4A6DD7AA-2B88-4060-B219-683D6DED4CD5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27568C-0A88-4D17-880E-D622B9F7A997}" type="doc">
      <dgm:prSet loTypeId="urn:microsoft.com/office/officeart/2005/8/layout/equation1" loCatId="relationship" qsTypeId="urn:microsoft.com/office/officeart/2005/8/quickstyle/3d7" qsCatId="3D" csTypeId="urn:microsoft.com/office/officeart/2005/8/colors/accent1_2" csCatId="accent1" phldr="1"/>
      <dgm:spPr/>
    </dgm:pt>
    <dgm:pt modelId="{B10C2DD9-5442-4A76-829D-D82FDDEF1685}">
      <dgm:prSet phldrT="[Текст]" custT="1"/>
      <dgm:spPr/>
      <dgm:t>
        <a:bodyPr/>
        <a:lstStyle/>
        <a:p>
          <a:r>
            <a:rPr lang="ru-RU" sz="1600" dirty="0" smtClean="0"/>
            <a:t>Федеральный бюджет 9156,6 тыс.рублей</a:t>
          </a:r>
          <a:endParaRPr lang="ru-RU" sz="1600" dirty="0"/>
        </a:p>
      </dgm:t>
    </dgm:pt>
    <dgm:pt modelId="{B4B5564A-49D4-4B0E-A7FA-C053C31B5D7B}" type="parTrans" cxnId="{B624A1FA-B9C3-4542-A0F2-C5FBCAB0C41D}">
      <dgm:prSet/>
      <dgm:spPr/>
      <dgm:t>
        <a:bodyPr/>
        <a:lstStyle/>
        <a:p>
          <a:endParaRPr lang="ru-RU"/>
        </a:p>
      </dgm:t>
    </dgm:pt>
    <dgm:pt modelId="{EA5E913F-0173-472D-9A3F-17D38FFDF5A0}" type="sibTrans" cxnId="{B624A1FA-B9C3-4542-A0F2-C5FBCAB0C41D}">
      <dgm:prSet/>
      <dgm:spPr/>
      <dgm:t>
        <a:bodyPr/>
        <a:lstStyle/>
        <a:p>
          <a:endParaRPr lang="ru-RU"/>
        </a:p>
      </dgm:t>
    </dgm:pt>
    <dgm:pt modelId="{E96D47A6-D0FB-4ED6-8E23-B1096ECD689D}">
      <dgm:prSet phldrT="[Текст]"/>
      <dgm:spPr/>
      <dgm:t>
        <a:bodyPr/>
        <a:lstStyle/>
        <a:p>
          <a:r>
            <a:rPr lang="ru-RU" dirty="0" smtClean="0"/>
            <a:t>Областной бюджет 1374,7 тыс.рублей</a:t>
          </a:r>
          <a:endParaRPr lang="ru-RU" dirty="0"/>
        </a:p>
      </dgm:t>
    </dgm:pt>
    <dgm:pt modelId="{02BFC93E-8210-4E82-9E7C-C99886A7ACA9}" type="parTrans" cxnId="{52F5F866-0A3D-4304-A54E-AAD34ECBBB67}">
      <dgm:prSet/>
      <dgm:spPr/>
      <dgm:t>
        <a:bodyPr/>
        <a:lstStyle/>
        <a:p>
          <a:endParaRPr lang="ru-RU"/>
        </a:p>
      </dgm:t>
    </dgm:pt>
    <dgm:pt modelId="{D6BA9926-ED89-41BE-8CE4-E719CF5DA9E1}" type="sibTrans" cxnId="{52F5F866-0A3D-4304-A54E-AAD34ECBBB67}">
      <dgm:prSet/>
      <dgm:spPr/>
      <dgm:t>
        <a:bodyPr/>
        <a:lstStyle/>
        <a:p>
          <a:endParaRPr lang="ru-RU"/>
        </a:p>
      </dgm:t>
    </dgm:pt>
    <dgm:pt modelId="{00FD3B00-02EC-4538-AB57-F7D6D2FBF44D}">
      <dgm:prSet phldrT="[Текст]" custT="1"/>
      <dgm:spPr/>
      <dgm:t>
        <a:bodyPr/>
        <a:lstStyle/>
        <a:p>
          <a:r>
            <a:rPr lang="ru-RU" sz="1400" b="1" dirty="0" smtClean="0"/>
            <a:t>10531,3</a:t>
          </a:r>
        </a:p>
        <a:p>
          <a:r>
            <a:rPr lang="ru-RU" sz="1400" b="1" dirty="0" smtClean="0"/>
            <a:t>тыс.рублей</a:t>
          </a:r>
          <a:endParaRPr lang="ru-RU" sz="1400" b="1" dirty="0"/>
        </a:p>
      </dgm:t>
    </dgm:pt>
    <dgm:pt modelId="{E3690484-359D-47ED-9D5E-9E0829080B2D}" type="parTrans" cxnId="{7808B221-4FE2-4F76-85C4-0E60D0610C1C}">
      <dgm:prSet/>
      <dgm:spPr/>
      <dgm:t>
        <a:bodyPr/>
        <a:lstStyle/>
        <a:p>
          <a:endParaRPr lang="ru-RU"/>
        </a:p>
      </dgm:t>
    </dgm:pt>
    <dgm:pt modelId="{ADF4FC32-6245-4FA0-80FD-7AE540415707}" type="sibTrans" cxnId="{7808B221-4FE2-4F76-85C4-0E60D0610C1C}">
      <dgm:prSet/>
      <dgm:spPr/>
      <dgm:t>
        <a:bodyPr/>
        <a:lstStyle/>
        <a:p>
          <a:endParaRPr lang="ru-RU"/>
        </a:p>
      </dgm:t>
    </dgm:pt>
    <dgm:pt modelId="{26C25246-DD6E-45ED-BEAB-87D4B565FB59}" type="pres">
      <dgm:prSet presAssocID="{BF27568C-0A88-4D17-880E-D622B9F7A997}" presName="linearFlow" presStyleCnt="0">
        <dgm:presLayoutVars>
          <dgm:dir/>
          <dgm:resizeHandles val="exact"/>
        </dgm:presLayoutVars>
      </dgm:prSet>
      <dgm:spPr/>
    </dgm:pt>
    <dgm:pt modelId="{8A8EE487-56DA-4E16-A26F-471CC4EBF477}" type="pres">
      <dgm:prSet presAssocID="{B10C2DD9-5442-4A76-829D-D82FDDEF16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DD71D-3F8D-4807-9DA2-4B419F692605}" type="pres">
      <dgm:prSet presAssocID="{EA5E913F-0173-472D-9A3F-17D38FFDF5A0}" presName="spacerL" presStyleCnt="0"/>
      <dgm:spPr/>
    </dgm:pt>
    <dgm:pt modelId="{C8495333-1AE7-498E-984E-FAE69C1AB6CC}" type="pres">
      <dgm:prSet presAssocID="{EA5E913F-0173-472D-9A3F-17D38FFDF5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734C42A-70F1-4FA2-9E4B-DA81926C7C51}" type="pres">
      <dgm:prSet presAssocID="{EA5E913F-0173-472D-9A3F-17D38FFDF5A0}" presName="spacerR" presStyleCnt="0"/>
      <dgm:spPr/>
    </dgm:pt>
    <dgm:pt modelId="{0642395D-E9F2-4D84-94AF-6A6CDB736D76}" type="pres">
      <dgm:prSet presAssocID="{E96D47A6-D0FB-4ED6-8E23-B1096ECD68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8C1B-C79E-44F1-87FF-BE5F4F8F4152}" type="pres">
      <dgm:prSet presAssocID="{D6BA9926-ED89-41BE-8CE4-E719CF5DA9E1}" presName="spacerL" presStyleCnt="0"/>
      <dgm:spPr/>
    </dgm:pt>
    <dgm:pt modelId="{784D67A0-633F-4AE8-A18F-746B80662327}" type="pres">
      <dgm:prSet presAssocID="{D6BA9926-ED89-41BE-8CE4-E719CF5DA9E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07B29D6-7BAF-4A4C-BFFB-DEA163B56B5B}" type="pres">
      <dgm:prSet presAssocID="{D6BA9926-ED89-41BE-8CE4-E719CF5DA9E1}" presName="spacerR" presStyleCnt="0"/>
      <dgm:spPr/>
    </dgm:pt>
    <dgm:pt modelId="{28BD63D7-13EE-408D-9D94-9F3C64F7E1CF}" type="pres">
      <dgm:prSet presAssocID="{00FD3B00-02EC-4538-AB57-F7D6D2FBF4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A0A739-6097-4121-A02C-236E0679E996}" type="presOf" srcId="{EA5E913F-0173-472D-9A3F-17D38FFDF5A0}" destId="{C8495333-1AE7-498E-984E-FAE69C1AB6CC}" srcOrd="0" destOrd="0" presId="urn:microsoft.com/office/officeart/2005/8/layout/equation1"/>
    <dgm:cxn modelId="{55D91850-955F-4F45-BFF8-F6DE5E6D0F40}" type="presOf" srcId="{E96D47A6-D0FB-4ED6-8E23-B1096ECD689D}" destId="{0642395D-E9F2-4D84-94AF-6A6CDB736D76}" srcOrd="0" destOrd="0" presId="urn:microsoft.com/office/officeart/2005/8/layout/equation1"/>
    <dgm:cxn modelId="{484650E7-9DFC-4EC8-B9AE-15C1B79BFF8E}" type="presOf" srcId="{BF27568C-0A88-4D17-880E-D622B9F7A997}" destId="{26C25246-DD6E-45ED-BEAB-87D4B565FB59}" srcOrd="0" destOrd="0" presId="urn:microsoft.com/office/officeart/2005/8/layout/equation1"/>
    <dgm:cxn modelId="{54339C23-46C2-4C21-92F7-6BBAC0154BD1}" type="presOf" srcId="{D6BA9926-ED89-41BE-8CE4-E719CF5DA9E1}" destId="{784D67A0-633F-4AE8-A18F-746B80662327}" srcOrd="0" destOrd="0" presId="urn:microsoft.com/office/officeart/2005/8/layout/equation1"/>
    <dgm:cxn modelId="{B624A1FA-B9C3-4542-A0F2-C5FBCAB0C41D}" srcId="{BF27568C-0A88-4D17-880E-D622B9F7A997}" destId="{B10C2DD9-5442-4A76-829D-D82FDDEF1685}" srcOrd="0" destOrd="0" parTransId="{B4B5564A-49D4-4B0E-A7FA-C053C31B5D7B}" sibTransId="{EA5E913F-0173-472D-9A3F-17D38FFDF5A0}"/>
    <dgm:cxn modelId="{A01A4BB4-05AB-4A2E-AE7B-9D0E7A17CEE5}" type="presOf" srcId="{00FD3B00-02EC-4538-AB57-F7D6D2FBF44D}" destId="{28BD63D7-13EE-408D-9D94-9F3C64F7E1CF}" srcOrd="0" destOrd="0" presId="urn:microsoft.com/office/officeart/2005/8/layout/equation1"/>
    <dgm:cxn modelId="{7808B221-4FE2-4F76-85C4-0E60D0610C1C}" srcId="{BF27568C-0A88-4D17-880E-D622B9F7A997}" destId="{00FD3B00-02EC-4538-AB57-F7D6D2FBF44D}" srcOrd="2" destOrd="0" parTransId="{E3690484-359D-47ED-9D5E-9E0829080B2D}" sibTransId="{ADF4FC32-6245-4FA0-80FD-7AE540415707}"/>
    <dgm:cxn modelId="{5BCC6D00-9448-4DDB-8FBA-CF580A31B236}" type="presOf" srcId="{B10C2DD9-5442-4A76-829D-D82FDDEF1685}" destId="{8A8EE487-56DA-4E16-A26F-471CC4EBF477}" srcOrd="0" destOrd="0" presId="urn:microsoft.com/office/officeart/2005/8/layout/equation1"/>
    <dgm:cxn modelId="{52F5F866-0A3D-4304-A54E-AAD34ECBBB67}" srcId="{BF27568C-0A88-4D17-880E-D622B9F7A997}" destId="{E96D47A6-D0FB-4ED6-8E23-B1096ECD689D}" srcOrd="1" destOrd="0" parTransId="{02BFC93E-8210-4E82-9E7C-C99886A7ACA9}" sibTransId="{D6BA9926-ED89-41BE-8CE4-E719CF5DA9E1}"/>
    <dgm:cxn modelId="{7D3656FE-32CF-4EBF-836A-22FB67EE91DC}" type="presParOf" srcId="{26C25246-DD6E-45ED-BEAB-87D4B565FB59}" destId="{8A8EE487-56DA-4E16-A26F-471CC4EBF477}" srcOrd="0" destOrd="0" presId="urn:microsoft.com/office/officeart/2005/8/layout/equation1"/>
    <dgm:cxn modelId="{4B32C828-7A2D-466F-A86B-13204AB7831D}" type="presParOf" srcId="{26C25246-DD6E-45ED-BEAB-87D4B565FB59}" destId="{AD4DD71D-3F8D-4807-9DA2-4B419F692605}" srcOrd="1" destOrd="0" presId="urn:microsoft.com/office/officeart/2005/8/layout/equation1"/>
    <dgm:cxn modelId="{CC414044-AB83-4A72-A0F3-91A5E23AAAEB}" type="presParOf" srcId="{26C25246-DD6E-45ED-BEAB-87D4B565FB59}" destId="{C8495333-1AE7-498E-984E-FAE69C1AB6CC}" srcOrd="2" destOrd="0" presId="urn:microsoft.com/office/officeart/2005/8/layout/equation1"/>
    <dgm:cxn modelId="{8157EB49-CAEE-480B-99A8-E2DC698828A9}" type="presParOf" srcId="{26C25246-DD6E-45ED-BEAB-87D4B565FB59}" destId="{4734C42A-70F1-4FA2-9E4B-DA81926C7C51}" srcOrd="3" destOrd="0" presId="urn:microsoft.com/office/officeart/2005/8/layout/equation1"/>
    <dgm:cxn modelId="{68BD4FA5-1B43-429C-B72F-958D82D5B06B}" type="presParOf" srcId="{26C25246-DD6E-45ED-BEAB-87D4B565FB59}" destId="{0642395D-E9F2-4D84-94AF-6A6CDB736D76}" srcOrd="4" destOrd="0" presId="urn:microsoft.com/office/officeart/2005/8/layout/equation1"/>
    <dgm:cxn modelId="{2FFE6105-3256-45E5-8559-77E124D6CEB0}" type="presParOf" srcId="{26C25246-DD6E-45ED-BEAB-87D4B565FB59}" destId="{BA2A8C1B-C79E-44F1-87FF-BE5F4F8F4152}" srcOrd="5" destOrd="0" presId="urn:microsoft.com/office/officeart/2005/8/layout/equation1"/>
    <dgm:cxn modelId="{D078C82C-BB33-4FDA-B904-06222D666AFA}" type="presParOf" srcId="{26C25246-DD6E-45ED-BEAB-87D4B565FB59}" destId="{784D67A0-633F-4AE8-A18F-746B80662327}" srcOrd="6" destOrd="0" presId="urn:microsoft.com/office/officeart/2005/8/layout/equation1"/>
    <dgm:cxn modelId="{F6659740-D807-42E6-943F-24EF151221D0}" type="presParOf" srcId="{26C25246-DD6E-45ED-BEAB-87D4B565FB59}" destId="{507B29D6-7BAF-4A4C-BFFB-DEA163B56B5B}" srcOrd="7" destOrd="0" presId="urn:microsoft.com/office/officeart/2005/8/layout/equation1"/>
    <dgm:cxn modelId="{D9317FC1-0589-436A-9B97-3B3FDCE1AD8D}" type="presParOf" srcId="{26C25246-DD6E-45ED-BEAB-87D4B565FB59}" destId="{28BD63D7-13EE-408D-9D94-9F3C64F7E1CF}" srcOrd="8" destOrd="0" presId="urn:microsoft.com/office/officeart/2005/8/layout/equation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80FF80-B9BE-4B89-B4D5-471A0E29EA2E}" type="doc">
      <dgm:prSet loTypeId="urn:microsoft.com/office/officeart/2005/8/layout/hList7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69CFBF79-673C-4CF2-AD36-981BB5AF2F6C}">
      <dgm:prSet phldrT="[Текст]" custT="1"/>
      <dgm:spPr/>
      <dgm:t>
        <a:bodyPr/>
        <a:lstStyle/>
        <a:p>
          <a:r>
            <a:rPr lang="ru-RU" sz="1800" baseline="0" dirty="0" smtClean="0"/>
            <a:t>Приобретение ноутбуков</a:t>
          </a:r>
        </a:p>
        <a:p>
          <a:r>
            <a:rPr lang="ru-RU" sz="1800" baseline="0" dirty="0" smtClean="0"/>
            <a:t>-450,0  тыс.рублей</a:t>
          </a:r>
        </a:p>
        <a:p>
          <a:r>
            <a:rPr lang="ru-RU" sz="1800" b="1" u="sng" baseline="0" dirty="0" smtClean="0"/>
            <a:t>МБОУ ОСОШ №1</a:t>
          </a:r>
          <a:endParaRPr lang="ru-RU" sz="1800" b="1" u="sng" baseline="0" dirty="0"/>
        </a:p>
      </dgm:t>
    </dgm:pt>
    <dgm:pt modelId="{39151F10-24C0-48B8-8332-500449A4096D}" type="parTrans" cxnId="{78537E28-4E01-41B1-873C-C9E8CCAFB853}">
      <dgm:prSet/>
      <dgm:spPr/>
      <dgm:t>
        <a:bodyPr/>
        <a:lstStyle/>
        <a:p>
          <a:endParaRPr lang="ru-RU"/>
        </a:p>
      </dgm:t>
    </dgm:pt>
    <dgm:pt modelId="{081E2F3E-3F33-4314-BE77-63A385663010}" type="sibTrans" cxnId="{78537E28-4E01-41B1-873C-C9E8CCAFB853}">
      <dgm:prSet/>
      <dgm:spPr/>
      <dgm:t>
        <a:bodyPr/>
        <a:lstStyle/>
        <a:p>
          <a:endParaRPr lang="ru-RU"/>
        </a:p>
      </dgm:t>
    </dgm:pt>
    <dgm:pt modelId="{4D5D37EA-DF32-4597-B79C-46179A0D002D}">
      <dgm:prSet phldrT="[Текст]" custT="1"/>
      <dgm:spPr/>
      <dgm:t>
        <a:bodyPr/>
        <a:lstStyle/>
        <a:p>
          <a:endParaRPr lang="ru-RU" sz="1800" baseline="0" dirty="0" smtClean="0"/>
        </a:p>
        <a:p>
          <a:r>
            <a:rPr lang="ru-RU" sz="1800" baseline="0" dirty="0" smtClean="0"/>
            <a:t>Приобретение робототехники-350,0 тыс.рублей</a:t>
          </a:r>
        </a:p>
        <a:p>
          <a:r>
            <a:rPr lang="ru-RU" sz="1800" baseline="0" dirty="0" smtClean="0"/>
            <a:t> </a:t>
          </a:r>
          <a:r>
            <a:rPr lang="ru-RU" sz="1800" b="1" u="sng" baseline="0" dirty="0" smtClean="0"/>
            <a:t>МБУ ДО Орловский ДДТ</a:t>
          </a:r>
          <a:endParaRPr lang="ru-RU" sz="1800" b="1" u="sng" baseline="0" dirty="0"/>
        </a:p>
      </dgm:t>
    </dgm:pt>
    <dgm:pt modelId="{5C59ABBE-68FB-4611-BEAE-B0974E208D0F}" type="parTrans" cxnId="{36F4EE2E-18FA-4DFA-88D5-E49E88A6F5ED}">
      <dgm:prSet/>
      <dgm:spPr/>
      <dgm:t>
        <a:bodyPr/>
        <a:lstStyle/>
        <a:p>
          <a:endParaRPr lang="ru-RU"/>
        </a:p>
      </dgm:t>
    </dgm:pt>
    <dgm:pt modelId="{FF79C1C4-6FFB-45E1-829B-04D15B26786C}" type="sibTrans" cxnId="{36F4EE2E-18FA-4DFA-88D5-E49E88A6F5ED}">
      <dgm:prSet/>
      <dgm:spPr/>
      <dgm:t>
        <a:bodyPr/>
        <a:lstStyle/>
        <a:p>
          <a:endParaRPr lang="ru-RU"/>
        </a:p>
      </dgm:t>
    </dgm:pt>
    <dgm:pt modelId="{47494107-B878-4527-9661-AE797B01F2C1}">
      <dgm:prSet custT="1"/>
      <dgm:spPr/>
      <dgm:t>
        <a:bodyPr/>
        <a:lstStyle/>
        <a:p>
          <a:r>
            <a:rPr lang="ru-RU" sz="1800" b="0" u="none" dirty="0" smtClean="0"/>
            <a:t>Приобретение жарочных шкафов и холодильников-</a:t>
          </a:r>
        </a:p>
        <a:p>
          <a:r>
            <a:rPr lang="ru-RU" sz="1800" b="0" u="none" dirty="0" smtClean="0"/>
            <a:t> 300,0 тыс.рублей</a:t>
          </a:r>
        </a:p>
        <a:p>
          <a:r>
            <a:rPr lang="ru-RU" sz="1800" b="0" u="none" dirty="0" smtClean="0"/>
            <a:t> </a:t>
          </a:r>
          <a:r>
            <a:rPr lang="ru-RU" sz="1800" b="1" u="sng" dirty="0" smtClean="0"/>
            <a:t>МБОУ </a:t>
          </a:r>
          <a:r>
            <a:rPr lang="ru-RU" sz="1800" b="1" u="sng" dirty="0" err="1" smtClean="0"/>
            <a:t>Быстрянская</a:t>
          </a:r>
          <a:r>
            <a:rPr lang="ru-RU" sz="1800" b="1" u="sng" dirty="0" smtClean="0"/>
            <a:t> СОШ</a:t>
          </a:r>
          <a:endParaRPr lang="ru-RU" sz="1800" b="1" u="sng" dirty="0"/>
        </a:p>
      </dgm:t>
    </dgm:pt>
    <dgm:pt modelId="{F653F768-A534-4ED7-B5AE-DF1ED49C380E}" type="parTrans" cxnId="{92D03847-C9C8-4712-8692-D59891182CB8}">
      <dgm:prSet/>
      <dgm:spPr/>
      <dgm:t>
        <a:bodyPr/>
        <a:lstStyle/>
        <a:p>
          <a:endParaRPr lang="ru-RU"/>
        </a:p>
      </dgm:t>
    </dgm:pt>
    <dgm:pt modelId="{AAC76A8B-6CFB-48DA-8362-FA34232409D6}" type="sibTrans" cxnId="{92D03847-C9C8-4712-8692-D59891182CB8}">
      <dgm:prSet/>
      <dgm:spPr/>
      <dgm:t>
        <a:bodyPr/>
        <a:lstStyle/>
        <a:p>
          <a:endParaRPr lang="ru-RU"/>
        </a:p>
      </dgm:t>
    </dgm:pt>
    <dgm:pt modelId="{D6A8EA45-0375-404A-94F2-5D03532873CD}" type="pres">
      <dgm:prSet presAssocID="{5F80FF80-B9BE-4B89-B4D5-471A0E29EA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BE4287-6A26-4E46-8778-858D4B69DC41}" type="pres">
      <dgm:prSet presAssocID="{5F80FF80-B9BE-4B89-B4D5-471A0E29EA2E}" presName="fgShape" presStyleLbl="fgShp" presStyleIdx="0" presStyleCnt="1"/>
      <dgm:spPr/>
      <dgm:t>
        <a:bodyPr/>
        <a:lstStyle/>
        <a:p>
          <a:endParaRPr lang="ru-RU"/>
        </a:p>
      </dgm:t>
    </dgm:pt>
    <dgm:pt modelId="{BC976A2C-9DF4-4A8D-AFCA-0817DEC681AD}" type="pres">
      <dgm:prSet presAssocID="{5F80FF80-B9BE-4B89-B4D5-471A0E29EA2E}" presName="linComp" presStyleCnt="0"/>
      <dgm:spPr/>
      <dgm:t>
        <a:bodyPr/>
        <a:lstStyle/>
        <a:p>
          <a:endParaRPr lang="ru-RU"/>
        </a:p>
      </dgm:t>
    </dgm:pt>
    <dgm:pt modelId="{8793C313-C828-4C6D-AF43-E07215A40EA1}" type="pres">
      <dgm:prSet presAssocID="{69CFBF79-673C-4CF2-AD36-981BB5AF2F6C}" presName="compNode" presStyleCnt="0"/>
      <dgm:spPr/>
      <dgm:t>
        <a:bodyPr/>
        <a:lstStyle/>
        <a:p>
          <a:endParaRPr lang="ru-RU"/>
        </a:p>
      </dgm:t>
    </dgm:pt>
    <dgm:pt modelId="{A0D706D7-475C-40B9-BE12-67CE76799FE5}" type="pres">
      <dgm:prSet presAssocID="{69CFBF79-673C-4CF2-AD36-981BB5AF2F6C}" presName="bkgdShape" presStyleLbl="node1" presStyleIdx="0" presStyleCnt="3" custLinFactNeighborX="-1333"/>
      <dgm:spPr/>
      <dgm:t>
        <a:bodyPr/>
        <a:lstStyle/>
        <a:p>
          <a:endParaRPr lang="ru-RU"/>
        </a:p>
      </dgm:t>
    </dgm:pt>
    <dgm:pt modelId="{9DC95447-BCA7-4C8E-B5EE-1232622D01A5}" type="pres">
      <dgm:prSet presAssocID="{69CFBF79-673C-4CF2-AD36-981BB5AF2F6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6851D-BBA3-40E7-9BA5-D99C162E0219}" type="pres">
      <dgm:prSet presAssocID="{69CFBF79-673C-4CF2-AD36-981BB5AF2F6C}" presName="invisiNode" presStyleLbl="node1" presStyleIdx="0" presStyleCnt="3"/>
      <dgm:spPr/>
      <dgm:t>
        <a:bodyPr/>
        <a:lstStyle/>
        <a:p>
          <a:endParaRPr lang="ru-RU"/>
        </a:p>
      </dgm:t>
    </dgm:pt>
    <dgm:pt modelId="{C42E6B25-1563-4732-9683-2B0CF7EE5E4D}" type="pres">
      <dgm:prSet presAssocID="{69CFBF79-673C-4CF2-AD36-981BB5AF2F6C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8BC380F-DB89-481E-8EF5-EEB11C091680}" type="pres">
      <dgm:prSet presAssocID="{081E2F3E-3F33-4314-BE77-63A38566301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30658B-50C9-4546-9DB8-7670B432FA8B}" type="pres">
      <dgm:prSet presAssocID="{4D5D37EA-DF32-4597-B79C-46179A0D002D}" presName="compNode" presStyleCnt="0"/>
      <dgm:spPr/>
      <dgm:t>
        <a:bodyPr/>
        <a:lstStyle/>
        <a:p>
          <a:endParaRPr lang="ru-RU"/>
        </a:p>
      </dgm:t>
    </dgm:pt>
    <dgm:pt modelId="{039ECE33-54ED-420A-A5A3-CB106648550A}" type="pres">
      <dgm:prSet presAssocID="{4D5D37EA-DF32-4597-B79C-46179A0D002D}" presName="bkgdShape" presStyleLbl="node1" presStyleIdx="1" presStyleCnt="3" custScaleX="87496" custLinFactNeighborX="-2827"/>
      <dgm:spPr/>
      <dgm:t>
        <a:bodyPr/>
        <a:lstStyle/>
        <a:p>
          <a:endParaRPr lang="ru-RU"/>
        </a:p>
      </dgm:t>
    </dgm:pt>
    <dgm:pt modelId="{455920BE-47C1-4D93-BE53-BD1BEEECFA06}" type="pres">
      <dgm:prSet presAssocID="{4D5D37EA-DF32-4597-B79C-46179A0D002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D2A5B-2F9D-4F22-A830-767EDFCC191A}" type="pres">
      <dgm:prSet presAssocID="{4D5D37EA-DF32-4597-B79C-46179A0D002D}" presName="invisiNode" presStyleLbl="node1" presStyleIdx="1" presStyleCnt="3"/>
      <dgm:spPr/>
      <dgm:t>
        <a:bodyPr/>
        <a:lstStyle/>
        <a:p>
          <a:endParaRPr lang="ru-RU"/>
        </a:p>
      </dgm:t>
    </dgm:pt>
    <dgm:pt modelId="{86813085-6452-4D8F-BE45-99066C0FE4CB}" type="pres">
      <dgm:prSet presAssocID="{4D5D37EA-DF32-4597-B79C-46179A0D002D}" presName="imagNode" presStyleLbl="fgImgPlace1" presStyleIdx="1" presStyleCnt="3" custLinFactNeighborX="-2883" custLinFactNeighborY="104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EF25CD-F5AE-42E2-8AA2-3E2108E2DD8D}" type="pres">
      <dgm:prSet presAssocID="{FF79C1C4-6FFB-45E1-829B-04D15B26786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3D9FD77-F254-4E2F-A3E9-2823D663A121}" type="pres">
      <dgm:prSet presAssocID="{47494107-B878-4527-9661-AE797B01F2C1}" presName="compNode" presStyleCnt="0"/>
      <dgm:spPr/>
    </dgm:pt>
    <dgm:pt modelId="{F592B05B-4DCD-4552-BF2A-6021E3D203B2}" type="pres">
      <dgm:prSet presAssocID="{47494107-B878-4527-9661-AE797B01F2C1}" presName="bkgdShape" presStyleLbl="node1" presStyleIdx="2" presStyleCnt="3"/>
      <dgm:spPr/>
      <dgm:t>
        <a:bodyPr/>
        <a:lstStyle/>
        <a:p>
          <a:endParaRPr lang="ru-RU"/>
        </a:p>
      </dgm:t>
    </dgm:pt>
    <dgm:pt modelId="{90F0F5C7-C824-428A-88FC-31A902BD215C}" type="pres">
      <dgm:prSet presAssocID="{47494107-B878-4527-9661-AE797B01F2C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50766D-F8E1-43DD-A266-B06B819FD02C}" type="pres">
      <dgm:prSet presAssocID="{47494107-B878-4527-9661-AE797B01F2C1}" presName="invisiNode" presStyleLbl="node1" presStyleIdx="2" presStyleCnt="3"/>
      <dgm:spPr/>
    </dgm:pt>
    <dgm:pt modelId="{495F1183-6B19-43F0-B5C4-AB5D95215A4F}" type="pres">
      <dgm:prSet presAssocID="{47494107-B878-4527-9661-AE797B01F2C1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2E8182D-E605-4273-8BA7-BCCAD985AE91}" type="presOf" srcId="{69CFBF79-673C-4CF2-AD36-981BB5AF2F6C}" destId="{A0D706D7-475C-40B9-BE12-67CE76799FE5}" srcOrd="0" destOrd="0" presId="urn:microsoft.com/office/officeart/2005/8/layout/hList7"/>
    <dgm:cxn modelId="{83F41219-374C-4799-852C-93BBC3044D4F}" type="presOf" srcId="{69CFBF79-673C-4CF2-AD36-981BB5AF2F6C}" destId="{9DC95447-BCA7-4C8E-B5EE-1232622D01A5}" srcOrd="1" destOrd="0" presId="urn:microsoft.com/office/officeart/2005/8/layout/hList7"/>
    <dgm:cxn modelId="{564AFDE2-5F56-4F97-9977-2DD518E7AE7C}" type="presOf" srcId="{47494107-B878-4527-9661-AE797B01F2C1}" destId="{90F0F5C7-C824-428A-88FC-31A902BD215C}" srcOrd="1" destOrd="0" presId="urn:microsoft.com/office/officeart/2005/8/layout/hList7"/>
    <dgm:cxn modelId="{36F4EE2E-18FA-4DFA-88D5-E49E88A6F5ED}" srcId="{5F80FF80-B9BE-4B89-B4D5-471A0E29EA2E}" destId="{4D5D37EA-DF32-4597-B79C-46179A0D002D}" srcOrd="1" destOrd="0" parTransId="{5C59ABBE-68FB-4611-BEAE-B0974E208D0F}" sibTransId="{FF79C1C4-6FFB-45E1-829B-04D15B26786C}"/>
    <dgm:cxn modelId="{4F225A46-6F3C-4D3B-AE28-8412F9D5D762}" type="presOf" srcId="{FF79C1C4-6FFB-45E1-829B-04D15B26786C}" destId="{0EEF25CD-F5AE-42E2-8AA2-3E2108E2DD8D}" srcOrd="0" destOrd="0" presId="urn:microsoft.com/office/officeart/2005/8/layout/hList7"/>
    <dgm:cxn modelId="{3C0DFB2F-D2EC-42DD-B8A9-682E80E60E12}" type="presOf" srcId="{4D5D37EA-DF32-4597-B79C-46179A0D002D}" destId="{455920BE-47C1-4D93-BE53-BD1BEEECFA06}" srcOrd="1" destOrd="0" presId="urn:microsoft.com/office/officeart/2005/8/layout/hList7"/>
    <dgm:cxn modelId="{92D03847-C9C8-4712-8692-D59891182CB8}" srcId="{5F80FF80-B9BE-4B89-B4D5-471A0E29EA2E}" destId="{47494107-B878-4527-9661-AE797B01F2C1}" srcOrd="2" destOrd="0" parTransId="{F653F768-A534-4ED7-B5AE-DF1ED49C380E}" sibTransId="{AAC76A8B-6CFB-48DA-8362-FA34232409D6}"/>
    <dgm:cxn modelId="{9BC83ADD-B40C-4BFB-AC74-B9D1B90A7C86}" type="presOf" srcId="{5F80FF80-B9BE-4B89-B4D5-471A0E29EA2E}" destId="{D6A8EA45-0375-404A-94F2-5D03532873CD}" srcOrd="0" destOrd="0" presId="urn:microsoft.com/office/officeart/2005/8/layout/hList7"/>
    <dgm:cxn modelId="{B6B99CBC-4DF5-447F-A999-84E552E179A0}" type="presOf" srcId="{4D5D37EA-DF32-4597-B79C-46179A0D002D}" destId="{039ECE33-54ED-420A-A5A3-CB106648550A}" srcOrd="0" destOrd="0" presId="urn:microsoft.com/office/officeart/2005/8/layout/hList7"/>
    <dgm:cxn modelId="{B42A6A61-BD9B-4174-9589-49BE12BA4EAC}" type="presOf" srcId="{47494107-B878-4527-9661-AE797B01F2C1}" destId="{F592B05B-4DCD-4552-BF2A-6021E3D203B2}" srcOrd="0" destOrd="0" presId="urn:microsoft.com/office/officeart/2005/8/layout/hList7"/>
    <dgm:cxn modelId="{80673456-1D09-4FBA-967E-1AE5155829C7}" type="presOf" srcId="{081E2F3E-3F33-4314-BE77-63A385663010}" destId="{28BC380F-DB89-481E-8EF5-EEB11C091680}" srcOrd="0" destOrd="0" presId="urn:microsoft.com/office/officeart/2005/8/layout/hList7"/>
    <dgm:cxn modelId="{78537E28-4E01-41B1-873C-C9E8CCAFB853}" srcId="{5F80FF80-B9BE-4B89-B4D5-471A0E29EA2E}" destId="{69CFBF79-673C-4CF2-AD36-981BB5AF2F6C}" srcOrd="0" destOrd="0" parTransId="{39151F10-24C0-48B8-8332-500449A4096D}" sibTransId="{081E2F3E-3F33-4314-BE77-63A385663010}"/>
    <dgm:cxn modelId="{02EE1D26-2D73-4938-80F2-4910ED8FA83D}" type="presParOf" srcId="{D6A8EA45-0375-404A-94F2-5D03532873CD}" destId="{3CBE4287-6A26-4E46-8778-858D4B69DC41}" srcOrd="0" destOrd="0" presId="urn:microsoft.com/office/officeart/2005/8/layout/hList7"/>
    <dgm:cxn modelId="{820843AB-9928-481A-9A2F-7564DA7D0C16}" type="presParOf" srcId="{D6A8EA45-0375-404A-94F2-5D03532873CD}" destId="{BC976A2C-9DF4-4A8D-AFCA-0817DEC681AD}" srcOrd="1" destOrd="0" presId="urn:microsoft.com/office/officeart/2005/8/layout/hList7"/>
    <dgm:cxn modelId="{6EF3F788-29CE-4F9F-B7F0-D8D336F42F7C}" type="presParOf" srcId="{BC976A2C-9DF4-4A8D-AFCA-0817DEC681AD}" destId="{8793C313-C828-4C6D-AF43-E07215A40EA1}" srcOrd="0" destOrd="0" presId="urn:microsoft.com/office/officeart/2005/8/layout/hList7"/>
    <dgm:cxn modelId="{275BA457-6968-4BD9-A364-9E5563F76068}" type="presParOf" srcId="{8793C313-C828-4C6D-AF43-E07215A40EA1}" destId="{A0D706D7-475C-40B9-BE12-67CE76799FE5}" srcOrd="0" destOrd="0" presId="urn:microsoft.com/office/officeart/2005/8/layout/hList7"/>
    <dgm:cxn modelId="{52D34D06-2703-484C-9E63-855EDAA18C56}" type="presParOf" srcId="{8793C313-C828-4C6D-AF43-E07215A40EA1}" destId="{9DC95447-BCA7-4C8E-B5EE-1232622D01A5}" srcOrd="1" destOrd="0" presId="urn:microsoft.com/office/officeart/2005/8/layout/hList7"/>
    <dgm:cxn modelId="{84C218EF-2AC4-48A2-A8B3-DAD0FB2DBC73}" type="presParOf" srcId="{8793C313-C828-4C6D-AF43-E07215A40EA1}" destId="{0DC6851D-BBA3-40E7-9BA5-D99C162E0219}" srcOrd="2" destOrd="0" presId="urn:microsoft.com/office/officeart/2005/8/layout/hList7"/>
    <dgm:cxn modelId="{D0A306F3-AE2F-4265-BF14-5CE79017E2A0}" type="presParOf" srcId="{8793C313-C828-4C6D-AF43-E07215A40EA1}" destId="{C42E6B25-1563-4732-9683-2B0CF7EE5E4D}" srcOrd="3" destOrd="0" presId="urn:microsoft.com/office/officeart/2005/8/layout/hList7"/>
    <dgm:cxn modelId="{2EEBCBAB-D813-41EF-92D4-E78A759ACDE4}" type="presParOf" srcId="{BC976A2C-9DF4-4A8D-AFCA-0817DEC681AD}" destId="{28BC380F-DB89-481E-8EF5-EEB11C091680}" srcOrd="1" destOrd="0" presId="urn:microsoft.com/office/officeart/2005/8/layout/hList7"/>
    <dgm:cxn modelId="{8CCFFE01-CA4D-44A2-9957-B8815F599FAC}" type="presParOf" srcId="{BC976A2C-9DF4-4A8D-AFCA-0817DEC681AD}" destId="{4330658B-50C9-4546-9DB8-7670B432FA8B}" srcOrd="2" destOrd="0" presId="urn:microsoft.com/office/officeart/2005/8/layout/hList7"/>
    <dgm:cxn modelId="{4E16224A-67A0-4119-86ED-150AD1EB0756}" type="presParOf" srcId="{4330658B-50C9-4546-9DB8-7670B432FA8B}" destId="{039ECE33-54ED-420A-A5A3-CB106648550A}" srcOrd="0" destOrd="0" presId="urn:microsoft.com/office/officeart/2005/8/layout/hList7"/>
    <dgm:cxn modelId="{D9FFA002-1D58-4FBF-8E1F-D031E30F0FB7}" type="presParOf" srcId="{4330658B-50C9-4546-9DB8-7670B432FA8B}" destId="{455920BE-47C1-4D93-BE53-BD1BEEECFA06}" srcOrd="1" destOrd="0" presId="urn:microsoft.com/office/officeart/2005/8/layout/hList7"/>
    <dgm:cxn modelId="{9A56FFA2-496E-4700-BB8E-ACF5102AF226}" type="presParOf" srcId="{4330658B-50C9-4546-9DB8-7670B432FA8B}" destId="{701D2A5B-2F9D-4F22-A830-767EDFCC191A}" srcOrd="2" destOrd="0" presId="urn:microsoft.com/office/officeart/2005/8/layout/hList7"/>
    <dgm:cxn modelId="{4C97FB1A-BC08-4C85-A4AE-5593F51E586A}" type="presParOf" srcId="{4330658B-50C9-4546-9DB8-7670B432FA8B}" destId="{86813085-6452-4D8F-BE45-99066C0FE4CB}" srcOrd="3" destOrd="0" presId="urn:microsoft.com/office/officeart/2005/8/layout/hList7"/>
    <dgm:cxn modelId="{F4F068F7-E705-4CE0-8636-C4969B20471A}" type="presParOf" srcId="{BC976A2C-9DF4-4A8D-AFCA-0817DEC681AD}" destId="{0EEF25CD-F5AE-42E2-8AA2-3E2108E2DD8D}" srcOrd="3" destOrd="0" presId="urn:microsoft.com/office/officeart/2005/8/layout/hList7"/>
    <dgm:cxn modelId="{BB4EBF41-49CF-4EC2-8116-F8DDAFB515D2}" type="presParOf" srcId="{BC976A2C-9DF4-4A8D-AFCA-0817DEC681AD}" destId="{C3D9FD77-F254-4E2F-A3E9-2823D663A121}" srcOrd="4" destOrd="0" presId="urn:microsoft.com/office/officeart/2005/8/layout/hList7"/>
    <dgm:cxn modelId="{DEDCF54E-CA1F-4B99-9C03-EF62B8500980}" type="presParOf" srcId="{C3D9FD77-F254-4E2F-A3E9-2823D663A121}" destId="{F592B05B-4DCD-4552-BF2A-6021E3D203B2}" srcOrd="0" destOrd="0" presId="urn:microsoft.com/office/officeart/2005/8/layout/hList7"/>
    <dgm:cxn modelId="{E6431703-AC3B-4E69-87D4-7E9CF42F8BCF}" type="presParOf" srcId="{C3D9FD77-F254-4E2F-A3E9-2823D663A121}" destId="{90F0F5C7-C824-428A-88FC-31A902BD215C}" srcOrd="1" destOrd="0" presId="urn:microsoft.com/office/officeart/2005/8/layout/hList7"/>
    <dgm:cxn modelId="{9F277FB6-4EE8-4944-8D78-084CD12EF35D}" type="presParOf" srcId="{C3D9FD77-F254-4E2F-A3E9-2823D663A121}" destId="{3E50766D-F8E1-43DD-A266-B06B819FD02C}" srcOrd="2" destOrd="0" presId="urn:microsoft.com/office/officeart/2005/8/layout/hList7"/>
    <dgm:cxn modelId="{3AF51D7A-20A3-4B61-950A-ACF3F373E74E}" type="presParOf" srcId="{C3D9FD77-F254-4E2F-A3E9-2823D663A121}" destId="{495F1183-6B19-43F0-B5C4-AB5D95215A4F}" srcOrd="3" destOrd="0" presId="urn:microsoft.com/office/officeart/2005/8/layout/hList7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04D6508-6CD9-4640-B470-820B69227427}" type="doc">
      <dgm:prSet loTypeId="urn:microsoft.com/office/officeart/2005/8/layout/equation2" loCatId="process" qsTypeId="urn:microsoft.com/office/officeart/2005/8/quickstyle/simple1" qsCatId="simple" csTypeId="urn:microsoft.com/office/officeart/2005/8/colors/colorful4" csCatId="colorful" phldr="1"/>
      <dgm:spPr/>
    </dgm:pt>
    <dgm:pt modelId="{72D66F61-F681-41F1-8B88-7197E8BF0A76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Областной бюджет 5,6 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9B7BA6-96E9-46EC-8F4E-C9F9638D91E4}" type="parTrans" cxnId="{7D156E5E-9A69-4915-935C-BEDC09CDE8C0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34E5386-8D9E-403F-BC35-51D3E74873BB}" type="sibTrans" cxnId="{7D156E5E-9A69-4915-935C-BEDC09CDE8C0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67895D7-5846-4356-8DAB-83201904E9D4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Местный бюджет 23,8млн.рублей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9B35FA-A249-4086-A2E7-A1D257C57383}" type="parTrans" cxnId="{163F2274-05E4-43E3-9B9F-F7365D45C1B3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54F243-FF62-44F8-9C78-DECC89CAB534}" type="sibTrans" cxnId="{163F2274-05E4-43E3-9B9F-F7365D45C1B3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CFA3A0-3EA5-446F-BFEA-4E5C00BD9F79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Оказали услуги более 2021учащимся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8A0790-3F62-4189-9076-371B8F96A92A}" type="par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68B4DD-8FF3-47B9-9642-C2196227AE8D}" type="sibTrans" cxnId="{1717591A-96E4-4C76-8203-07C7255D8E95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581245-37B1-4E45-942B-14F498BA53FE}" type="pres">
      <dgm:prSet presAssocID="{F04D6508-6CD9-4640-B470-820B69227427}" presName="Name0" presStyleCnt="0">
        <dgm:presLayoutVars>
          <dgm:dir/>
          <dgm:resizeHandles val="exact"/>
        </dgm:presLayoutVars>
      </dgm:prSet>
      <dgm:spPr/>
    </dgm:pt>
    <dgm:pt modelId="{D5F9385C-EF54-4843-9E99-DC96C7CBCE3B}" type="pres">
      <dgm:prSet presAssocID="{F04D6508-6CD9-4640-B470-820B69227427}" presName="vNodes" presStyleCnt="0"/>
      <dgm:spPr/>
    </dgm:pt>
    <dgm:pt modelId="{D4F4D0A2-C05E-45AB-9180-A399986867AD}" type="pres">
      <dgm:prSet presAssocID="{72D66F61-F681-41F1-8B88-7197E8BF0A76}" presName="node" presStyleLbl="node1" presStyleIdx="0" presStyleCnt="3" custScaleX="265615" custScaleY="209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D5F55-9FFD-4AB5-90EF-EAE71105359E}" type="pres">
      <dgm:prSet presAssocID="{A34E5386-8D9E-403F-BC35-51D3E74873BB}" presName="spacerT" presStyleCnt="0"/>
      <dgm:spPr/>
    </dgm:pt>
    <dgm:pt modelId="{95B39CA1-075A-4468-AB75-87149731765B}" type="pres">
      <dgm:prSet presAssocID="{A34E5386-8D9E-403F-BC35-51D3E74873BB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D726AC3-340D-4577-A77B-3DDF9740D49C}" type="pres">
      <dgm:prSet presAssocID="{A34E5386-8D9E-403F-BC35-51D3E74873BB}" presName="spacerB" presStyleCnt="0"/>
      <dgm:spPr/>
    </dgm:pt>
    <dgm:pt modelId="{0FA44B67-0D44-4461-8660-22144984064E}" type="pres">
      <dgm:prSet presAssocID="{767895D7-5846-4356-8DAB-83201904E9D4}" presName="node" presStyleLbl="node1" presStyleIdx="1" presStyleCnt="3" custScaleX="322102" custScaleY="220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9A433-C0A7-46C5-9610-3F590E9289AA}" type="pres">
      <dgm:prSet presAssocID="{F04D6508-6CD9-4640-B470-820B69227427}" presName="sibTransLast" presStyleLbl="sibTrans2D1" presStyleIdx="1" presStyleCnt="2" custScaleX="145895"/>
      <dgm:spPr/>
      <dgm:t>
        <a:bodyPr/>
        <a:lstStyle/>
        <a:p>
          <a:endParaRPr lang="ru-RU"/>
        </a:p>
      </dgm:t>
    </dgm:pt>
    <dgm:pt modelId="{BDDB12A3-A2B9-464C-B5EB-C54D7712418E}" type="pres">
      <dgm:prSet presAssocID="{F04D6508-6CD9-4640-B470-820B6922742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CB29D86-B06C-42C3-85E3-1197097D8BAD}" type="pres">
      <dgm:prSet presAssocID="{F04D6508-6CD9-4640-B470-820B69227427}" presName="lastNode" presStyleLbl="node1" presStyleIdx="2" presStyleCnt="3" custScaleX="128816" custScaleY="130505" custLinFactNeighborX="20239" custLinFactNeighborY="-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AF21E2-E62E-473F-960F-07F21C7AA03D}" type="presOf" srcId="{61CFA3A0-3EA5-446F-BFEA-4E5C00BD9F79}" destId="{FCB29D86-B06C-42C3-85E3-1197097D8BAD}" srcOrd="0" destOrd="0" presId="urn:microsoft.com/office/officeart/2005/8/layout/equation2"/>
    <dgm:cxn modelId="{151D7657-44FF-4D3A-890D-F82299C0471F}" type="presOf" srcId="{F04D6508-6CD9-4640-B470-820B69227427}" destId="{69581245-37B1-4E45-942B-14F498BA53FE}" srcOrd="0" destOrd="0" presId="urn:microsoft.com/office/officeart/2005/8/layout/equation2"/>
    <dgm:cxn modelId="{9B938749-9D03-4BCB-B97B-729A7B2DA819}" type="presOf" srcId="{A34E5386-8D9E-403F-BC35-51D3E74873BB}" destId="{95B39CA1-075A-4468-AB75-87149731765B}" srcOrd="0" destOrd="0" presId="urn:microsoft.com/office/officeart/2005/8/layout/equation2"/>
    <dgm:cxn modelId="{7D156E5E-9A69-4915-935C-BEDC09CDE8C0}" srcId="{F04D6508-6CD9-4640-B470-820B69227427}" destId="{72D66F61-F681-41F1-8B88-7197E8BF0A76}" srcOrd="0" destOrd="0" parTransId="{E09B7BA6-96E9-46EC-8F4E-C9F9638D91E4}" sibTransId="{A34E5386-8D9E-403F-BC35-51D3E74873BB}"/>
    <dgm:cxn modelId="{06763C64-605B-464E-B54A-83CF5C7EB94B}" type="presOf" srcId="{767895D7-5846-4356-8DAB-83201904E9D4}" destId="{0FA44B67-0D44-4461-8660-22144984064E}" srcOrd="0" destOrd="0" presId="urn:microsoft.com/office/officeart/2005/8/layout/equation2"/>
    <dgm:cxn modelId="{1BF3A3AE-99F1-4D99-9FEA-423F7D15CC4A}" type="presOf" srcId="{72D66F61-F681-41F1-8B88-7197E8BF0A76}" destId="{D4F4D0A2-C05E-45AB-9180-A399986867AD}" srcOrd="0" destOrd="0" presId="urn:microsoft.com/office/officeart/2005/8/layout/equation2"/>
    <dgm:cxn modelId="{1717591A-96E4-4C76-8203-07C7255D8E95}" srcId="{F04D6508-6CD9-4640-B470-820B69227427}" destId="{61CFA3A0-3EA5-446F-BFEA-4E5C00BD9F79}" srcOrd="2" destOrd="0" parTransId="{218A0790-3F62-4189-9076-371B8F96A92A}" sibTransId="{C268B4DD-8FF3-47B9-9642-C2196227AE8D}"/>
    <dgm:cxn modelId="{56A5E5D8-727B-44E6-91D3-B11C2EEF98BE}" type="presOf" srcId="{2554F243-FF62-44F8-9C78-DECC89CAB534}" destId="{1609A433-C0A7-46C5-9610-3F590E9289AA}" srcOrd="0" destOrd="0" presId="urn:microsoft.com/office/officeart/2005/8/layout/equation2"/>
    <dgm:cxn modelId="{F1B7122D-3B4A-4A36-B907-CB66384A2960}" type="presOf" srcId="{2554F243-FF62-44F8-9C78-DECC89CAB534}" destId="{BDDB12A3-A2B9-464C-B5EB-C54D7712418E}" srcOrd="1" destOrd="0" presId="urn:microsoft.com/office/officeart/2005/8/layout/equation2"/>
    <dgm:cxn modelId="{163F2274-05E4-43E3-9B9F-F7365D45C1B3}" srcId="{F04D6508-6CD9-4640-B470-820B69227427}" destId="{767895D7-5846-4356-8DAB-83201904E9D4}" srcOrd="1" destOrd="0" parTransId="{EE9B35FA-A249-4086-A2E7-A1D257C57383}" sibTransId="{2554F243-FF62-44F8-9C78-DECC89CAB534}"/>
    <dgm:cxn modelId="{F70DE37A-7D5A-422E-B28C-417BD4EC0FB3}" type="presParOf" srcId="{69581245-37B1-4E45-942B-14F498BA53FE}" destId="{D5F9385C-EF54-4843-9E99-DC96C7CBCE3B}" srcOrd="0" destOrd="0" presId="urn:microsoft.com/office/officeart/2005/8/layout/equation2"/>
    <dgm:cxn modelId="{1D8C8969-002A-421B-ACCF-EE286BCC93EF}" type="presParOf" srcId="{D5F9385C-EF54-4843-9E99-DC96C7CBCE3B}" destId="{D4F4D0A2-C05E-45AB-9180-A399986867AD}" srcOrd="0" destOrd="0" presId="urn:microsoft.com/office/officeart/2005/8/layout/equation2"/>
    <dgm:cxn modelId="{B9D92F0F-ED38-4140-9ABC-AD4EECF35A6F}" type="presParOf" srcId="{D5F9385C-EF54-4843-9E99-DC96C7CBCE3B}" destId="{27BD5F55-9FFD-4AB5-90EF-EAE71105359E}" srcOrd="1" destOrd="0" presId="urn:microsoft.com/office/officeart/2005/8/layout/equation2"/>
    <dgm:cxn modelId="{2F604043-555E-4DE9-A714-3709811BD0AE}" type="presParOf" srcId="{D5F9385C-EF54-4843-9E99-DC96C7CBCE3B}" destId="{95B39CA1-075A-4468-AB75-87149731765B}" srcOrd="2" destOrd="0" presId="urn:microsoft.com/office/officeart/2005/8/layout/equation2"/>
    <dgm:cxn modelId="{B567B0CB-EE7D-430F-89AF-79BFC791C924}" type="presParOf" srcId="{D5F9385C-EF54-4843-9E99-DC96C7CBCE3B}" destId="{CD726AC3-340D-4577-A77B-3DDF9740D49C}" srcOrd="3" destOrd="0" presId="urn:microsoft.com/office/officeart/2005/8/layout/equation2"/>
    <dgm:cxn modelId="{B3E6D776-64BE-4984-8C6C-11BB35B13071}" type="presParOf" srcId="{D5F9385C-EF54-4843-9E99-DC96C7CBCE3B}" destId="{0FA44B67-0D44-4461-8660-22144984064E}" srcOrd="4" destOrd="0" presId="urn:microsoft.com/office/officeart/2005/8/layout/equation2"/>
    <dgm:cxn modelId="{EE1BCE39-7602-4800-B3B3-8C5AE3B8409C}" type="presParOf" srcId="{69581245-37B1-4E45-942B-14F498BA53FE}" destId="{1609A433-C0A7-46C5-9610-3F590E9289AA}" srcOrd="1" destOrd="0" presId="urn:microsoft.com/office/officeart/2005/8/layout/equation2"/>
    <dgm:cxn modelId="{AE766357-64F5-40B1-95B6-4C706F48E44C}" type="presParOf" srcId="{1609A433-C0A7-46C5-9610-3F590E9289AA}" destId="{BDDB12A3-A2B9-464C-B5EB-C54D7712418E}" srcOrd="0" destOrd="0" presId="urn:microsoft.com/office/officeart/2005/8/layout/equation2"/>
    <dgm:cxn modelId="{D5F1B5E9-02A1-4DC0-AD39-035E0AFC9B17}" type="presParOf" srcId="{69581245-37B1-4E45-942B-14F498BA53FE}" destId="{FCB29D86-B06C-42C3-85E3-1197097D8BAD}" srcOrd="2" destOrd="0" presId="urn:microsoft.com/office/officeart/2005/8/layout/equation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46FD6C7-A7D7-46CC-A8BD-B4D65F5026B3}">
      <dgm:prSet phldrT="[Текст]"/>
      <dgm:spPr/>
      <dgm:t>
        <a:bodyPr/>
        <a:lstStyle/>
        <a:p>
          <a:pPr algn="ctr"/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образовательных учреждений общего образования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BFD4D7B-DF81-4B0E-82C7-8FE0AA315A6D}" type="par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38AF82-B2DE-49A1-963E-912626332499}" type="sibTrans" cxnId="{E1D027DE-D226-43E0-ACFC-881472BE91A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540F619-05A2-4993-9CF1-6496C04924A9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2021 год-100%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2F2FDBC-7CB1-48E4-99BA-A9A05D3414F5}" type="par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93BB636-C5A8-4735-A562-C9107403D6D1}" type="sibTrans" cxnId="{DE0197D5-10AE-4C79-AD5C-FBE5EF54D75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0595A1A-21EA-4BF9-AF75-B5CFBA5620E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зарплата-31255,31  рубль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D93B932-60E9-4D05-9D2B-8E32FF4398B9}" type="par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1B83707-9A4E-4053-BB76-8A8B52CD459C}" type="sibTrans" cxnId="{9BD54193-1B77-4C14-8FC8-F16ADFD6988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CEAEC33-2133-48E9-8137-6EDB05331B2B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дошкольных образовательных учреждений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AFB3797-B43A-4853-B308-8DF38495D867}" type="par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5250907-E04C-4B90-B2A5-B8A6546F8271}" type="sibTrans" cxnId="{539E7041-10EF-4CC1-9DAF-B1F8E77E88D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5A89D00-9A6D-4B78-B7B1-F703EBD477E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2021 год 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0539843-1E0F-4120-816F-0FD1F7EABC7C}" type="par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532A647-DF82-49B7-8D85-A4E542F2772F}" type="sibTrans" cxnId="{98BF3F68-B267-4000-B933-DF557BF5383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8A3BDEC-83E7-4F0C-AD4F-1A2A2A3F8C0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AB1216C-EDCC-4C88-ADD3-37DEBA38F9EA}" type="par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5C58CAB-1972-4767-8020-9DA989057A50}" type="sibTrans" cxnId="{A2B47A48-B513-4B3D-A115-92314C81FA5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7833DE1-1FC3-448D-8DAB-8E9E0475470E}">
      <dgm:prSet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BA90E6A-D931-4693-9B02-094153843908}" type="par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FD531D-C29A-4F83-B2A9-6F20B3BA6471}" type="sib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D101C-9D91-4160-B315-6329CF6F2A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2021 год-100%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F26ABB-04BF-4CEC-850A-68A805E0699C}" type="par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36D330-40A7-4B03-8DD7-E1B447D65683}" type="sib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D9A4543-E3BC-42BD-A303-A17B71AAB92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DAAA8D2-5A09-476B-BD4F-710AF81E4D0A}" type="par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0BFEBEC-08CB-4136-8AED-8405E8CFC1D1}" type="sibTrans" cxnId="{8924EEC3-A1D8-4E79-8890-E7608375603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5EF881E-99A2-4FAA-9A50-F314A205F0C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уровень-100,0%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C8CE9E-F848-49C0-B2D7-F8F8B0C6A776}" type="par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A9585F-6335-468D-A9E9-E59537F4EB2C}" type="sib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138F520-122C-4C1A-8B52-C070D70FF34E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зарплата-29912,69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E66F205-14A7-4CB6-8460-FC88B867B04A}" type="par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D85FC1B-0B45-46FD-AAF6-E8D17CC78460}" type="sibTrans" cxnId="{C25F9F97-B4D5-4369-B715-CC8F34A1C11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33BFC3-D329-4CEE-A7CB-470A7F4D4AD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зарплата-33818,63 рубля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546686-5068-4E3A-B0C0-7860C634D1DD}" type="par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23D897-511A-48A0-9625-EB473C7C437E}" type="sib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6EB6C1-3AF5-4926-9AF4-65C7848517D4}" type="pres">
      <dgm:prSet presAssocID="{D46FD6C7-A7D7-46CC-A8BD-B4D65F5026B3}" presName="root" presStyleCnt="0"/>
      <dgm:spPr/>
      <dgm:t>
        <a:bodyPr/>
        <a:lstStyle/>
        <a:p>
          <a:endParaRPr lang="ru-RU"/>
        </a:p>
      </dgm:t>
    </dgm:pt>
    <dgm:pt modelId="{F8E04DC2-F4E8-4542-9098-6B7C3691394D}" type="pres">
      <dgm:prSet presAssocID="{D46FD6C7-A7D7-46CC-A8BD-B4D65F5026B3}" presName="rootComposite" presStyleCnt="0"/>
      <dgm:spPr/>
      <dgm:t>
        <a:bodyPr/>
        <a:lstStyle/>
        <a:p>
          <a:endParaRPr lang="ru-RU"/>
        </a:p>
      </dgm:t>
    </dgm:pt>
    <dgm:pt modelId="{E5EED1D3-1CAF-4D1D-B94E-5A427C6C905D}" type="pres">
      <dgm:prSet presAssocID="{D46FD6C7-A7D7-46CC-A8BD-B4D65F5026B3}" presName="rootText" presStyleLbl="node1" presStyleIdx="0" presStyleCnt="3"/>
      <dgm:spPr/>
      <dgm:t>
        <a:bodyPr/>
        <a:lstStyle/>
        <a:p>
          <a:endParaRPr lang="ru-RU"/>
        </a:p>
      </dgm:t>
    </dgm:pt>
    <dgm:pt modelId="{AA955C1E-AB52-475F-9772-88CEBE26DB07}" type="pres">
      <dgm:prSet presAssocID="{D46FD6C7-A7D7-46CC-A8BD-B4D65F5026B3}" presName="rootConnector" presStyleLbl="node1" presStyleIdx="0" presStyleCnt="3"/>
      <dgm:spPr/>
      <dgm:t>
        <a:bodyPr/>
        <a:lstStyle/>
        <a:p>
          <a:endParaRPr lang="ru-RU"/>
        </a:p>
      </dgm:t>
    </dgm:pt>
    <dgm:pt modelId="{6B6E562B-91A6-423E-AF1C-F7403F903816}" type="pres">
      <dgm:prSet presAssocID="{D46FD6C7-A7D7-46CC-A8BD-B4D65F5026B3}" presName="childShape" presStyleCnt="0"/>
      <dgm:spPr/>
      <dgm:t>
        <a:bodyPr/>
        <a:lstStyle/>
        <a:p>
          <a:endParaRPr lang="ru-RU"/>
        </a:p>
      </dgm:t>
    </dgm:pt>
    <dgm:pt modelId="{1AFE0F6E-C823-49F6-A5CA-F428AB7DECFA}" type="pres">
      <dgm:prSet presAssocID="{F2F2FDBC-7CB1-48E4-99BA-A9A05D3414F5}" presName="Name13" presStyleLbl="parChTrans1D2" presStyleIdx="0" presStyleCnt="9"/>
      <dgm:spPr/>
      <dgm:t>
        <a:bodyPr/>
        <a:lstStyle/>
        <a:p>
          <a:endParaRPr lang="ru-RU"/>
        </a:p>
      </dgm:t>
    </dgm:pt>
    <dgm:pt modelId="{99F26518-A02E-44FB-95EE-FE4166821D14}" type="pres">
      <dgm:prSet presAssocID="{5540F619-05A2-4993-9CF1-6496C04924A9}" presName="childText" presStyleLbl="bg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E95C2D-103D-496C-B0DA-2DC4BE06BB3F}" type="pres">
      <dgm:prSet presAssocID="{7AB1216C-EDCC-4C88-ADD3-37DEBA38F9EA}" presName="Name13" presStyleLbl="parChTrans1D2" presStyleIdx="1" presStyleCnt="9"/>
      <dgm:spPr/>
      <dgm:t>
        <a:bodyPr/>
        <a:lstStyle/>
        <a:p>
          <a:endParaRPr lang="ru-RU"/>
        </a:p>
      </dgm:t>
    </dgm:pt>
    <dgm:pt modelId="{E63F2D9A-B4AF-40FB-A629-F0D84C354DA6}" type="pres">
      <dgm:prSet presAssocID="{08A3BDEC-83E7-4F0C-AD4F-1A2A2A3F8C04}" presName="childText" presStyleLbl="bg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BAA24-D3EB-49AA-B69E-465D133BFF49}" type="pres">
      <dgm:prSet presAssocID="{AD93B932-60E9-4D05-9D2B-8E32FF4398B9}" presName="Name13" presStyleLbl="parChTrans1D2" presStyleIdx="2" presStyleCnt="9"/>
      <dgm:spPr/>
      <dgm:t>
        <a:bodyPr/>
        <a:lstStyle/>
        <a:p>
          <a:endParaRPr lang="ru-RU"/>
        </a:p>
      </dgm:t>
    </dgm:pt>
    <dgm:pt modelId="{2FB6030E-05F4-4433-94DD-668905AD06D8}" type="pres">
      <dgm:prSet presAssocID="{30595A1A-21EA-4BF9-AF75-B5CFBA5620EE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F12EC-5B36-496A-9012-B24D8530CDA5}" type="pres">
      <dgm:prSet presAssocID="{0CEAEC33-2133-48E9-8137-6EDB05331B2B}" presName="root" presStyleCnt="0"/>
      <dgm:spPr/>
      <dgm:t>
        <a:bodyPr/>
        <a:lstStyle/>
        <a:p>
          <a:endParaRPr lang="ru-RU"/>
        </a:p>
      </dgm:t>
    </dgm:pt>
    <dgm:pt modelId="{D8E483CC-11A9-4F1F-AAD6-FD6DDD797AEF}" type="pres">
      <dgm:prSet presAssocID="{0CEAEC33-2133-48E9-8137-6EDB05331B2B}" presName="rootComposite" presStyleCnt="0"/>
      <dgm:spPr/>
      <dgm:t>
        <a:bodyPr/>
        <a:lstStyle/>
        <a:p>
          <a:endParaRPr lang="ru-RU"/>
        </a:p>
      </dgm:t>
    </dgm:pt>
    <dgm:pt modelId="{1C6FA0C7-D9F4-4909-B938-933BC2C6478A}" type="pres">
      <dgm:prSet presAssocID="{0CEAEC33-2133-48E9-8137-6EDB05331B2B}" presName="rootText" presStyleLbl="node1" presStyleIdx="1" presStyleCnt="3" custLinFactNeighborX="-2061" custLinFactNeighborY="-4681"/>
      <dgm:spPr/>
      <dgm:t>
        <a:bodyPr/>
        <a:lstStyle/>
        <a:p>
          <a:endParaRPr lang="ru-RU"/>
        </a:p>
      </dgm:t>
    </dgm:pt>
    <dgm:pt modelId="{E16EA799-DFA7-4563-82D5-5EB069F37F8A}" type="pres">
      <dgm:prSet presAssocID="{0CEAEC33-2133-48E9-8137-6EDB05331B2B}" presName="rootConnector" presStyleLbl="node1" presStyleIdx="1" presStyleCnt="3"/>
      <dgm:spPr/>
      <dgm:t>
        <a:bodyPr/>
        <a:lstStyle/>
        <a:p>
          <a:endParaRPr lang="ru-RU"/>
        </a:p>
      </dgm:t>
    </dgm:pt>
    <dgm:pt modelId="{00186FD3-3F63-46EE-A230-FDD6869DCDE3}" type="pres">
      <dgm:prSet presAssocID="{0CEAEC33-2133-48E9-8137-6EDB05331B2B}" presName="childShape" presStyleCnt="0"/>
      <dgm:spPr/>
      <dgm:t>
        <a:bodyPr/>
        <a:lstStyle/>
        <a:p>
          <a:endParaRPr lang="ru-RU"/>
        </a:p>
      </dgm:t>
    </dgm:pt>
    <dgm:pt modelId="{1EFC51B4-C12F-4591-A8AC-CF830708B1B9}" type="pres">
      <dgm:prSet presAssocID="{80539843-1E0F-4120-816F-0FD1F7EABC7C}" presName="Name13" presStyleLbl="parChTrans1D2" presStyleIdx="3" presStyleCnt="9"/>
      <dgm:spPr/>
      <dgm:t>
        <a:bodyPr/>
        <a:lstStyle/>
        <a:p>
          <a:endParaRPr lang="ru-RU"/>
        </a:p>
      </dgm:t>
    </dgm:pt>
    <dgm:pt modelId="{0C70534E-9D68-4F4E-B28C-3C87F7E43355}" type="pres">
      <dgm:prSet presAssocID="{D5A89D00-9A6D-4B78-B7B1-F703EBD477E8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31FC9-DB90-40BC-B6E0-FACB226A041C}" type="pres">
      <dgm:prSet presAssocID="{DDAAA8D2-5A09-476B-BD4F-710AF81E4D0A}" presName="Name13" presStyleLbl="parChTrans1D2" presStyleIdx="4" presStyleCnt="9"/>
      <dgm:spPr/>
      <dgm:t>
        <a:bodyPr/>
        <a:lstStyle/>
        <a:p>
          <a:endParaRPr lang="ru-RU"/>
        </a:p>
      </dgm:t>
    </dgm:pt>
    <dgm:pt modelId="{80801C0E-BD4F-444E-BBF8-1B35AE3E0CEC}" type="pres">
      <dgm:prSet presAssocID="{DD9A4543-E3BC-42BD-A303-A17B71AAB924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A4F55-DECD-455E-9787-3AD94E81ECEF}" type="pres">
      <dgm:prSet presAssocID="{7E66F205-14A7-4CB6-8460-FC88B867B04A}" presName="Name13" presStyleLbl="parChTrans1D2" presStyleIdx="5" presStyleCnt="9"/>
      <dgm:spPr/>
      <dgm:t>
        <a:bodyPr/>
        <a:lstStyle/>
        <a:p>
          <a:endParaRPr lang="ru-RU"/>
        </a:p>
      </dgm:t>
    </dgm:pt>
    <dgm:pt modelId="{9A5F457D-BDC3-4DAB-9CC2-B4F19A95407C}" type="pres">
      <dgm:prSet presAssocID="{8138F520-122C-4C1A-8B52-C070D70FF34E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E6B9B-4C62-42EA-8E7D-474C285341DE}" type="pres">
      <dgm:prSet presAssocID="{B7833DE1-1FC3-448D-8DAB-8E9E0475470E}" presName="root" presStyleCnt="0"/>
      <dgm:spPr/>
      <dgm:t>
        <a:bodyPr/>
        <a:lstStyle/>
        <a:p>
          <a:endParaRPr lang="ru-RU"/>
        </a:p>
      </dgm:t>
    </dgm:pt>
    <dgm:pt modelId="{8C4D7F78-C18A-449A-B640-9D953C5E99CC}" type="pres">
      <dgm:prSet presAssocID="{B7833DE1-1FC3-448D-8DAB-8E9E0475470E}" presName="rootComposite" presStyleCnt="0"/>
      <dgm:spPr/>
      <dgm:t>
        <a:bodyPr/>
        <a:lstStyle/>
        <a:p>
          <a:endParaRPr lang="ru-RU"/>
        </a:p>
      </dgm:t>
    </dgm:pt>
    <dgm:pt modelId="{A24C3B19-9D21-4893-BC05-851331C81D58}" type="pres">
      <dgm:prSet presAssocID="{B7833DE1-1FC3-448D-8DAB-8E9E0475470E}" presName="rootText" presStyleLbl="node1" presStyleIdx="2" presStyleCnt="3" custLinFactNeighborX="-6237" custLinFactNeighborY="3670"/>
      <dgm:spPr/>
      <dgm:t>
        <a:bodyPr/>
        <a:lstStyle/>
        <a:p>
          <a:endParaRPr lang="ru-RU"/>
        </a:p>
      </dgm:t>
    </dgm:pt>
    <dgm:pt modelId="{331CFB01-33F4-454A-9BC6-871924892FC7}" type="pres">
      <dgm:prSet presAssocID="{B7833DE1-1FC3-448D-8DAB-8E9E0475470E}" presName="rootConnector" presStyleLbl="node1" presStyleIdx="2" presStyleCnt="3"/>
      <dgm:spPr/>
      <dgm:t>
        <a:bodyPr/>
        <a:lstStyle/>
        <a:p>
          <a:endParaRPr lang="ru-RU"/>
        </a:p>
      </dgm:t>
    </dgm:pt>
    <dgm:pt modelId="{83EA767F-291C-448F-8C9E-FCD08ED5B9DF}" type="pres">
      <dgm:prSet presAssocID="{B7833DE1-1FC3-448D-8DAB-8E9E0475470E}" presName="childShape" presStyleCnt="0"/>
      <dgm:spPr/>
      <dgm:t>
        <a:bodyPr/>
        <a:lstStyle/>
        <a:p>
          <a:endParaRPr lang="ru-RU"/>
        </a:p>
      </dgm:t>
    </dgm:pt>
    <dgm:pt modelId="{766D250A-CB0F-437C-B218-EA2A9D80F129}" type="pres">
      <dgm:prSet presAssocID="{B2F26ABB-04BF-4CEC-850A-68A805E0699C}" presName="Name13" presStyleLbl="parChTrans1D2" presStyleIdx="6" presStyleCnt="9"/>
      <dgm:spPr/>
      <dgm:t>
        <a:bodyPr/>
        <a:lstStyle/>
        <a:p>
          <a:endParaRPr lang="ru-RU"/>
        </a:p>
      </dgm:t>
    </dgm:pt>
    <dgm:pt modelId="{8E93F8EE-3C09-4CD9-B711-BF68FC95964A}" type="pres">
      <dgm:prSet presAssocID="{3FBD101C-9D91-4160-B315-6329CF6F2A59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73DD7-DB5B-414D-9539-7AF5CDB65C79}" type="pres">
      <dgm:prSet presAssocID="{7CC8CE9E-F848-49C0-B2D7-F8F8B0C6A776}" presName="Name13" presStyleLbl="parChTrans1D2" presStyleIdx="7" presStyleCnt="9"/>
      <dgm:spPr/>
      <dgm:t>
        <a:bodyPr/>
        <a:lstStyle/>
        <a:p>
          <a:endParaRPr lang="ru-RU"/>
        </a:p>
      </dgm:t>
    </dgm:pt>
    <dgm:pt modelId="{728E9C79-55FE-49AD-B9F4-9C031C90FAB5}" type="pres">
      <dgm:prSet presAssocID="{C5EF881E-99A2-4FAA-9A50-F314A205F0C0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5A75-4940-4FB4-B0AD-BA4328373DD4}" type="pres">
      <dgm:prSet presAssocID="{A0546686-5068-4E3A-B0C0-7860C634D1DD}" presName="Name13" presStyleLbl="parChTrans1D2" presStyleIdx="8" presStyleCnt="9"/>
      <dgm:spPr/>
      <dgm:t>
        <a:bodyPr/>
        <a:lstStyle/>
        <a:p>
          <a:endParaRPr lang="ru-RU"/>
        </a:p>
      </dgm:t>
    </dgm:pt>
    <dgm:pt modelId="{E7224BAD-BB76-421B-A9F1-DB5154DD4F84}" type="pres">
      <dgm:prSet presAssocID="{7533BFC3-D329-4CEE-A7CB-470A7F4D4AD9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CF6EB8-6F06-4AFE-9611-331E91CE78B2}" type="presOf" srcId="{D46FD6C7-A7D7-46CC-A8BD-B4D65F5026B3}" destId="{E5EED1D3-1CAF-4D1D-B94E-5A427C6C905D}" srcOrd="0" destOrd="0" presId="urn:microsoft.com/office/officeart/2005/8/layout/hierarchy3"/>
    <dgm:cxn modelId="{539E7041-10EF-4CC1-9DAF-B1F8E77E88D3}" srcId="{F10F6F97-9F93-402A-B224-E29B54683D58}" destId="{0CEAEC33-2133-48E9-8137-6EDB05331B2B}" srcOrd="1" destOrd="0" parTransId="{2AFB3797-B43A-4853-B308-8DF38495D867}" sibTransId="{85250907-E04C-4B90-B2A5-B8A6546F8271}"/>
    <dgm:cxn modelId="{A2B47A48-B513-4B3D-A115-92314C81FA5B}" srcId="{D46FD6C7-A7D7-46CC-A8BD-B4D65F5026B3}" destId="{08A3BDEC-83E7-4F0C-AD4F-1A2A2A3F8C04}" srcOrd="1" destOrd="0" parTransId="{7AB1216C-EDCC-4C88-ADD3-37DEBA38F9EA}" sibTransId="{E5C58CAB-1972-4767-8020-9DA989057A50}"/>
    <dgm:cxn modelId="{341F15CE-CDF5-484F-8D39-AFBBD31A1032}" type="presOf" srcId="{A0546686-5068-4E3A-B0C0-7860C634D1DD}" destId="{BA295A75-4940-4FB4-B0AD-BA4328373DD4}" srcOrd="0" destOrd="0" presId="urn:microsoft.com/office/officeart/2005/8/layout/hierarchy3"/>
    <dgm:cxn modelId="{74C67ACE-2B73-4333-ACE3-55713AB5F13E}" type="presOf" srcId="{0CEAEC33-2133-48E9-8137-6EDB05331B2B}" destId="{E16EA799-DFA7-4563-82D5-5EB069F37F8A}" srcOrd="1" destOrd="0" presId="urn:microsoft.com/office/officeart/2005/8/layout/hierarchy3"/>
    <dgm:cxn modelId="{DACACF9C-CD2E-4E5E-98E8-9E5F7E3F0752}" type="presOf" srcId="{8138F520-122C-4C1A-8B52-C070D70FF34E}" destId="{9A5F457D-BDC3-4DAB-9CC2-B4F19A95407C}" srcOrd="0" destOrd="0" presId="urn:microsoft.com/office/officeart/2005/8/layout/hierarchy3"/>
    <dgm:cxn modelId="{DE0197D5-10AE-4C79-AD5C-FBE5EF54D750}" srcId="{D46FD6C7-A7D7-46CC-A8BD-B4D65F5026B3}" destId="{5540F619-05A2-4993-9CF1-6496C04924A9}" srcOrd="0" destOrd="0" parTransId="{F2F2FDBC-7CB1-48E4-99BA-A9A05D3414F5}" sibTransId="{393BB636-C5A8-4735-A562-C9107403D6D1}"/>
    <dgm:cxn modelId="{0B9711F6-5C91-46C1-BB66-EF08EF3BF761}" type="presOf" srcId="{7E66F205-14A7-4CB6-8460-FC88B867B04A}" destId="{971A4F55-DECD-455E-9787-3AD94E81ECEF}" srcOrd="0" destOrd="0" presId="urn:microsoft.com/office/officeart/2005/8/layout/hierarchy3"/>
    <dgm:cxn modelId="{17A817F7-4B64-4A9C-9020-647BEB178FF9}" type="presOf" srcId="{08A3BDEC-83E7-4F0C-AD4F-1A2A2A3F8C04}" destId="{E63F2D9A-B4AF-40FB-A629-F0D84C354DA6}" srcOrd="0" destOrd="0" presId="urn:microsoft.com/office/officeart/2005/8/layout/hierarchy3"/>
    <dgm:cxn modelId="{C10664A0-096E-4365-A756-5A1BA4BE6BCB}" type="presOf" srcId="{7CC8CE9E-F848-49C0-B2D7-F8F8B0C6A776}" destId="{F8C73DD7-DB5B-414D-9539-7AF5CDB65C79}" srcOrd="0" destOrd="0" presId="urn:microsoft.com/office/officeart/2005/8/layout/hierarchy3"/>
    <dgm:cxn modelId="{62BDFAE5-F63B-43D8-8AE7-B23CDF7899B6}" type="presOf" srcId="{0CEAEC33-2133-48E9-8137-6EDB05331B2B}" destId="{1C6FA0C7-D9F4-4909-B938-933BC2C6478A}" srcOrd="0" destOrd="0" presId="urn:microsoft.com/office/officeart/2005/8/layout/hierarchy3"/>
    <dgm:cxn modelId="{98BF3F68-B267-4000-B933-DF557BF53837}" srcId="{0CEAEC33-2133-48E9-8137-6EDB05331B2B}" destId="{D5A89D00-9A6D-4B78-B7B1-F703EBD477E8}" srcOrd="0" destOrd="0" parTransId="{80539843-1E0F-4120-816F-0FD1F7EABC7C}" sibTransId="{9532A647-DF82-49B7-8D85-A4E542F2772F}"/>
    <dgm:cxn modelId="{37D63E15-DB62-4EC8-B878-62306FA520BE}" type="presOf" srcId="{7533BFC3-D329-4CEE-A7CB-470A7F4D4AD9}" destId="{E7224BAD-BB76-421B-A9F1-DB5154DD4F84}" srcOrd="0" destOrd="0" presId="urn:microsoft.com/office/officeart/2005/8/layout/hierarchy3"/>
    <dgm:cxn modelId="{ADCE89D5-7785-4E32-AE15-6BC5056C2A30}" type="presOf" srcId="{B7833DE1-1FC3-448D-8DAB-8E9E0475470E}" destId="{A24C3B19-9D21-4893-BC05-851331C81D58}" srcOrd="0" destOrd="0" presId="urn:microsoft.com/office/officeart/2005/8/layout/hierarchy3"/>
    <dgm:cxn modelId="{9BD54193-1B77-4C14-8FC8-F16ADFD69883}" srcId="{D46FD6C7-A7D7-46CC-A8BD-B4D65F5026B3}" destId="{30595A1A-21EA-4BF9-AF75-B5CFBA5620EE}" srcOrd="2" destOrd="0" parTransId="{AD93B932-60E9-4D05-9D2B-8E32FF4398B9}" sibTransId="{51B83707-9A4E-4053-BB76-8A8B52CD459C}"/>
    <dgm:cxn modelId="{A6135301-55BC-4E6C-AE8B-A94A5EDCB57E}" srcId="{B7833DE1-1FC3-448D-8DAB-8E9E0475470E}" destId="{C5EF881E-99A2-4FAA-9A50-F314A205F0C0}" srcOrd="1" destOrd="0" parTransId="{7CC8CE9E-F848-49C0-B2D7-F8F8B0C6A776}" sibTransId="{B4A9585F-6335-468D-A9E9-E59537F4EB2C}"/>
    <dgm:cxn modelId="{43A7278B-C208-4FD3-A982-3C43A87952E5}" type="presOf" srcId="{80539843-1E0F-4120-816F-0FD1F7EABC7C}" destId="{1EFC51B4-C12F-4591-A8AC-CF830708B1B9}" srcOrd="0" destOrd="0" presId="urn:microsoft.com/office/officeart/2005/8/layout/hierarchy3"/>
    <dgm:cxn modelId="{5DDA4067-E365-4181-88F1-30E909CE1CB9}" type="presOf" srcId="{AD93B932-60E9-4D05-9D2B-8E32FF4398B9}" destId="{587BAA24-D3EB-49AA-B69E-465D133BFF49}" srcOrd="0" destOrd="0" presId="urn:microsoft.com/office/officeart/2005/8/layout/hierarchy3"/>
    <dgm:cxn modelId="{CA53F010-4080-4270-B6FA-4944D48158C0}" type="presOf" srcId="{B2F26ABB-04BF-4CEC-850A-68A805E0699C}" destId="{766D250A-CB0F-437C-B218-EA2A9D80F129}" srcOrd="0" destOrd="0" presId="urn:microsoft.com/office/officeart/2005/8/layout/hierarchy3"/>
    <dgm:cxn modelId="{11259355-9919-4AF6-ADFA-270E6723F67A}" type="presOf" srcId="{D5A89D00-9A6D-4B78-B7B1-F703EBD477E8}" destId="{0C70534E-9D68-4F4E-B28C-3C87F7E43355}" srcOrd="0" destOrd="0" presId="urn:microsoft.com/office/officeart/2005/8/layout/hierarchy3"/>
    <dgm:cxn modelId="{CD43FD41-4BE1-4684-8A0C-FD5DD44B0B6C}" type="presOf" srcId="{F2F2FDBC-7CB1-48E4-99BA-A9A05D3414F5}" destId="{1AFE0F6E-C823-49F6-A5CA-F428AB7DECFA}" srcOrd="0" destOrd="0" presId="urn:microsoft.com/office/officeart/2005/8/layout/hierarchy3"/>
    <dgm:cxn modelId="{326926C0-A9D3-42CD-8A98-270DCA112C39}" type="presOf" srcId="{F10F6F97-9F93-402A-B224-E29B54683D58}" destId="{91E1600F-5FFB-465F-88D8-A967A4F9FF16}" srcOrd="0" destOrd="0" presId="urn:microsoft.com/office/officeart/2005/8/layout/hierarchy3"/>
    <dgm:cxn modelId="{FC005187-915E-4320-8CA6-DBB079F8A7A0}" srcId="{B7833DE1-1FC3-448D-8DAB-8E9E0475470E}" destId="{3FBD101C-9D91-4160-B315-6329CF6F2A59}" srcOrd="0" destOrd="0" parTransId="{B2F26ABB-04BF-4CEC-850A-68A805E0699C}" sibTransId="{8F36D330-40A7-4B03-8DD7-E1B447D65683}"/>
    <dgm:cxn modelId="{DE730382-B4BE-4985-BE66-2EB7A199F248}" type="presOf" srcId="{7AB1216C-EDCC-4C88-ADD3-37DEBA38F9EA}" destId="{93E95C2D-103D-496C-B0DA-2DC4BE06BB3F}" srcOrd="0" destOrd="0" presId="urn:microsoft.com/office/officeart/2005/8/layout/hierarchy3"/>
    <dgm:cxn modelId="{12A8AFEB-701F-4917-A045-36A030D49A0F}" type="presOf" srcId="{DD9A4543-E3BC-42BD-A303-A17B71AAB924}" destId="{80801C0E-BD4F-444E-BBF8-1B35AE3E0CEC}" srcOrd="0" destOrd="0" presId="urn:microsoft.com/office/officeart/2005/8/layout/hierarchy3"/>
    <dgm:cxn modelId="{13A30547-E8F3-4064-8F9E-4D79C0D97469}" type="presOf" srcId="{C5EF881E-99A2-4FAA-9A50-F314A205F0C0}" destId="{728E9C79-55FE-49AD-B9F4-9C031C90FAB5}" srcOrd="0" destOrd="0" presId="urn:microsoft.com/office/officeart/2005/8/layout/hierarchy3"/>
    <dgm:cxn modelId="{505BAEF6-B13C-4DD1-B5D7-7E41982F8E14}" type="presOf" srcId="{B7833DE1-1FC3-448D-8DAB-8E9E0475470E}" destId="{331CFB01-33F4-454A-9BC6-871924892FC7}" srcOrd="1" destOrd="0" presId="urn:microsoft.com/office/officeart/2005/8/layout/hierarchy3"/>
    <dgm:cxn modelId="{48928C7F-CDDD-492D-BE07-0C160F9179B0}" type="presOf" srcId="{3FBD101C-9D91-4160-B315-6329CF6F2A59}" destId="{8E93F8EE-3C09-4CD9-B711-BF68FC95964A}" srcOrd="0" destOrd="0" presId="urn:microsoft.com/office/officeart/2005/8/layout/hierarchy3"/>
    <dgm:cxn modelId="{B2871FE4-3528-4BEB-8CF0-9BF5E6AF2D56}" type="presOf" srcId="{5540F619-05A2-4993-9CF1-6496C04924A9}" destId="{99F26518-A02E-44FB-95EE-FE4166821D14}" srcOrd="0" destOrd="0" presId="urn:microsoft.com/office/officeart/2005/8/layout/hierarchy3"/>
    <dgm:cxn modelId="{901CBE2E-7DAC-4412-ABC8-B8D689BD3505}" srcId="{B7833DE1-1FC3-448D-8DAB-8E9E0475470E}" destId="{7533BFC3-D329-4CEE-A7CB-470A7F4D4AD9}" srcOrd="2" destOrd="0" parTransId="{A0546686-5068-4E3A-B0C0-7860C634D1DD}" sibTransId="{3F23D897-511A-48A0-9625-EB473C7C437E}"/>
    <dgm:cxn modelId="{6DD96DFF-D897-471C-BEE0-173D8DD5BD51}" type="presOf" srcId="{DDAAA8D2-5A09-476B-BD4F-710AF81E4D0A}" destId="{1D931FC9-DB90-40BC-B6E0-FACB226A041C}" srcOrd="0" destOrd="0" presId="urn:microsoft.com/office/officeart/2005/8/layout/hierarchy3"/>
    <dgm:cxn modelId="{E1D027DE-D226-43E0-ACFC-881472BE91AF}" srcId="{F10F6F97-9F93-402A-B224-E29B54683D58}" destId="{D46FD6C7-A7D7-46CC-A8BD-B4D65F5026B3}" srcOrd="0" destOrd="0" parTransId="{CBFD4D7B-DF81-4B0E-82C7-8FE0AA315A6D}" sibTransId="{7138AF82-B2DE-49A1-963E-912626332499}"/>
    <dgm:cxn modelId="{D5054EEA-6029-462F-A99A-74B189BFFE0C}" srcId="{F10F6F97-9F93-402A-B224-E29B54683D58}" destId="{B7833DE1-1FC3-448D-8DAB-8E9E0475470E}" srcOrd="2" destOrd="0" parTransId="{FBA90E6A-D931-4693-9B02-094153843908}" sibTransId="{4EFD531D-C29A-4F83-B2A9-6F20B3BA6471}"/>
    <dgm:cxn modelId="{C25F9F97-B4D5-4369-B715-CC8F34A1C119}" srcId="{0CEAEC33-2133-48E9-8137-6EDB05331B2B}" destId="{8138F520-122C-4C1A-8B52-C070D70FF34E}" srcOrd="2" destOrd="0" parTransId="{7E66F205-14A7-4CB6-8460-FC88B867B04A}" sibTransId="{BD85FC1B-0B45-46FD-AAF6-E8D17CC78460}"/>
    <dgm:cxn modelId="{03852FBC-4518-456B-A8D3-47B34844C705}" type="presOf" srcId="{30595A1A-21EA-4BF9-AF75-B5CFBA5620EE}" destId="{2FB6030E-05F4-4433-94DD-668905AD06D8}" srcOrd="0" destOrd="0" presId="urn:microsoft.com/office/officeart/2005/8/layout/hierarchy3"/>
    <dgm:cxn modelId="{8924EEC3-A1D8-4E79-8890-E76083756039}" srcId="{0CEAEC33-2133-48E9-8137-6EDB05331B2B}" destId="{DD9A4543-E3BC-42BD-A303-A17B71AAB924}" srcOrd="1" destOrd="0" parTransId="{DDAAA8D2-5A09-476B-BD4F-710AF81E4D0A}" sibTransId="{D0BFEBEC-08CB-4136-8AED-8405E8CFC1D1}"/>
    <dgm:cxn modelId="{DA3CA362-3BB4-4B93-8B54-CCB7005C2119}" type="presOf" srcId="{D46FD6C7-A7D7-46CC-A8BD-B4D65F5026B3}" destId="{AA955C1E-AB52-475F-9772-88CEBE26DB07}" srcOrd="1" destOrd="0" presId="urn:microsoft.com/office/officeart/2005/8/layout/hierarchy3"/>
    <dgm:cxn modelId="{B5A4C0D6-34CB-4A6B-A53C-5D4B424FFA3F}" type="presParOf" srcId="{91E1600F-5FFB-465F-88D8-A967A4F9FF16}" destId="{686EB6C1-3AF5-4926-9AF4-65C7848517D4}" srcOrd="0" destOrd="0" presId="urn:microsoft.com/office/officeart/2005/8/layout/hierarchy3"/>
    <dgm:cxn modelId="{6AD01D36-B0EE-4B25-A983-EF162036D913}" type="presParOf" srcId="{686EB6C1-3AF5-4926-9AF4-65C7848517D4}" destId="{F8E04DC2-F4E8-4542-9098-6B7C3691394D}" srcOrd="0" destOrd="0" presId="urn:microsoft.com/office/officeart/2005/8/layout/hierarchy3"/>
    <dgm:cxn modelId="{2ED4196A-4F5A-499C-AEAE-C8BCCB57FEDC}" type="presParOf" srcId="{F8E04DC2-F4E8-4542-9098-6B7C3691394D}" destId="{E5EED1D3-1CAF-4D1D-B94E-5A427C6C905D}" srcOrd="0" destOrd="0" presId="urn:microsoft.com/office/officeart/2005/8/layout/hierarchy3"/>
    <dgm:cxn modelId="{3817C0A5-4852-4828-9361-9A418E6086A8}" type="presParOf" srcId="{F8E04DC2-F4E8-4542-9098-6B7C3691394D}" destId="{AA955C1E-AB52-475F-9772-88CEBE26DB07}" srcOrd="1" destOrd="0" presId="urn:microsoft.com/office/officeart/2005/8/layout/hierarchy3"/>
    <dgm:cxn modelId="{ABB3EF13-1F69-459D-9904-58C521792FCA}" type="presParOf" srcId="{686EB6C1-3AF5-4926-9AF4-65C7848517D4}" destId="{6B6E562B-91A6-423E-AF1C-F7403F903816}" srcOrd="1" destOrd="0" presId="urn:microsoft.com/office/officeart/2005/8/layout/hierarchy3"/>
    <dgm:cxn modelId="{E0BF5235-1131-4CCF-8F83-271C7E3A74DB}" type="presParOf" srcId="{6B6E562B-91A6-423E-AF1C-F7403F903816}" destId="{1AFE0F6E-C823-49F6-A5CA-F428AB7DECFA}" srcOrd="0" destOrd="0" presId="urn:microsoft.com/office/officeart/2005/8/layout/hierarchy3"/>
    <dgm:cxn modelId="{E78ECA4E-F3A0-4BFF-B5B2-C9A1BF68035F}" type="presParOf" srcId="{6B6E562B-91A6-423E-AF1C-F7403F903816}" destId="{99F26518-A02E-44FB-95EE-FE4166821D14}" srcOrd="1" destOrd="0" presId="urn:microsoft.com/office/officeart/2005/8/layout/hierarchy3"/>
    <dgm:cxn modelId="{956E988C-DA06-462D-9D59-4D21ED69112C}" type="presParOf" srcId="{6B6E562B-91A6-423E-AF1C-F7403F903816}" destId="{93E95C2D-103D-496C-B0DA-2DC4BE06BB3F}" srcOrd="2" destOrd="0" presId="urn:microsoft.com/office/officeart/2005/8/layout/hierarchy3"/>
    <dgm:cxn modelId="{1D7A5B0D-5720-4877-867A-1D29D194E67C}" type="presParOf" srcId="{6B6E562B-91A6-423E-AF1C-F7403F903816}" destId="{E63F2D9A-B4AF-40FB-A629-F0D84C354DA6}" srcOrd="3" destOrd="0" presId="urn:microsoft.com/office/officeart/2005/8/layout/hierarchy3"/>
    <dgm:cxn modelId="{E815A842-37F1-4835-AF45-EBDFDD119B95}" type="presParOf" srcId="{6B6E562B-91A6-423E-AF1C-F7403F903816}" destId="{587BAA24-D3EB-49AA-B69E-465D133BFF49}" srcOrd="4" destOrd="0" presId="urn:microsoft.com/office/officeart/2005/8/layout/hierarchy3"/>
    <dgm:cxn modelId="{DF2B133F-991C-44EA-BDD1-7AED5399FC5F}" type="presParOf" srcId="{6B6E562B-91A6-423E-AF1C-F7403F903816}" destId="{2FB6030E-05F4-4433-94DD-668905AD06D8}" srcOrd="5" destOrd="0" presId="urn:microsoft.com/office/officeart/2005/8/layout/hierarchy3"/>
    <dgm:cxn modelId="{A4AEA915-776B-49D0-9BEA-3C4ACD7F7E4B}" type="presParOf" srcId="{91E1600F-5FFB-465F-88D8-A967A4F9FF16}" destId="{3B8F12EC-5B36-496A-9012-B24D8530CDA5}" srcOrd="1" destOrd="0" presId="urn:microsoft.com/office/officeart/2005/8/layout/hierarchy3"/>
    <dgm:cxn modelId="{8C7CB87A-4BD1-4E52-8B39-D41FC660C131}" type="presParOf" srcId="{3B8F12EC-5B36-496A-9012-B24D8530CDA5}" destId="{D8E483CC-11A9-4F1F-AAD6-FD6DDD797AEF}" srcOrd="0" destOrd="0" presId="urn:microsoft.com/office/officeart/2005/8/layout/hierarchy3"/>
    <dgm:cxn modelId="{D5B163E0-FF34-4968-A181-1EFD239A23E3}" type="presParOf" srcId="{D8E483CC-11A9-4F1F-AAD6-FD6DDD797AEF}" destId="{1C6FA0C7-D9F4-4909-B938-933BC2C6478A}" srcOrd="0" destOrd="0" presId="urn:microsoft.com/office/officeart/2005/8/layout/hierarchy3"/>
    <dgm:cxn modelId="{F6C72DB0-62E3-4811-A4D5-2DDB2458012E}" type="presParOf" srcId="{D8E483CC-11A9-4F1F-AAD6-FD6DDD797AEF}" destId="{E16EA799-DFA7-4563-82D5-5EB069F37F8A}" srcOrd="1" destOrd="0" presId="urn:microsoft.com/office/officeart/2005/8/layout/hierarchy3"/>
    <dgm:cxn modelId="{5FB9B63D-7F19-4983-9784-C5635208F5CB}" type="presParOf" srcId="{3B8F12EC-5B36-496A-9012-B24D8530CDA5}" destId="{00186FD3-3F63-46EE-A230-FDD6869DCDE3}" srcOrd="1" destOrd="0" presId="urn:microsoft.com/office/officeart/2005/8/layout/hierarchy3"/>
    <dgm:cxn modelId="{054123A6-9596-410E-85DF-29CE7E355017}" type="presParOf" srcId="{00186FD3-3F63-46EE-A230-FDD6869DCDE3}" destId="{1EFC51B4-C12F-4591-A8AC-CF830708B1B9}" srcOrd="0" destOrd="0" presId="urn:microsoft.com/office/officeart/2005/8/layout/hierarchy3"/>
    <dgm:cxn modelId="{65C2CBDB-45FA-4AAA-BE64-58C13DE8BADA}" type="presParOf" srcId="{00186FD3-3F63-46EE-A230-FDD6869DCDE3}" destId="{0C70534E-9D68-4F4E-B28C-3C87F7E43355}" srcOrd="1" destOrd="0" presId="urn:microsoft.com/office/officeart/2005/8/layout/hierarchy3"/>
    <dgm:cxn modelId="{43E5A437-D54C-4C9F-89D1-74D792D766A9}" type="presParOf" srcId="{00186FD3-3F63-46EE-A230-FDD6869DCDE3}" destId="{1D931FC9-DB90-40BC-B6E0-FACB226A041C}" srcOrd="2" destOrd="0" presId="urn:microsoft.com/office/officeart/2005/8/layout/hierarchy3"/>
    <dgm:cxn modelId="{7725147F-9711-40D3-B5F5-606F9C4C206B}" type="presParOf" srcId="{00186FD3-3F63-46EE-A230-FDD6869DCDE3}" destId="{80801C0E-BD4F-444E-BBF8-1B35AE3E0CEC}" srcOrd="3" destOrd="0" presId="urn:microsoft.com/office/officeart/2005/8/layout/hierarchy3"/>
    <dgm:cxn modelId="{EE35712B-C945-436D-9F58-611351C57302}" type="presParOf" srcId="{00186FD3-3F63-46EE-A230-FDD6869DCDE3}" destId="{971A4F55-DECD-455E-9787-3AD94E81ECEF}" srcOrd="4" destOrd="0" presId="urn:microsoft.com/office/officeart/2005/8/layout/hierarchy3"/>
    <dgm:cxn modelId="{BEC04435-5380-4495-B28B-BD59EA1C0E95}" type="presParOf" srcId="{00186FD3-3F63-46EE-A230-FDD6869DCDE3}" destId="{9A5F457D-BDC3-4DAB-9CC2-B4F19A95407C}" srcOrd="5" destOrd="0" presId="urn:microsoft.com/office/officeart/2005/8/layout/hierarchy3"/>
    <dgm:cxn modelId="{AC88A84A-A603-4B29-BC22-59E78B5A436D}" type="presParOf" srcId="{91E1600F-5FFB-465F-88D8-A967A4F9FF16}" destId="{3B5E6B9B-4C62-42EA-8E7D-474C285341DE}" srcOrd="2" destOrd="0" presId="urn:microsoft.com/office/officeart/2005/8/layout/hierarchy3"/>
    <dgm:cxn modelId="{1295D768-4CB0-4E7A-962D-348844486C37}" type="presParOf" srcId="{3B5E6B9B-4C62-42EA-8E7D-474C285341DE}" destId="{8C4D7F78-C18A-449A-B640-9D953C5E99CC}" srcOrd="0" destOrd="0" presId="urn:microsoft.com/office/officeart/2005/8/layout/hierarchy3"/>
    <dgm:cxn modelId="{45992887-6255-4A82-B7F8-785EE7120A2C}" type="presParOf" srcId="{8C4D7F78-C18A-449A-B640-9D953C5E99CC}" destId="{A24C3B19-9D21-4893-BC05-851331C81D58}" srcOrd="0" destOrd="0" presId="urn:microsoft.com/office/officeart/2005/8/layout/hierarchy3"/>
    <dgm:cxn modelId="{1C08A0CA-E9FA-4107-8AE0-CD3BEA198279}" type="presParOf" srcId="{8C4D7F78-C18A-449A-B640-9D953C5E99CC}" destId="{331CFB01-33F4-454A-9BC6-871924892FC7}" srcOrd="1" destOrd="0" presId="urn:microsoft.com/office/officeart/2005/8/layout/hierarchy3"/>
    <dgm:cxn modelId="{245BC57B-3CF1-4BA2-844B-828AB7E9B36D}" type="presParOf" srcId="{3B5E6B9B-4C62-42EA-8E7D-474C285341DE}" destId="{83EA767F-291C-448F-8C9E-FCD08ED5B9DF}" srcOrd="1" destOrd="0" presId="urn:microsoft.com/office/officeart/2005/8/layout/hierarchy3"/>
    <dgm:cxn modelId="{B9820A3F-1674-418B-BF13-625859F17C38}" type="presParOf" srcId="{83EA767F-291C-448F-8C9E-FCD08ED5B9DF}" destId="{766D250A-CB0F-437C-B218-EA2A9D80F129}" srcOrd="0" destOrd="0" presId="urn:microsoft.com/office/officeart/2005/8/layout/hierarchy3"/>
    <dgm:cxn modelId="{A9CD4757-87A5-4B5D-BA0B-3D1C20D4B5E2}" type="presParOf" srcId="{83EA767F-291C-448F-8C9E-FCD08ED5B9DF}" destId="{8E93F8EE-3C09-4CD9-B711-BF68FC95964A}" srcOrd="1" destOrd="0" presId="urn:microsoft.com/office/officeart/2005/8/layout/hierarchy3"/>
    <dgm:cxn modelId="{68680D2E-8A0E-4E7D-BCDC-4E91CDB8E38E}" type="presParOf" srcId="{83EA767F-291C-448F-8C9E-FCD08ED5B9DF}" destId="{F8C73DD7-DB5B-414D-9539-7AF5CDB65C79}" srcOrd="2" destOrd="0" presId="urn:microsoft.com/office/officeart/2005/8/layout/hierarchy3"/>
    <dgm:cxn modelId="{3005F8DD-AE51-4E61-B0E5-3FE7748AB8AB}" type="presParOf" srcId="{83EA767F-291C-448F-8C9E-FCD08ED5B9DF}" destId="{728E9C79-55FE-49AD-B9F4-9C031C90FAB5}" srcOrd="3" destOrd="0" presId="urn:microsoft.com/office/officeart/2005/8/layout/hierarchy3"/>
    <dgm:cxn modelId="{BC6F7CC1-38BB-4697-AFCD-C4857CD8E415}" type="presParOf" srcId="{83EA767F-291C-448F-8C9E-FCD08ED5B9DF}" destId="{BA295A75-4940-4FB4-B0AD-BA4328373DD4}" srcOrd="4" destOrd="0" presId="urn:microsoft.com/office/officeart/2005/8/layout/hierarchy3"/>
    <dgm:cxn modelId="{F2881B9D-417C-4F9A-B7B1-EF9C55DD284D}" type="presParOf" srcId="{83EA767F-291C-448F-8C9E-FCD08ED5B9DF}" destId="{E7224BAD-BB76-421B-A9F1-DB5154DD4F84}" srcOrd="5" destOrd="0" presId="urn:microsoft.com/office/officeart/2005/8/layout/hierarchy3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BAED3DD-5980-4C05-8864-63AE20A3769B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1B7DE70-A046-49AB-976A-DAC8ECD2DC8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Управление культуры и спорта-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63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</a:t>
          </a:r>
          <a:r>
            <a: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млн. рублей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978B45-FEAC-49FC-800C-9FD96C3444A6}" type="parTrans" cxnId="{B1E21849-D87A-42DA-8B0D-96E8813580C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6BA2F78-9DFD-4664-9184-058FA0468273}" type="sibTrans" cxnId="{B1E21849-D87A-42DA-8B0D-96E8813580C1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8CFFB7C-34F2-458B-B8CA-5E25FE3B8B6D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предоставления дополнительного образования детей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2E84E0-2764-4D92-B840-810036E0DABF}" type="parTrans" cxnId="{31C1B429-10B0-42AD-9228-39520442E87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D5EA26-B2B3-4590-9FE4-4D6ACC17F796}" type="sibTrans" cxnId="{31C1B429-10B0-42AD-9228-39520442E874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1D06EC-D43B-4C98-AC10-5EDA81A3842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библиотечного обслуживания населения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межпоселенческими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библиотеками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B3DFDC9-E49B-48DD-8EC1-470A62331983}" type="parTrans" cxnId="{AE0B0D13-CA81-490F-920A-0943C2D13C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35896E-3E4C-47FB-AC16-4DF8013AF10B}" type="sibTrans" cxnId="{AE0B0D13-CA81-490F-920A-0943C2D13C08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917231C-B4F4-43D5-B915-060B74733F0A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комплектование и обеспечение сохранности библиотечных фондов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AE1395-C90D-448C-8374-2CA325ECDD7E}" type="parTrans" cxnId="{9CED374F-954B-488F-A8EF-C5603D9043B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84FE6A-3877-462F-BDA4-67FA578E0EC0}" type="sibTrans" cxnId="{9CED374F-954B-488F-A8EF-C5603D9043B0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E83923-E645-4A24-9E20-AC2414560E56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условий для обеспечения населения услугами организаций культуры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17DBC8-2A6D-400F-AC4B-2F055CD2AFC1}" type="parTrans" cxnId="{A8DF33DF-A2CF-4B7C-92EA-DD6F0AD629D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115FCF0-8B58-4271-AEEC-1E6B3247C29E}" type="sibTrans" cxnId="{A8DF33DF-A2CF-4B7C-92EA-DD6F0AD629D9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60DF0D-FAC4-40EB-A694-C5347493EF5F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организации и проведению мероприятий </a:t>
          </a:r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межпоселенческого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характера по работе с детьми и молодежью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C6726E-4C12-4630-B5CA-6B00EE6D6170}" type="parTrans" cxnId="{15A6A93F-70DA-479D-AB24-1F8CA69D082D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7C29A-1F5A-4ECF-8654-97527D8D0542}" type="sibTrans" cxnId="{15A6A93F-70DA-479D-AB24-1F8CA69D082D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1F33EF-89D6-4DE2-9B57-FE128ACA5AA9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обеспечению условий для развития на территории  района физической культуры и массового спорта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1177314-C521-4BA4-A051-52F18745E4CE}" type="parTrans" cxnId="{D570AF9B-33CA-4E81-9F84-4374E3D1B6D7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4739C3-D8CB-44BD-9D84-BD6A01F4BDE7}" type="sibTrans" cxnId="{D570AF9B-33CA-4E81-9F84-4374E3D1B6D7}">
      <dgm:prSet/>
      <dgm:spPr/>
      <dgm:t>
        <a:bodyPr/>
        <a:lstStyle/>
        <a:p>
          <a:endParaRPr lang="ru-RU" sz="14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487157-DA81-4AA9-BB02-E75243DCD865}" type="pres">
      <dgm:prSet presAssocID="{EBAED3DD-5980-4C05-8864-63AE20A376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D0B008-B606-44C5-B10F-90C31FCC62C0}" type="pres">
      <dgm:prSet presAssocID="{91B7DE70-A046-49AB-976A-DAC8ECD2DC83}" presName="centerShape" presStyleLbl="node0" presStyleIdx="0" presStyleCnt="1" custScaleX="144457"/>
      <dgm:spPr/>
      <dgm:t>
        <a:bodyPr/>
        <a:lstStyle/>
        <a:p>
          <a:endParaRPr lang="ru-RU"/>
        </a:p>
      </dgm:t>
    </dgm:pt>
    <dgm:pt modelId="{FC7EF23E-96F3-44DF-B34B-A3C7F0807541}" type="pres">
      <dgm:prSet presAssocID="{28CFFB7C-34F2-458B-B8CA-5E25FE3B8B6D}" presName="node" presStyleLbl="node1" presStyleIdx="0" presStyleCnt="6" custScaleX="178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059BE-2258-485D-8067-449D5F42B940}" type="pres">
      <dgm:prSet presAssocID="{28CFFB7C-34F2-458B-B8CA-5E25FE3B8B6D}" presName="dummy" presStyleCnt="0"/>
      <dgm:spPr/>
    </dgm:pt>
    <dgm:pt modelId="{ACA3C378-3AC4-4BF2-BD33-4C84825FDD3D}" type="pres">
      <dgm:prSet presAssocID="{33D5EA26-B2B3-4590-9FE4-4D6ACC17F796}" presName="sibTrans" presStyleLbl="sibTrans2D1" presStyleIdx="0" presStyleCnt="6" custScaleX="148296" custScaleY="114204" custLinFactNeighborX="3350" custLinFactNeighborY="-1848"/>
      <dgm:spPr/>
      <dgm:t>
        <a:bodyPr/>
        <a:lstStyle/>
        <a:p>
          <a:endParaRPr lang="ru-RU"/>
        </a:p>
      </dgm:t>
    </dgm:pt>
    <dgm:pt modelId="{0021252E-4D51-4092-A835-C94BE5000F4D}" type="pres">
      <dgm:prSet presAssocID="{9F1F33EF-89D6-4DE2-9B57-FE128ACA5AA9}" presName="node" presStyleLbl="node1" presStyleIdx="1" presStyleCnt="6" custScaleX="166235" custScaleY="114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82529-048D-4E6C-8528-395841A34EEC}" type="pres">
      <dgm:prSet presAssocID="{9F1F33EF-89D6-4DE2-9B57-FE128ACA5AA9}" presName="dummy" presStyleCnt="0"/>
      <dgm:spPr/>
    </dgm:pt>
    <dgm:pt modelId="{6AF8D803-E519-4CF3-BE17-6FA0FBF561F7}" type="pres">
      <dgm:prSet presAssocID="{C64739C3-D8CB-44BD-9D84-BD6A01F4BDE7}" presName="sibTrans" presStyleLbl="sibTrans2D1" presStyleIdx="1" presStyleCnt="6" custScaleX="164323"/>
      <dgm:spPr/>
      <dgm:t>
        <a:bodyPr/>
        <a:lstStyle/>
        <a:p>
          <a:endParaRPr lang="ru-RU"/>
        </a:p>
      </dgm:t>
    </dgm:pt>
    <dgm:pt modelId="{D3F9B53B-59C2-489E-8C5A-B3B8CE8B112B}" type="pres">
      <dgm:prSet presAssocID="{7360DF0D-FAC4-40EB-A694-C5347493EF5F}" presName="node" presStyleLbl="node1" presStyleIdx="2" presStyleCnt="6" custScaleX="178083" custScaleY="111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2FC63-BD57-4E98-8021-0CE5BEE2722D}" type="pres">
      <dgm:prSet presAssocID="{7360DF0D-FAC4-40EB-A694-C5347493EF5F}" presName="dummy" presStyleCnt="0"/>
      <dgm:spPr/>
    </dgm:pt>
    <dgm:pt modelId="{A5B32655-0B01-4AE4-A7F0-F1D9306C3EA8}" type="pres">
      <dgm:prSet presAssocID="{81F7C29A-1F5A-4ECF-8654-97527D8D0542}" presName="sibTrans" presStyleLbl="sibTrans2D1" presStyleIdx="2" presStyleCnt="6" custLinFactNeighborX="10453" custLinFactNeighborY="8096"/>
      <dgm:spPr/>
      <dgm:t>
        <a:bodyPr/>
        <a:lstStyle/>
        <a:p>
          <a:endParaRPr lang="ru-RU"/>
        </a:p>
      </dgm:t>
    </dgm:pt>
    <dgm:pt modelId="{E44C64E1-30F6-48E3-8CC0-534C01C3B23C}" type="pres">
      <dgm:prSet presAssocID="{C1E83923-E645-4A24-9E20-AC2414560E56}" presName="node" presStyleLbl="node1" presStyleIdx="3" presStyleCnt="6" custScaleX="182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29F52-F1AE-44A6-902E-83F25CD37664}" type="pres">
      <dgm:prSet presAssocID="{C1E83923-E645-4A24-9E20-AC2414560E56}" presName="dummy" presStyleCnt="0"/>
      <dgm:spPr/>
    </dgm:pt>
    <dgm:pt modelId="{F7F26839-AA08-43E7-8F96-E6471D6DA21A}" type="pres">
      <dgm:prSet presAssocID="{B115FCF0-8B58-4271-AEEC-1E6B3247C29E}" presName="sibTrans" presStyleLbl="sibTrans2D1" presStyleIdx="3" presStyleCnt="6" custLinFactNeighborX="-8014" custLinFactNeighborY="6675"/>
      <dgm:spPr/>
      <dgm:t>
        <a:bodyPr/>
        <a:lstStyle/>
        <a:p>
          <a:endParaRPr lang="ru-RU"/>
        </a:p>
      </dgm:t>
    </dgm:pt>
    <dgm:pt modelId="{E176087B-B005-4FCC-9554-EEB41D156A70}" type="pres">
      <dgm:prSet presAssocID="{9917231C-B4F4-43D5-B915-060B74733F0A}" presName="node" presStyleLbl="node1" presStyleIdx="4" presStyleCnt="6" custScaleX="163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5E104-4E1C-4E69-9025-E2C9A69D27A5}" type="pres">
      <dgm:prSet presAssocID="{9917231C-B4F4-43D5-B915-060B74733F0A}" presName="dummy" presStyleCnt="0"/>
      <dgm:spPr/>
    </dgm:pt>
    <dgm:pt modelId="{599CD22F-D0B8-46CE-898F-20ADEEDD2BFF}" type="pres">
      <dgm:prSet presAssocID="{8A84FE6A-3877-462F-BDA4-67FA578E0EC0}" presName="sibTrans" presStyleLbl="sibTrans2D1" presStyleIdx="4" presStyleCnt="6" custScaleX="145456" custLinFactNeighborX="-8013" custLinFactNeighborY="-427"/>
      <dgm:spPr/>
      <dgm:t>
        <a:bodyPr/>
        <a:lstStyle/>
        <a:p>
          <a:endParaRPr lang="ru-RU"/>
        </a:p>
      </dgm:t>
    </dgm:pt>
    <dgm:pt modelId="{D81BA4B6-6899-401B-9408-37B50A23B39E}" type="pres">
      <dgm:prSet presAssocID="{111D06EC-D43B-4C98-AC10-5EDA81A3842E}" presName="node" presStyleLbl="node1" presStyleIdx="5" presStyleCnt="6" custScaleX="175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7B580-AC0D-40F7-8D16-F816DF17ABAD}" type="pres">
      <dgm:prSet presAssocID="{111D06EC-D43B-4C98-AC10-5EDA81A3842E}" presName="dummy" presStyleCnt="0"/>
      <dgm:spPr/>
    </dgm:pt>
    <dgm:pt modelId="{810B65E7-1CCE-4809-B7E4-9751EBF1CBD7}" type="pres">
      <dgm:prSet presAssocID="{5935896E-3E4C-47FB-AC16-4DF8013AF10B}" presName="sibTrans" presStyleLbl="sibTrans2D1" presStyleIdx="5" presStyleCnt="6" custScaleX="152960" custScaleY="120741"/>
      <dgm:spPr/>
      <dgm:t>
        <a:bodyPr/>
        <a:lstStyle/>
        <a:p>
          <a:endParaRPr lang="ru-RU"/>
        </a:p>
      </dgm:t>
    </dgm:pt>
  </dgm:ptLst>
  <dgm:cxnLst>
    <dgm:cxn modelId="{C2AAE8A2-4E43-4FF7-98AB-984743E0ED11}" type="presOf" srcId="{81F7C29A-1F5A-4ECF-8654-97527D8D0542}" destId="{A5B32655-0B01-4AE4-A7F0-F1D9306C3EA8}" srcOrd="0" destOrd="0" presId="urn:microsoft.com/office/officeart/2005/8/layout/radial6"/>
    <dgm:cxn modelId="{B119B3B1-736A-4701-9FA9-8173A928B1C6}" type="presOf" srcId="{91B7DE70-A046-49AB-976A-DAC8ECD2DC83}" destId="{75D0B008-B606-44C5-B10F-90C31FCC62C0}" srcOrd="0" destOrd="0" presId="urn:microsoft.com/office/officeart/2005/8/layout/radial6"/>
    <dgm:cxn modelId="{15A6A93F-70DA-479D-AB24-1F8CA69D082D}" srcId="{91B7DE70-A046-49AB-976A-DAC8ECD2DC83}" destId="{7360DF0D-FAC4-40EB-A694-C5347493EF5F}" srcOrd="2" destOrd="0" parTransId="{F6C6726E-4C12-4630-B5CA-6B00EE6D6170}" sibTransId="{81F7C29A-1F5A-4ECF-8654-97527D8D0542}"/>
    <dgm:cxn modelId="{31C1B429-10B0-42AD-9228-39520442E874}" srcId="{91B7DE70-A046-49AB-976A-DAC8ECD2DC83}" destId="{28CFFB7C-34F2-458B-B8CA-5E25FE3B8B6D}" srcOrd="0" destOrd="0" parTransId="{5B2E84E0-2764-4D92-B840-810036E0DABF}" sibTransId="{33D5EA26-B2B3-4590-9FE4-4D6ACC17F796}"/>
    <dgm:cxn modelId="{9CED374F-954B-488F-A8EF-C5603D9043B0}" srcId="{91B7DE70-A046-49AB-976A-DAC8ECD2DC83}" destId="{9917231C-B4F4-43D5-B915-060B74733F0A}" srcOrd="4" destOrd="0" parTransId="{BBAE1395-C90D-448C-8374-2CA325ECDD7E}" sibTransId="{8A84FE6A-3877-462F-BDA4-67FA578E0EC0}"/>
    <dgm:cxn modelId="{C0CC1E84-7E66-4298-AC58-B8446B2114AD}" type="presOf" srcId="{C1E83923-E645-4A24-9E20-AC2414560E56}" destId="{E44C64E1-30F6-48E3-8CC0-534C01C3B23C}" srcOrd="0" destOrd="0" presId="urn:microsoft.com/office/officeart/2005/8/layout/radial6"/>
    <dgm:cxn modelId="{1C4ADCCF-9A59-4BAA-841C-870744D4AE6E}" type="presOf" srcId="{9F1F33EF-89D6-4DE2-9B57-FE128ACA5AA9}" destId="{0021252E-4D51-4092-A835-C94BE5000F4D}" srcOrd="0" destOrd="0" presId="urn:microsoft.com/office/officeart/2005/8/layout/radial6"/>
    <dgm:cxn modelId="{E24BBC7F-9A60-4F13-996D-58079C41027B}" type="presOf" srcId="{5935896E-3E4C-47FB-AC16-4DF8013AF10B}" destId="{810B65E7-1CCE-4809-B7E4-9751EBF1CBD7}" srcOrd="0" destOrd="0" presId="urn:microsoft.com/office/officeart/2005/8/layout/radial6"/>
    <dgm:cxn modelId="{82AB237D-F93B-40D3-B137-BFCE8A682DBA}" type="presOf" srcId="{9917231C-B4F4-43D5-B915-060B74733F0A}" destId="{E176087B-B005-4FCC-9554-EEB41D156A70}" srcOrd="0" destOrd="0" presId="urn:microsoft.com/office/officeart/2005/8/layout/radial6"/>
    <dgm:cxn modelId="{ACA81428-23A6-48EA-8882-81C8ED7B3EA4}" type="presOf" srcId="{111D06EC-D43B-4C98-AC10-5EDA81A3842E}" destId="{D81BA4B6-6899-401B-9408-37B50A23B39E}" srcOrd="0" destOrd="0" presId="urn:microsoft.com/office/officeart/2005/8/layout/radial6"/>
    <dgm:cxn modelId="{68BE2DC9-7564-491B-94F6-04BA75093E0E}" type="presOf" srcId="{28CFFB7C-34F2-458B-B8CA-5E25FE3B8B6D}" destId="{FC7EF23E-96F3-44DF-B34B-A3C7F0807541}" srcOrd="0" destOrd="0" presId="urn:microsoft.com/office/officeart/2005/8/layout/radial6"/>
    <dgm:cxn modelId="{AE0B0D13-CA81-490F-920A-0943C2D13C08}" srcId="{91B7DE70-A046-49AB-976A-DAC8ECD2DC83}" destId="{111D06EC-D43B-4C98-AC10-5EDA81A3842E}" srcOrd="5" destOrd="0" parTransId="{4B3DFDC9-E49B-48DD-8EC1-470A62331983}" sibTransId="{5935896E-3E4C-47FB-AC16-4DF8013AF10B}"/>
    <dgm:cxn modelId="{CFCE4619-DA7A-4070-8F25-20A9B7651A61}" type="presOf" srcId="{C64739C3-D8CB-44BD-9D84-BD6A01F4BDE7}" destId="{6AF8D803-E519-4CF3-BE17-6FA0FBF561F7}" srcOrd="0" destOrd="0" presId="urn:microsoft.com/office/officeart/2005/8/layout/radial6"/>
    <dgm:cxn modelId="{B1E21849-D87A-42DA-8B0D-96E8813580C1}" srcId="{EBAED3DD-5980-4C05-8864-63AE20A3769B}" destId="{91B7DE70-A046-49AB-976A-DAC8ECD2DC83}" srcOrd="0" destOrd="0" parTransId="{4F978B45-FEAC-49FC-800C-9FD96C3444A6}" sibTransId="{86BA2F78-9DFD-4664-9184-058FA0468273}"/>
    <dgm:cxn modelId="{A8DF33DF-A2CF-4B7C-92EA-DD6F0AD629D9}" srcId="{91B7DE70-A046-49AB-976A-DAC8ECD2DC83}" destId="{C1E83923-E645-4A24-9E20-AC2414560E56}" srcOrd="3" destOrd="0" parTransId="{2F17DBC8-2A6D-400F-AC4B-2F055CD2AFC1}" sibTransId="{B115FCF0-8B58-4271-AEEC-1E6B3247C29E}"/>
    <dgm:cxn modelId="{D570AF9B-33CA-4E81-9F84-4374E3D1B6D7}" srcId="{91B7DE70-A046-49AB-976A-DAC8ECD2DC83}" destId="{9F1F33EF-89D6-4DE2-9B57-FE128ACA5AA9}" srcOrd="1" destOrd="0" parTransId="{91177314-C521-4BA4-A051-52F18745E4CE}" sibTransId="{C64739C3-D8CB-44BD-9D84-BD6A01F4BDE7}"/>
    <dgm:cxn modelId="{8DFE378F-95F0-4FF2-A172-07AB840E8D3A}" type="presOf" srcId="{B115FCF0-8B58-4271-AEEC-1E6B3247C29E}" destId="{F7F26839-AA08-43E7-8F96-E6471D6DA21A}" srcOrd="0" destOrd="0" presId="urn:microsoft.com/office/officeart/2005/8/layout/radial6"/>
    <dgm:cxn modelId="{46447C0C-AE3E-418F-8314-0D6B8D034A75}" type="presOf" srcId="{7360DF0D-FAC4-40EB-A694-C5347493EF5F}" destId="{D3F9B53B-59C2-489E-8C5A-B3B8CE8B112B}" srcOrd="0" destOrd="0" presId="urn:microsoft.com/office/officeart/2005/8/layout/radial6"/>
    <dgm:cxn modelId="{6467922B-FC93-4B4C-938B-AF680681D819}" type="presOf" srcId="{33D5EA26-B2B3-4590-9FE4-4D6ACC17F796}" destId="{ACA3C378-3AC4-4BF2-BD33-4C84825FDD3D}" srcOrd="0" destOrd="0" presId="urn:microsoft.com/office/officeart/2005/8/layout/radial6"/>
    <dgm:cxn modelId="{B5A73E4B-510B-4FB2-9DB2-B249AFF6F347}" type="presOf" srcId="{8A84FE6A-3877-462F-BDA4-67FA578E0EC0}" destId="{599CD22F-D0B8-46CE-898F-20ADEEDD2BFF}" srcOrd="0" destOrd="0" presId="urn:microsoft.com/office/officeart/2005/8/layout/radial6"/>
    <dgm:cxn modelId="{628B163C-C979-4857-83CC-69081531B32C}" type="presOf" srcId="{EBAED3DD-5980-4C05-8864-63AE20A3769B}" destId="{87487157-DA81-4AA9-BB02-E75243DCD865}" srcOrd="0" destOrd="0" presId="urn:microsoft.com/office/officeart/2005/8/layout/radial6"/>
    <dgm:cxn modelId="{82EE9159-331F-4FFB-95B0-ACB2402E35D5}" type="presParOf" srcId="{87487157-DA81-4AA9-BB02-E75243DCD865}" destId="{75D0B008-B606-44C5-B10F-90C31FCC62C0}" srcOrd="0" destOrd="0" presId="urn:microsoft.com/office/officeart/2005/8/layout/radial6"/>
    <dgm:cxn modelId="{4F269173-F635-41F2-A8F0-C5DBDA5EF5BB}" type="presParOf" srcId="{87487157-DA81-4AA9-BB02-E75243DCD865}" destId="{FC7EF23E-96F3-44DF-B34B-A3C7F0807541}" srcOrd="1" destOrd="0" presId="urn:microsoft.com/office/officeart/2005/8/layout/radial6"/>
    <dgm:cxn modelId="{B54D2668-4FEA-427E-A4D6-30B3B89929B9}" type="presParOf" srcId="{87487157-DA81-4AA9-BB02-E75243DCD865}" destId="{B88059BE-2258-485D-8067-449D5F42B940}" srcOrd="2" destOrd="0" presId="urn:microsoft.com/office/officeart/2005/8/layout/radial6"/>
    <dgm:cxn modelId="{80A8B6FD-8522-45AE-A755-FED9DE3EFB48}" type="presParOf" srcId="{87487157-DA81-4AA9-BB02-E75243DCD865}" destId="{ACA3C378-3AC4-4BF2-BD33-4C84825FDD3D}" srcOrd="3" destOrd="0" presId="urn:microsoft.com/office/officeart/2005/8/layout/radial6"/>
    <dgm:cxn modelId="{9B1FB9A2-FB68-4208-AF44-C9B25980D3E7}" type="presParOf" srcId="{87487157-DA81-4AA9-BB02-E75243DCD865}" destId="{0021252E-4D51-4092-A835-C94BE5000F4D}" srcOrd="4" destOrd="0" presId="urn:microsoft.com/office/officeart/2005/8/layout/radial6"/>
    <dgm:cxn modelId="{F23F9125-3CBA-419F-8179-3E45765820ED}" type="presParOf" srcId="{87487157-DA81-4AA9-BB02-E75243DCD865}" destId="{CC582529-048D-4E6C-8528-395841A34EEC}" srcOrd="5" destOrd="0" presId="urn:microsoft.com/office/officeart/2005/8/layout/radial6"/>
    <dgm:cxn modelId="{E5D01668-A390-4FCF-AB73-FCBB355D1DF2}" type="presParOf" srcId="{87487157-DA81-4AA9-BB02-E75243DCD865}" destId="{6AF8D803-E519-4CF3-BE17-6FA0FBF561F7}" srcOrd="6" destOrd="0" presId="urn:microsoft.com/office/officeart/2005/8/layout/radial6"/>
    <dgm:cxn modelId="{701CB245-4BB4-4547-9A48-9D38B8978080}" type="presParOf" srcId="{87487157-DA81-4AA9-BB02-E75243DCD865}" destId="{D3F9B53B-59C2-489E-8C5A-B3B8CE8B112B}" srcOrd="7" destOrd="0" presId="urn:microsoft.com/office/officeart/2005/8/layout/radial6"/>
    <dgm:cxn modelId="{D83699CE-0DAC-4969-8DAE-C8670D340352}" type="presParOf" srcId="{87487157-DA81-4AA9-BB02-E75243DCD865}" destId="{2FD2FC63-BD57-4E98-8021-0CE5BEE2722D}" srcOrd="8" destOrd="0" presId="urn:microsoft.com/office/officeart/2005/8/layout/radial6"/>
    <dgm:cxn modelId="{5E110BBB-A3E5-446B-8C76-8B14151E3DB0}" type="presParOf" srcId="{87487157-DA81-4AA9-BB02-E75243DCD865}" destId="{A5B32655-0B01-4AE4-A7F0-F1D9306C3EA8}" srcOrd="9" destOrd="0" presId="urn:microsoft.com/office/officeart/2005/8/layout/radial6"/>
    <dgm:cxn modelId="{E317C677-BAD3-4F9F-B44A-997EA5C6D2B8}" type="presParOf" srcId="{87487157-DA81-4AA9-BB02-E75243DCD865}" destId="{E44C64E1-30F6-48E3-8CC0-534C01C3B23C}" srcOrd="10" destOrd="0" presId="urn:microsoft.com/office/officeart/2005/8/layout/radial6"/>
    <dgm:cxn modelId="{CA6DD2B8-57F2-47FF-B362-0E516AE77E70}" type="presParOf" srcId="{87487157-DA81-4AA9-BB02-E75243DCD865}" destId="{A8229F52-F1AE-44A6-902E-83F25CD37664}" srcOrd="11" destOrd="0" presId="urn:microsoft.com/office/officeart/2005/8/layout/radial6"/>
    <dgm:cxn modelId="{F3B374A4-0DE4-4B54-B526-2EE2EBFC6AF0}" type="presParOf" srcId="{87487157-DA81-4AA9-BB02-E75243DCD865}" destId="{F7F26839-AA08-43E7-8F96-E6471D6DA21A}" srcOrd="12" destOrd="0" presId="urn:microsoft.com/office/officeart/2005/8/layout/radial6"/>
    <dgm:cxn modelId="{E428009F-894F-4824-891C-CF47CB3EC419}" type="presParOf" srcId="{87487157-DA81-4AA9-BB02-E75243DCD865}" destId="{E176087B-B005-4FCC-9554-EEB41D156A70}" srcOrd="13" destOrd="0" presId="urn:microsoft.com/office/officeart/2005/8/layout/radial6"/>
    <dgm:cxn modelId="{F971F856-B97F-4D57-9162-BD44A7D4AC6E}" type="presParOf" srcId="{87487157-DA81-4AA9-BB02-E75243DCD865}" destId="{D665E104-4E1C-4E69-9025-E2C9A69D27A5}" srcOrd="14" destOrd="0" presId="urn:microsoft.com/office/officeart/2005/8/layout/radial6"/>
    <dgm:cxn modelId="{3263ACE2-6251-4FAA-A885-5D95615091E7}" type="presParOf" srcId="{87487157-DA81-4AA9-BB02-E75243DCD865}" destId="{599CD22F-D0B8-46CE-898F-20ADEEDD2BFF}" srcOrd="15" destOrd="0" presId="urn:microsoft.com/office/officeart/2005/8/layout/radial6"/>
    <dgm:cxn modelId="{0E7EEE23-0F15-4735-99A2-DF7F007930E9}" type="presParOf" srcId="{87487157-DA81-4AA9-BB02-E75243DCD865}" destId="{D81BA4B6-6899-401B-9408-37B50A23B39E}" srcOrd="16" destOrd="0" presId="urn:microsoft.com/office/officeart/2005/8/layout/radial6"/>
    <dgm:cxn modelId="{520E6E11-5775-4C39-A03A-4E681A125BF5}" type="presParOf" srcId="{87487157-DA81-4AA9-BB02-E75243DCD865}" destId="{F087B580-AC0D-40F7-8D16-F816DF17ABAD}" srcOrd="17" destOrd="0" presId="urn:microsoft.com/office/officeart/2005/8/layout/radial6"/>
    <dgm:cxn modelId="{4CB492DD-B367-457A-BC6F-3F79F4CE40CE}" type="presParOf" srcId="{87487157-DA81-4AA9-BB02-E75243DCD865}" destId="{810B65E7-1CCE-4809-B7E4-9751EBF1CBD7}" srcOrd="18" destOrd="0" presId="urn:microsoft.com/office/officeart/2005/8/layout/radial6"/>
  </dgm:cxnLst>
  <dgm:bg>
    <a:noFill/>
  </dgm:bg>
  <dgm:whole>
    <a:ln>
      <a:solidFill>
        <a:srgbClr val="002060"/>
      </a:solidFill>
    </a:ln>
  </dgm:whole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0F6F97-9F93-402A-B224-E29B54683D58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7833DE1-1FC3-448D-8DAB-8E9E0475470E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Педработники</a:t>
          </a:r>
          <a:r>
            <a:rPr lang="ru-RU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учреждений дополнительного образования детей</a:t>
          </a:r>
          <a:endParaRPr lang="ru-RU" dirty="0">
            <a:solidFill>
              <a:schemeClr val="tx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BA90E6A-D931-4693-9B02-094153843908}" type="par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EFD531D-C29A-4F83-B2A9-6F20B3BA6471}" type="sibTrans" cxnId="{D5054EEA-6029-462F-A99A-74B189BFFE0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BD101C-9D91-4160-B315-6329CF6F2A5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Прогноз на 2021 год-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100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,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0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2F26ABB-04BF-4CEC-850A-68A805E0699C}" type="par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F36D330-40A7-4B03-8DD7-E1B447D65683}" type="sibTrans" cxnId="{FC005187-915E-4320-8CA6-DBB079F8A7A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5EF881E-99A2-4FAA-9A50-F314A205F0C0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сложившийся уровень-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10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0,0%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C8CE9E-F848-49C0-B2D7-F8F8B0C6A776}" type="par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4A9585F-6335-468D-A9E9-E59537F4EB2C}" type="sibTrans" cxnId="{A6135301-55BC-4E6C-AE8B-A94A5EDCB57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33BFC3-D329-4CEE-A7CB-470A7F4D4AD9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Фактически сложившая средняя зарплата- 33 818,42 рублей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A0546686-5068-4E3A-B0C0-7860C634D1DD}" type="par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F23D897-511A-48A0-9625-EB473C7C437E}" type="sibTrans" cxnId="{901CBE2E-7DAC-4412-ABC8-B8D689BD350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1E1600F-5FFB-465F-88D8-A967A4F9FF16}" type="pres">
      <dgm:prSet presAssocID="{F10F6F97-9F93-402A-B224-E29B54683D5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5E6B9B-4C62-42EA-8E7D-474C285341DE}" type="pres">
      <dgm:prSet presAssocID="{B7833DE1-1FC3-448D-8DAB-8E9E0475470E}" presName="root" presStyleCnt="0"/>
      <dgm:spPr/>
      <dgm:t>
        <a:bodyPr/>
        <a:lstStyle/>
        <a:p>
          <a:endParaRPr lang="ru-RU"/>
        </a:p>
      </dgm:t>
    </dgm:pt>
    <dgm:pt modelId="{8C4D7F78-C18A-449A-B640-9D953C5E99CC}" type="pres">
      <dgm:prSet presAssocID="{B7833DE1-1FC3-448D-8DAB-8E9E0475470E}" presName="rootComposite" presStyleCnt="0"/>
      <dgm:spPr/>
      <dgm:t>
        <a:bodyPr/>
        <a:lstStyle/>
        <a:p>
          <a:endParaRPr lang="ru-RU"/>
        </a:p>
      </dgm:t>
    </dgm:pt>
    <dgm:pt modelId="{A24C3B19-9D21-4893-BC05-851331C81D58}" type="pres">
      <dgm:prSet presAssocID="{B7833DE1-1FC3-448D-8DAB-8E9E0475470E}" presName="rootText" presStyleLbl="node1" presStyleIdx="0" presStyleCnt="1" custScaleX="329843" custScaleY="85834" custLinFactNeighborX="-240" custLinFactNeighborY="7415"/>
      <dgm:spPr/>
      <dgm:t>
        <a:bodyPr/>
        <a:lstStyle/>
        <a:p>
          <a:endParaRPr lang="ru-RU"/>
        </a:p>
      </dgm:t>
    </dgm:pt>
    <dgm:pt modelId="{331CFB01-33F4-454A-9BC6-871924892FC7}" type="pres">
      <dgm:prSet presAssocID="{B7833DE1-1FC3-448D-8DAB-8E9E0475470E}" presName="rootConnector" presStyleLbl="node1" presStyleIdx="0" presStyleCnt="1"/>
      <dgm:spPr/>
      <dgm:t>
        <a:bodyPr/>
        <a:lstStyle/>
        <a:p>
          <a:endParaRPr lang="ru-RU"/>
        </a:p>
      </dgm:t>
    </dgm:pt>
    <dgm:pt modelId="{83EA767F-291C-448F-8C9E-FCD08ED5B9DF}" type="pres">
      <dgm:prSet presAssocID="{B7833DE1-1FC3-448D-8DAB-8E9E0475470E}" presName="childShape" presStyleCnt="0"/>
      <dgm:spPr/>
      <dgm:t>
        <a:bodyPr/>
        <a:lstStyle/>
        <a:p>
          <a:endParaRPr lang="ru-RU"/>
        </a:p>
      </dgm:t>
    </dgm:pt>
    <dgm:pt modelId="{766D250A-CB0F-437C-B218-EA2A9D80F129}" type="pres">
      <dgm:prSet presAssocID="{B2F26ABB-04BF-4CEC-850A-68A805E0699C}" presName="Name13" presStyleLbl="parChTrans1D2" presStyleIdx="0" presStyleCnt="3"/>
      <dgm:spPr/>
      <dgm:t>
        <a:bodyPr/>
        <a:lstStyle/>
        <a:p>
          <a:endParaRPr lang="ru-RU"/>
        </a:p>
      </dgm:t>
    </dgm:pt>
    <dgm:pt modelId="{8E93F8EE-3C09-4CD9-B711-BF68FC95964A}" type="pres">
      <dgm:prSet presAssocID="{3FBD101C-9D91-4160-B315-6329CF6F2A59}" presName="childText" presStyleLbl="bgAcc1" presStyleIdx="0" presStyleCnt="3" custScaleX="307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C73DD7-DB5B-414D-9539-7AF5CDB65C79}" type="pres">
      <dgm:prSet presAssocID="{7CC8CE9E-F848-49C0-B2D7-F8F8B0C6A776}" presName="Name13" presStyleLbl="parChTrans1D2" presStyleIdx="1" presStyleCnt="3"/>
      <dgm:spPr/>
      <dgm:t>
        <a:bodyPr/>
        <a:lstStyle/>
        <a:p>
          <a:endParaRPr lang="ru-RU"/>
        </a:p>
      </dgm:t>
    </dgm:pt>
    <dgm:pt modelId="{728E9C79-55FE-49AD-B9F4-9C031C90FAB5}" type="pres">
      <dgm:prSet presAssocID="{C5EF881E-99A2-4FAA-9A50-F314A205F0C0}" presName="childText" presStyleLbl="bgAcc1" presStyleIdx="1" presStyleCnt="3" custScaleX="310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5A75-4940-4FB4-B0AD-BA4328373DD4}" type="pres">
      <dgm:prSet presAssocID="{A0546686-5068-4E3A-B0C0-7860C634D1DD}" presName="Name13" presStyleLbl="parChTrans1D2" presStyleIdx="2" presStyleCnt="3"/>
      <dgm:spPr/>
      <dgm:t>
        <a:bodyPr/>
        <a:lstStyle/>
        <a:p>
          <a:endParaRPr lang="ru-RU"/>
        </a:p>
      </dgm:t>
    </dgm:pt>
    <dgm:pt modelId="{E7224BAD-BB76-421B-A9F1-DB5154DD4F84}" type="pres">
      <dgm:prSet presAssocID="{7533BFC3-D329-4CEE-A7CB-470A7F4D4AD9}" presName="childText" presStyleLbl="bgAcc1" presStyleIdx="2" presStyleCnt="3" custScaleX="319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6EA499-F272-4F9C-A41E-1AC0FC58F2F8}" type="presOf" srcId="{C5EF881E-99A2-4FAA-9A50-F314A205F0C0}" destId="{728E9C79-55FE-49AD-B9F4-9C031C90FAB5}" srcOrd="0" destOrd="0" presId="urn:microsoft.com/office/officeart/2005/8/layout/hierarchy3"/>
    <dgm:cxn modelId="{17F23A59-3795-48B4-A5F2-6F777376073A}" type="presOf" srcId="{A0546686-5068-4E3A-B0C0-7860C634D1DD}" destId="{BA295A75-4940-4FB4-B0AD-BA4328373DD4}" srcOrd="0" destOrd="0" presId="urn:microsoft.com/office/officeart/2005/8/layout/hierarchy3"/>
    <dgm:cxn modelId="{A6135301-55BC-4E6C-AE8B-A94A5EDCB57E}" srcId="{B7833DE1-1FC3-448D-8DAB-8E9E0475470E}" destId="{C5EF881E-99A2-4FAA-9A50-F314A205F0C0}" srcOrd="1" destOrd="0" parTransId="{7CC8CE9E-F848-49C0-B2D7-F8F8B0C6A776}" sibTransId="{B4A9585F-6335-468D-A9E9-E59537F4EB2C}"/>
    <dgm:cxn modelId="{B3F6EC5C-0C64-46CD-B426-77E1095BB873}" type="presOf" srcId="{B7833DE1-1FC3-448D-8DAB-8E9E0475470E}" destId="{331CFB01-33F4-454A-9BC6-871924892FC7}" srcOrd="1" destOrd="0" presId="urn:microsoft.com/office/officeart/2005/8/layout/hierarchy3"/>
    <dgm:cxn modelId="{FC005187-915E-4320-8CA6-DBB079F8A7A0}" srcId="{B7833DE1-1FC3-448D-8DAB-8E9E0475470E}" destId="{3FBD101C-9D91-4160-B315-6329CF6F2A59}" srcOrd="0" destOrd="0" parTransId="{B2F26ABB-04BF-4CEC-850A-68A805E0699C}" sibTransId="{8F36D330-40A7-4B03-8DD7-E1B447D65683}"/>
    <dgm:cxn modelId="{414C7785-8862-4F7E-A5AE-B296A712AE2D}" type="presOf" srcId="{B7833DE1-1FC3-448D-8DAB-8E9E0475470E}" destId="{A24C3B19-9D21-4893-BC05-851331C81D58}" srcOrd="0" destOrd="0" presId="urn:microsoft.com/office/officeart/2005/8/layout/hierarchy3"/>
    <dgm:cxn modelId="{D5054EEA-6029-462F-A99A-74B189BFFE0C}" srcId="{F10F6F97-9F93-402A-B224-E29B54683D58}" destId="{B7833DE1-1FC3-448D-8DAB-8E9E0475470E}" srcOrd="0" destOrd="0" parTransId="{FBA90E6A-D931-4693-9B02-094153843908}" sibTransId="{4EFD531D-C29A-4F83-B2A9-6F20B3BA6471}"/>
    <dgm:cxn modelId="{A4E24A85-F7CF-4B50-9FD3-A48ED8F196F9}" type="presOf" srcId="{B2F26ABB-04BF-4CEC-850A-68A805E0699C}" destId="{766D250A-CB0F-437C-B218-EA2A9D80F129}" srcOrd="0" destOrd="0" presId="urn:microsoft.com/office/officeart/2005/8/layout/hierarchy3"/>
    <dgm:cxn modelId="{4250B80F-7260-4BC8-9F4A-6EECB693D40D}" type="presOf" srcId="{7533BFC3-D329-4CEE-A7CB-470A7F4D4AD9}" destId="{E7224BAD-BB76-421B-A9F1-DB5154DD4F84}" srcOrd="0" destOrd="0" presId="urn:microsoft.com/office/officeart/2005/8/layout/hierarchy3"/>
    <dgm:cxn modelId="{3DD56959-717F-470F-AE01-BC98600BFCA0}" type="presOf" srcId="{3FBD101C-9D91-4160-B315-6329CF6F2A59}" destId="{8E93F8EE-3C09-4CD9-B711-BF68FC95964A}" srcOrd="0" destOrd="0" presId="urn:microsoft.com/office/officeart/2005/8/layout/hierarchy3"/>
    <dgm:cxn modelId="{901CBE2E-7DAC-4412-ABC8-B8D689BD3505}" srcId="{B7833DE1-1FC3-448D-8DAB-8E9E0475470E}" destId="{7533BFC3-D329-4CEE-A7CB-470A7F4D4AD9}" srcOrd="2" destOrd="0" parTransId="{A0546686-5068-4E3A-B0C0-7860C634D1DD}" sibTransId="{3F23D897-511A-48A0-9625-EB473C7C437E}"/>
    <dgm:cxn modelId="{CF83287A-5DA4-4063-A952-03097C3AFA09}" type="presOf" srcId="{F10F6F97-9F93-402A-B224-E29B54683D58}" destId="{91E1600F-5FFB-465F-88D8-A967A4F9FF16}" srcOrd="0" destOrd="0" presId="urn:microsoft.com/office/officeart/2005/8/layout/hierarchy3"/>
    <dgm:cxn modelId="{14106B8E-2204-4482-BE11-2C4469FC7519}" type="presOf" srcId="{7CC8CE9E-F848-49C0-B2D7-F8F8B0C6A776}" destId="{F8C73DD7-DB5B-414D-9539-7AF5CDB65C79}" srcOrd="0" destOrd="0" presId="urn:microsoft.com/office/officeart/2005/8/layout/hierarchy3"/>
    <dgm:cxn modelId="{6AC31F19-B7AA-4296-A92D-4240947F4B15}" type="presParOf" srcId="{91E1600F-5FFB-465F-88D8-A967A4F9FF16}" destId="{3B5E6B9B-4C62-42EA-8E7D-474C285341DE}" srcOrd="0" destOrd="0" presId="urn:microsoft.com/office/officeart/2005/8/layout/hierarchy3"/>
    <dgm:cxn modelId="{84F5899C-3BB9-47B3-925A-8A44955CDCED}" type="presParOf" srcId="{3B5E6B9B-4C62-42EA-8E7D-474C285341DE}" destId="{8C4D7F78-C18A-449A-B640-9D953C5E99CC}" srcOrd="0" destOrd="0" presId="urn:microsoft.com/office/officeart/2005/8/layout/hierarchy3"/>
    <dgm:cxn modelId="{00135EDB-C300-4495-9B3A-36FEE40285A8}" type="presParOf" srcId="{8C4D7F78-C18A-449A-B640-9D953C5E99CC}" destId="{A24C3B19-9D21-4893-BC05-851331C81D58}" srcOrd="0" destOrd="0" presId="urn:microsoft.com/office/officeart/2005/8/layout/hierarchy3"/>
    <dgm:cxn modelId="{766385DB-4CBB-4BB9-ACBC-6BE600F341C1}" type="presParOf" srcId="{8C4D7F78-C18A-449A-B640-9D953C5E99CC}" destId="{331CFB01-33F4-454A-9BC6-871924892FC7}" srcOrd="1" destOrd="0" presId="urn:microsoft.com/office/officeart/2005/8/layout/hierarchy3"/>
    <dgm:cxn modelId="{8325861D-D80B-4AEC-BE6C-9C08AB53490B}" type="presParOf" srcId="{3B5E6B9B-4C62-42EA-8E7D-474C285341DE}" destId="{83EA767F-291C-448F-8C9E-FCD08ED5B9DF}" srcOrd="1" destOrd="0" presId="urn:microsoft.com/office/officeart/2005/8/layout/hierarchy3"/>
    <dgm:cxn modelId="{F6C775C8-CCC4-4550-857C-D5C2D1E023BA}" type="presParOf" srcId="{83EA767F-291C-448F-8C9E-FCD08ED5B9DF}" destId="{766D250A-CB0F-437C-B218-EA2A9D80F129}" srcOrd="0" destOrd="0" presId="urn:microsoft.com/office/officeart/2005/8/layout/hierarchy3"/>
    <dgm:cxn modelId="{077D02C7-43F0-4288-B1AC-B1FA62A6C503}" type="presParOf" srcId="{83EA767F-291C-448F-8C9E-FCD08ED5B9DF}" destId="{8E93F8EE-3C09-4CD9-B711-BF68FC95964A}" srcOrd="1" destOrd="0" presId="urn:microsoft.com/office/officeart/2005/8/layout/hierarchy3"/>
    <dgm:cxn modelId="{3BF3CE2D-BEF7-42F7-B704-4115DFB46D54}" type="presParOf" srcId="{83EA767F-291C-448F-8C9E-FCD08ED5B9DF}" destId="{F8C73DD7-DB5B-414D-9539-7AF5CDB65C79}" srcOrd="2" destOrd="0" presId="urn:microsoft.com/office/officeart/2005/8/layout/hierarchy3"/>
    <dgm:cxn modelId="{4B0557FC-0CAF-4FA0-91C3-E66FCAFB5457}" type="presParOf" srcId="{83EA767F-291C-448F-8C9E-FCD08ED5B9DF}" destId="{728E9C79-55FE-49AD-B9F4-9C031C90FAB5}" srcOrd="3" destOrd="0" presId="urn:microsoft.com/office/officeart/2005/8/layout/hierarchy3"/>
    <dgm:cxn modelId="{2F2A65CB-BB2A-4A05-84A4-CAB560FEDCFE}" type="presParOf" srcId="{83EA767F-291C-448F-8C9E-FCD08ED5B9DF}" destId="{BA295A75-4940-4FB4-B0AD-BA4328373DD4}" srcOrd="4" destOrd="0" presId="urn:microsoft.com/office/officeart/2005/8/layout/hierarchy3"/>
    <dgm:cxn modelId="{06763149-D1A0-496E-B4A6-EB079F6589F7}" type="presParOf" srcId="{83EA767F-291C-448F-8C9E-FCD08ED5B9DF}" destId="{E7224BAD-BB76-421B-A9F1-DB5154DD4F84}" srcOrd="5" destOrd="0" presId="urn:microsoft.com/office/officeart/2005/8/layout/hierarchy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0.7785</cdr:x>
      <cdr:y>1</cdr:y>
    </cdr:to>
    <cdr:grpSp>
      <cdr:nvGrpSpPr>
        <cdr:cNvPr id="2" name="Группа 1"/>
        <cdr:cNvGrpSpPr/>
      </cdr:nvGrpSpPr>
      <cdr:grpSpPr>
        <a:xfrm xmlns:a="http://schemas.openxmlformats.org/drawingml/2006/main">
          <a:off x="0" y="0"/>
          <a:ext cx="3646606" cy="3122762"/>
          <a:chOff x="7179586" y="2230"/>
          <a:chExt cx="7420250" cy="7249782"/>
        </a:xfrm>
      </cdr:grpSpPr>
      <cdr:cxnSp macro="">
        <cdr:nvCxnSpPr>
          <cdr:cNvPr id="3" name="Прямая соединительная линия 2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B6F7C5D5-0F4A-47B3-A469-FA3AD225DED5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rot="16200000" flipV="1">
            <a:off x="10764445" y="3713426"/>
            <a:ext cx="2088013" cy="4143"/>
          </a:xfrm>
          <a:prstGeom xmlns:a="http://schemas.openxmlformats.org/drawingml/2006/main" prst="line">
            <a:avLst/>
          </a:prstGeom>
          <a:noFill xmlns:a="http://schemas.openxmlformats.org/drawingml/2006/main"/>
          <a:ln xmlns:a="http://schemas.openxmlformats.org/drawingml/2006/main" w="19050" cap="flat" cmpd="sng" algn="ctr">
            <a:solidFill>
              <a:sysClr val="window" lastClr="FFFFFF">
                <a:lumMod val="65000"/>
              </a:sysClr>
            </a:solidFill>
            <a:prstDash val="sysDash"/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4" name="Овал 3">
            <a:extLst xmlns:a="http://schemas.openxmlformats.org/drawingml/2006/main">
              <a:ext uri="{FF2B5EF4-FFF2-40B4-BE49-F238E27FC236}">
  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4C22AFC9-23B1-46AE-80BC-A7B72E904AC7}"/>
              </a:ext>
            </a:extLst>
          </cdr:cNvPr>
          <cdr:cNvSpPr/>
        </cdr:nvSpPr>
        <cdr:spPr>
          <a:xfrm xmlns:a="http://schemas.openxmlformats.org/drawingml/2006/main">
            <a:off x="7179586" y="2230"/>
            <a:ext cx="125006" cy="125006"/>
          </a:xfrm>
          <a:prstGeom xmlns:a="http://schemas.openxmlformats.org/drawingml/2006/main" prst="ellipse">
            <a:avLst/>
          </a:prstGeom>
          <a:solidFill xmlns:a="http://schemas.openxmlformats.org/drawingml/2006/main">
            <a:sysClr val="window" lastClr="FFFFFF"/>
          </a:solidFill>
          <a:ln xmlns:a="http://schemas.openxmlformats.org/drawingml/2006/main" w="381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 xmlns:a="http://schemas.openxmlformats.org/drawingml/2006/main"/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tlCol="0" anchor="ctr"/>
          <a:lstStyle xmlns:a="http://schemas.openxmlformats.org/drawingml/2006/main"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Georgi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Georgia"/>
              </a:defRPr>
            </a:lvl9pPr>
          </a:lstStyle>
          <a:p xmlns:a="http://schemas.openxmlformats.org/drawingml/2006/main">
            <a:pPr algn="ctr"/>
            <a:endParaRPr lang="ru-RU"/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0.37494</cdr:x>
      <cdr:y>0.69413</cdr:y>
    </cdr:from>
    <cdr:to>
      <cdr:x>0.60734</cdr:x>
      <cdr:y>0.84096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369072" y="3744416"/>
          <a:ext cx="2088276" cy="7920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sz="9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0.48713</cdr:x>
      <cdr:y>0.64073</cdr:y>
    </cdr:from>
    <cdr:to>
      <cdr:x>0.51117</cdr:x>
      <cdr:y>0.70748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 flipH="1" flipV="1">
          <a:off x="4377184" y="3456384"/>
          <a:ext cx="216024" cy="3600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0.3509</cdr:x>
      <cdr:y>0.41381</cdr:y>
    </cdr:from>
    <cdr:to>
      <cdr:x>0.51117</cdr:x>
      <cdr:y>0.53394</cdr:y>
    </cdr:to>
    <cdr:sp macro="" textlink="">
      <cdr:nvSpPr>
        <cdr:cNvPr id="5" name="Прямая соединительная линия 4"/>
        <cdr:cNvSpPr/>
      </cdr:nvSpPr>
      <cdr:spPr>
        <a:xfrm xmlns:a="http://schemas.openxmlformats.org/drawingml/2006/main">
          <a:off x="3153048" y="2232248"/>
          <a:ext cx="1440160" cy="648072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chemeClr val="accent3">
              <a:lumMod val="75000"/>
            </a:schemeClr>
          </a:solidFill>
          <a:prstDash val="dash"/>
        </a:ln>
      </cdr:spPr>
      <cdr:style>
        <a:lnRef xmlns:a="http://schemas.openxmlformats.org/drawingml/2006/main" idx="3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0.51117</cdr:x>
      <cdr:y>0.54729</cdr:y>
    </cdr:from>
    <cdr:to>
      <cdr:x>0.51919</cdr:x>
      <cdr:y>0.58734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>
          <a:off x="4593208" y="2952328"/>
          <a:ext cx="72065" cy="216047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accent3"/>
          </a:solidFill>
          <a:prstDash val="sysDot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0.49514</cdr:x>
      <cdr:y>0.64073</cdr:y>
    </cdr:from>
    <cdr:to>
      <cdr:x>0.5896</cdr:x>
      <cdr:y>0.70747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4449192" y="3456384"/>
          <a:ext cx="848789" cy="3600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r>
            <a:rPr lang="ru-RU" sz="1400" b="1" dirty="0" smtClean="0">
              <a:latin typeface="Arial" pitchFamily="34" charset="0"/>
              <a:cs typeface="Arial" pitchFamily="34" charset="0"/>
            </a:rPr>
            <a:t>10,6%</a:t>
          </a:r>
          <a:endParaRPr lang="ru-RU" sz="1400" b="1" dirty="0"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0.0919</cdr:x>
      <cdr:y>0.19108</cdr:y>
    </cdr:from>
    <cdr:to>
      <cdr:x>0.16796</cdr:x>
      <cdr:y>0.27539</cdr:y>
    </cdr:to>
    <cdr:cxnSp macro="">
      <cdr:nvCxnSpPr>
        <cdr:cNvPr id="36" name="Прямая соединительная линия 35"/>
        <cdr:cNvCxnSpPr/>
      </cdr:nvCxnSpPr>
      <cdr:spPr>
        <a:xfrm xmlns:a="http://schemas.openxmlformats.org/drawingml/2006/main">
          <a:off x="333375" y="571500"/>
          <a:ext cx="275901" cy="2521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ysClr val="window" lastClr="FFFFFF">
              <a:lumMod val="50000"/>
            </a:sysClr>
          </a:solidFill>
          <a:prstDash val="dash"/>
          <a:miter lim="800000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0.00263</cdr:x>
      <cdr:y>0.85671</cdr:y>
    </cdr:from>
    <cdr:to>
      <cdr:x>0.27514</cdr:x>
      <cdr:y>0.94825</cdr:y>
    </cdr:to>
    <cdr:sp macro="" textlink="">
      <cdr:nvSpPr>
        <cdr:cNvPr id="25" name="Прямоугольник 24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:a16="http://schemas.microsoft.com/office/drawing/2014/main" xmlns="" xmlns:lc="http://schemas.openxmlformats.org/drawingml/2006/lockedCanvas" id="{0D9FF38C-E252-404B-B6D9-E8B70A944C46}"/>
            </a:ext>
          </a:extLst>
        </cdr:cNvPr>
        <cdr:cNvSpPr/>
      </cdr:nvSpPr>
      <cdr:spPr>
        <a:xfrm xmlns:a="http://schemas.openxmlformats.org/drawingml/2006/main">
          <a:off x="9540" y="2880537"/>
          <a:ext cx="988519" cy="30777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189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377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566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754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5943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131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320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509" algn="l" defTabSz="914377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sz="1400" spc="133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cdr:txBody>
    </cdr:sp>
  </cdr:relSizeAnchor>
  <cdr:relSizeAnchor xmlns:cdr="http://schemas.openxmlformats.org/drawingml/2006/chartDrawing">
    <cdr:from>
      <cdr:x>0.01838</cdr:x>
      <cdr:y>0.38854</cdr:y>
    </cdr:from>
    <cdr:to>
      <cdr:x>0.09444</cdr:x>
      <cdr:y>0.47284</cdr:y>
    </cdr:to>
    <cdr:cxnSp macro="">
      <cdr:nvCxnSpPr>
        <cdr:cNvPr id="34" name="Прямая соединительная линия 33"/>
        <cdr:cNvCxnSpPr/>
      </cdr:nvCxnSpPr>
      <cdr:spPr>
        <a:xfrm xmlns:a="http://schemas.openxmlformats.org/drawingml/2006/main">
          <a:off x="66675" y="1162050"/>
          <a:ext cx="275901" cy="25213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ysClr val="window" lastClr="FFFFFF">
              <a:lumMod val="50000"/>
            </a:sysClr>
          </a:solidFill>
          <a:prstDash val="dash"/>
          <a:miter lim="800000"/>
        </a:ln>
        <a:effectLst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0.14474</cdr:x>
      <cdr:y>0.64998</cdr:y>
    </cdr:from>
    <cdr:to>
      <cdr:x>0.62867</cdr:x>
      <cdr:y>0.74813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43654" y="1907430"/>
          <a:ext cx="3489324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i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5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3F4F-A9E0-46CD-9458-72E83A29FD26}" type="datetimeFigureOut">
              <a:rPr lang="ru-RU" smtClean="0"/>
              <a:pPr/>
              <a:t>22.04.2022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5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487E6-BE5F-449A-99C7-2D8E208DAB6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BCFB5680-8FDB-4347-97FE-DFEB0BF07A3E}" type="datetimeFigureOut">
              <a:rPr lang="ru-RU"/>
              <a:pPr/>
              <a:t>22.04.2022</a:t>
            </a:fld>
            <a:endParaRPr lang="ru-RU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5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</a:defRPr>
            </a:lvl1pPr>
          </a:lstStyle>
          <a:p>
            <a:fld id="{9E8C7320-9D90-4350-8044-A3B7AF404B44}" type="slidenum">
              <a:rPr lang="ru-RU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8A9E-AB2E-42B9-B386-B42D1ED006E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7783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68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39838"/>
            <a:ext cx="4454525" cy="3341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85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39838"/>
            <a:ext cx="4454525" cy="3341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86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105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953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9538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0" y="742950"/>
            <a:ext cx="4953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859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1BE3B-2A60-41FE-918D-4C01FE6FB61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85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38250"/>
            <a:ext cx="4457700" cy="3343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5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2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7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6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0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1D2D2-DA1D-4BFE-95A1-ED3031C3C548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AA715B8-2A6C-4C1A-A87D-EF0FBC1BA1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EE0A-4FFE-4EAB-BC1C-11519B73C9A7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66AD2-F712-485E-AD9A-0F687904BA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FAF61-84A2-4F26-A695-E93879E52271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A1C7B-912E-4928-8D42-9E83F5EA57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E8496-E907-4D83-99A6-4F07E7DCC61A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F4A91-0391-4CC0-A6B9-C5538017B525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00A-98B2-48A9-843B-938BFF1D52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5A42F-52E2-4C55-8D50-A4CE12A7F1C9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28199-CFA9-4943-BF32-6B81A890E7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55850-4359-44AD-8EE7-A1D211771BC3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B00D8-6DA8-4496-B0A2-C8DC601E1D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9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8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A5BBE9B-467B-4A4F-9696-F24602D81E8D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EB76663-4A7C-4348-BD38-3DEA2263616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1F89-5C1B-4F66-9782-701272B96BAD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DFC7-8346-4356-AA59-AC3B9C216D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7A994-5252-4799-954B-9DF1694F5EA2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08921-A072-4407-87AE-F5E31A65EA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85015-5D94-42C0-BFBC-CDC3E73BF053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2FE08-674B-4DF7-B679-B427B974C65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0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519EF-64ED-44B6-BE0C-42C04EB493A7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693E-1C31-4230-BD8B-3182DF0F54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2286000" y="75808"/>
            <a:ext cx="65722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dirty="0"/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0"/>
            <a:ext cx="642942" cy="57148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7">
            <a:alpha val="3803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6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2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6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1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9" y="496891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6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2" y="-1586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2" y="-1586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6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4" y="2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2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87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8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0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F9799B-0CDD-46D3-A3F0-29CC1BA197D2}" type="datetime1">
              <a:rPr lang="ru-RU" smtClean="0"/>
              <a:pPr>
                <a:defRPr/>
              </a:pPr>
              <a:t>22.04.2022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4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458767-7786-416C-9011-0C37439517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4" r:id="rId2"/>
    <p:sldLayoutId id="2147483873" r:id="rId3"/>
    <p:sldLayoutId id="2147483872" r:id="rId4"/>
    <p:sldLayoutId id="2147483876" r:id="rId5"/>
    <p:sldLayoutId id="2147483877" r:id="rId6"/>
    <p:sldLayoutId id="2147483871" r:id="rId7"/>
    <p:sldLayoutId id="2147483870" r:id="rId8"/>
    <p:sldLayoutId id="2147483869" r:id="rId9"/>
    <p:sldLayoutId id="2147483868" r:id="rId10"/>
    <p:sldLayoutId id="2147483867" r:id="rId11"/>
    <p:sldLayoutId id="2147483878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1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Data" Target="../diagrams/data16.xml"/><Relationship Id="rId7" Type="http://schemas.openxmlformats.org/officeDocument/2006/relationships/diagramData" Target="../diagrams/data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openxmlformats.org/officeDocument/2006/relationships/diagramColors" Target="../diagrams/colors17.xml"/><Relationship Id="rId4" Type="http://schemas.openxmlformats.org/officeDocument/2006/relationships/diagramLayout" Target="../diagrams/layout16.xml"/><Relationship Id="rId9" Type="http://schemas.openxmlformats.org/officeDocument/2006/relationships/diagramQuickStyle" Target="../diagrams/quickStyle1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3.jpeg"/><Relationship Id="rId7" Type="http://schemas.openxmlformats.org/officeDocument/2006/relationships/image" Target="../media/image2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Relationship Id="rId9" Type="http://schemas.openxmlformats.org/officeDocument/2006/relationships/image" Target="../media/image6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jpe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30.png"/><Relationship Id="rId4" Type="http://schemas.openxmlformats.org/officeDocument/2006/relationships/chart" Target="../charts/chart7.xml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chart" Target="../charts/chart8.xm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diagramData" Target="../diagrams/data2.xml"/><Relationship Id="rId7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4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80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81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chart" Target="../charts/chart2.xml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53.png"/><Relationship Id="rId4" Type="http://schemas.openxmlformats.org/officeDocument/2006/relationships/image" Target="../media/image3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chart" Target="../charts/chart3.xm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4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1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9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23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2.jpe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26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5.jpe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048705">
            <a:off x="5875356" y="108201"/>
            <a:ext cx="1978089" cy="67789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699CAAB-1C12-4B03-A0C3-2A9C4A690119}"/>
              </a:ext>
            </a:extLst>
          </p:cNvPr>
          <p:cNvSpPr/>
          <p:nvPr/>
        </p:nvSpPr>
        <p:spPr>
          <a:xfrm>
            <a:off x="1119430" y="513059"/>
            <a:ext cx="456898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spc="133" dirty="0" smtClean="0">
                <a:solidFill>
                  <a:schemeClr val="bg2">
                    <a:lumMod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Финансовый отдел Администрации Орловского района</a:t>
            </a:r>
            <a:endParaRPr lang="ru-RU" sz="2000" spc="133" dirty="0">
              <a:solidFill>
                <a:schemeClr val="bg2">
                  <a:lumMod val="9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flipH="1">
            <a:off x="7164288" y="3872342"/>
            <a:ext cx="1979712" cy="2985658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8720B45-D310-45BB-B37F-8E4377D17C32}"/>
              </a:ext>
            </a:extLst>
          </p:cNvPr>
          <p:cNvSpPr/>
          <p:nvPr/>
        </p:nvSpPr>
        <p:spPr>
          <a:xfrm>
            <a:off x="-9505" y="2645581"/>
            <a:ext cx="57298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</a:t>
            </a: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2021 год</a:t>
            </a:r>
          </a:p>
          <a:p>
            <a:pPr algn="ctr"/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6740" name="Picture 4" descr="https://sudisam.ru/photos/000/8b5/fi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0"/>
            <a:ext cx="364330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45770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75" y="2071688"/>
            <a:ext cx="28575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00175"/>
            <a:ext cx="2786063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2"/>
          <p:cNvSpPr>
            <a:spLocks noGrp="1"/>
          </p:cNvSpPr>
          <p:nvPr>
            <p:ph type="title"/>
          </p:nvPr>
        </p:nvSpPr>
        <p:spPr>
          <a:xfrm>
            <a:off x="457200" y="642917"/>
            <a:ext cx="8229600" cy="85725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КРУПНЕЙШИЕ НАЛОГОПЛАТЕЛЬЩИКИ ОРЛОВСКОГО РАЙОНА</a:t>
            </a:r>
            <a:r>
              <a:rPr lang="ru-RU" sz="3200" dirty="0" smtClean="0">
                <a:solidFill>
                  <a:schemeClr val="accent2"/>
                </a:solidFill>
              </a:rPr>
              <a:t/>
            </a:r>
            <a:br>
              <a:rPr lang="ru-RU" sz="3200" dirty="0" smtClean="0">
                <a:solidFill>
                  <a:schemeClr val="accent2"/>
                </a:solidFill>
              </a:rPr>
            </a:br>
            <a:endParaRPr lang="ru-RU" sz="3200" dirty="0" smtClean="0">
              <a:solidFill>
                <a:schemeClr val="accent2"/>
              </a:solidFill>
            </a:endParaRPr>
          </a:p>
        </p:txBody>
      </p:sp>
      <p:sp>
        <p:nvSpPr>
          <p:cNvPr id="19461" name="Скругленный прямоугольник 2"/>
          <p:cNvSpPr>
            <a:spLocks noGrp="1" noChangeArrowheads="1"/>
          </p:cNvSpPr>
          <p:nvPr>
            <p:ph idx="1"/>
          </p:nvPr>
        </p:nvSpPr>
        <p:spPr>
          <a:xfrm>
            <a:off x="9001127" y="4643439"/>
            <a:ext cx="142875" cy="357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</a:ln>
        </p:spPr>
        <p:txBody>
          <a:bodyPr>
            <a:normAutofit fontScale="92500" lnSpcReduction="20000"/>
          </a:bodyPr>
          <a:lstStyle/>
          <a:p>
            <a:pPr marL="365760" indent="-256032"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000" b="1" dirty="0" smtClean="0"/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500" y="1500175"/>
            <a:ext cx="5072063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«Корммаш»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3190" y="3857626"/>
            <a:ext cx="6143625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«Хлебокомбинат»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52" y="5286389"/>
            <a:ext cx="7358063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ЗАО «Орловская мельница»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313" y="2643191"/>
            <a:ext cx="5429250" cy="7858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ОАО «Молочный </a:t>
            </a:r>
            <a:r>
              <a:rPr lang="ru-RU" sz="2400" b="1" dirty="0">
                <a:solidFill>
                  <a:schemeClr val="tx1"/>
                </a:solidFill>
              </a:rPr>
              <a:t>завод»Орловский</a:t>
            </a:r>
          </a:p>
        </p:txBody>
      </p:sp>
      <p:pic>
        <p:nvPicPr>
          <p:cNvPr id="2356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786189"/>
            <a:ext cx="32289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38" y="4572001"/>
            <a:ext cx="22145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500166" y="6143644"/>
            <a:ext cx="721523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chemeClr val="tx1"/>
                </a:solidFill>
              </a:rPr>
              <a:t>Сельхозтоваропроизводители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63490" name="Picture 2" descr="https://spassk.pnzreg.ru/upload/iblock/904/904454f3302f085414815438e543459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57892"/>
            <a:ext cx="1357290" cy="90485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642918"/>
            <a:ext cx="5786478" cy="142876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по обеспечению мер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соцподдержки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ветеранам труда, ветеранам труда РО, сельским специалистам, реабилитированным, труженикам тыла составили в  2021 г -72051,9 т.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143116"/>
            <a:ext cx="5929354" cy="242889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в 2021г  выделено средств на сумму- 8339,2 т. руб. Размер пособия на приобретение школьной формы, проезда и приобретение лекарственных препаратов детям до 6 лет в 2021 году –453,0 руб.</a:t>
            </a:r>
          </a:p>
          <a:p>
            <a:pPr lvl="0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928926" y="4643446"/>
            <a:ext cx="5929354" cy="1928826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обеспечение МСП детей 1-2 г жизни из малоимущих семей для приобретения специальных молочных продуктов детского питания расходовано 4121,1 тыс. руб. Размер пособия в 2021 году — 906,0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 descr="https://2018god.com/wp-content/uploads/46-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2786082" cy="1500198"/>
          </a:xfrm>
          <a:prstGeom prst="rect">
            <a:avLst/>
          </a:prstGeom>
          <a:noFill/>
        </p:spPr>
      </p:pic>
      <p:pic>
        <p:nvPicPr>
          <p:cNvPr id="11266" name="Picture 2" descr="https://pbs.twimg.com/media/DZSHfg8WsAALWYi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429132"/>
            <a:ext cx="2428892" cy="2087560"/>
          </a:xfrm>
          <a:prstGeom prst="rect">
            <a:avLst/>
          </a:prstGeom>
          <a:noFill/>
        </p:spPr>
      </p:pic>
      <p:pic>
        <p:nvPicPr>
          <p:cNvPr id="11268" name="Picture 4" descr="https://bizbi.ru/upload/iblock/d3a/d3a4a9ba4eb9b30443164b9693f134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357430"/>
            <a:ext cx="2795585" cy="18637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214678" y="642918"/>
            <a:ext cx="5715040" cy="171451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по выплате ежемесячного пособия на ребенка в 2021г составили – 23475,4 т. руб.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Размер пособия составляет 453 руб., на детей одиноких матерей- 906 руб., на детей, родители которых уклоняются от уплаты алиментов  и на детей военнослужащих срочной службы составляет-680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6116" y="2571744"/>
            <a:ext cx="5715040" cy="14287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по выплате регионального материнского капитала составили в 2021 г — 6300,7 т. руб. Размер выплаты составляет 125775,0 рублей.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357554" y="4071942"/>
            <a:ext cx="5572164" cy="2500330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составляет в 2021 году- 3566,4 т. руб.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2" name="Picture 6" descr="https://babytoday.ru/images/2828432/httpbabytoday.ruberemennostpregnancyrekomendacii-po-pitaniyu/pravilnoe-pit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143380"/>
            <a:ext cx="2928958" cy="2214578"/>
          </a:xfrm>
          <a:prstGeom prst="rect">
            <a:avLst/>
          </a:prstGeom>
          <a:noFill/>
        </p:spPr>
      </p:pic>
      <p:pic>
        <p:nvPicPr>
          <p:cNvPr id="10242" name="Picture 2" descr="https://ostrovrusa.ru/wp-content/uploads/2021/01/kak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2824078" cy="1685886"/>
          </a:xfrm>
          <a:prstGeom prst="rect">
            <a:avLst/>
          </a:prstGeom>
          <a:noFill/>
        </p:spPr>
      </p:pic>
      <p:pic>
        <p:nvPicPr>
          <p:cNvPr id="10246" name="Picture 6" descr="http://i.mycdn.me/i?r=AzEPZsRbOZEKgBhR0XGMT1RkgVYY3Bu2sixnE-g8dFZvBaaKTM5SRkZCeTgDn6uOy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357430"/>
            <a:ext cx="2746602" cy="164307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642918"/>
            <a:ext cx="5643602" cy="171451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ежемесячного пособия на третьего ребенка или последующих детей составили  24513,2 т.руб.  Размер выплаты в 2021г составлял — 9286,0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28926" y="2428868"/>
            <a:ext cx="5786478" cy="20002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организацию и обеспечение отдыха и оздоровления детей расходовано в 2021 г- 5994,8 т. руб.   На транспортные услуги по доставке детей из малоимущих семей в детские оздоровительные лагеря и санатории за счет местного бюджета израсходовано 669,6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00364" y="4429132"/>
            <a:ext cx="5715040" cy="214314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обеспечение МСП по выплате адресных субсидий на оплату жилья и коммунальных услуг расходы составили — 3783,4 т.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8" name="Picture 6" descr="https://im0-tub-ru.yandex.net/i?id=5643e1b79a1fe2945eae46e635b38b35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15" y="4643446"/>
            <a:ext cx="2821849" cy="1857388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71744"/>
            <a:ext cx="2716511" cy="194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https://kcson-star.tmb.socinfo.ru/media/2020/12/11/1245506112/ona_3_go_i_posl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14356"/>
            <a:ext cx="2991232" cy="17335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071802" y="642918"/>
            <a:ext cx="5786478" cy="1285884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ежемесячного пособия на ребенка военнослужащего, проходившего военную службу(на детей до 3-х лет) составили-3566,4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71802" y="2071678"/>
            <a:ext cx="5786478" cy="22860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единовременного пособия при рождении ребенка и ежемесячные пособия по уходу за ребенком в возрасте до полутора лет – 21767,9 т.руб.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Расходы на выплату ежемесячного пособия в связи с рождением (усыновлением)  1 ребенка составили 29431,5 т.р.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071802" y="4572008"/>
            <a:ext cx="5786478" cy="1928826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Компенсация расходов по оплате жилищно-коммунальных услуг, оказываемых отдельным категориям граждан из числа ветеранов и инвалидов. В 2021 год расходы составили- 18936,2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786322"/>
            <a:ext cx="257176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user\Pictures\20020\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71678"/>
            <a:ext cx="3000364" cy="2428892"/>
          </a:xfrm>
          <a:prstGeom prst="rect">
            <a:avLst/>
          </a:prstGeom>
          <a:noFill/>
        </p:spPr>
      </p:pic>
      <p:pic>
        <p:nvPicPr>
          <p:cNvPr id="9218" name="Picture 2" descr="https://ek-invest.ru/storage/stranicy/2018-10/voennaya-ipote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71480"/>
            <a:ext cx="2812927" cy="13969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500430" y="642918"/>
            <a:ext cx="5357850" cy="1571636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Компенсация страховых премий по договору обязательного страхования гражданской ответственности владельцев транспортных средств инвалидам. В 2021 год расходы составили — 10,3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28992" y="2357430"/>
            <a:ext cx="5500726" cy="18573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выплату ежегодной денежной выплаты гражданам, награжденным нагрудными знаками «Почетный донор СССР», «Почетный донор России» израсходовано в 2021 г.- 381,4 т.руб.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500430" y="4500570"/>
            <a:ext cx="5357850" cy="2000264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На ежемесячную выплату на детей в возрасте от трех до семи лет включительно  выделено в 2021 году 137590,1 </a:t>
            </a:r>
            <a:r>
              <a:rPr lang="ru-RU" dirty="0" err="1" smtClean="0"/>
              <a:t>т.руб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571480"/>
            <a:ext cx="328452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http://soc13.ru/storage/images/news/7329/26507_1200_4dbfc2d0-cc86-4d8d-b879-5a3b7d806e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500306"/>
            <a:ext cx="3000396" cy="1768091"/>
          </a:xfrm>
          <a:prstGeom prst="rect">
            <a:avLst/>
          </a:prstGeom>
          <a:noFill/>
        </p:spPr>
      </p:pic>
      <p:pic>
        <p:nvPicPr>
          <p:cNvPr id="19458" name="Picture 2" descr="http://www.structuredhomelearning.com/imgs/smiling_childre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8"/>
            <a:ext cx="3214678" cy="206948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0" y="6353944"/>
            <a:ext cx="91440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1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32" name="Содержимое 4"/>
          <p:cNvGraphicFramePr>
            <a:graphicFrameLocks/>
          </p:cNvGraphicFramePr>
          <p:nvPr/>
        </p:nvGraphicFramePr>
        <p:xfrm>
          <a:off x="251520" y="2071678"/>
          <a:ext cx="8568952" cy="452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3" name="Содержимое 4"/>
          <p:cNvGraphicFramePr>
            <a:graphicFrameLocks/>
          </p:cNvGraphicFramePr>
          <p:nvPr/>
        </p:nvGraphicFramePr>
        <p:xfrm>
          <a:off x="0" y="571481"/>
          <a:ext cx="8858280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1214422"/>
            <a:ext cx="4041648" cy="14877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Ремонт СДК «</a:t>
            </a:r>
            <a:r>
              <a:rPr lang="ru-RU" sz="1800" dirty="0" err="1" smtClean="0"/>
              <a:t>Гундоровский</a:t>
            </a:r>
            <a:r>
              <a:rPr lang="ru-RU" sz="1800" dirty="0" smtClean="0"/>
              <a:t>»-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1669,1 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1214422"/>
            <a:ext cx="4041775" cy="1500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освещения, кресла СДК «</a:t>
            </a:r>
            <a:r>
              <a:rPr lang="ru-RU" sz="1800" dirty="0" err="1" smtClean="0"/>
              <a:t>Курганенский</a:t>
            </a:r>
            <a:r>
              <a:rPr lang="ru-RU" sz="1800" dirty="0" smtClean="0"/>
              <a:t>»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1789,0 тыс.рублей</a:t>
            </a:r>
          </a:p>
          <a:p>
            <a:pPr algn="ctr"/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8664" y="2818418"/>
            <a:ext cx="3786447" cy="36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718050" y="2857496"/>
            <a:ext cx="4041775" cy="36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857224" y="785794"/>
            <a:ext cx="771530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Расходы  по проекту «Инициативное </a:t>
            </a:r>
            <a:r>
              <a:rPr lang="ru-RU" dirty="0" err="1" smtClean="0"/>
              <a:t>бюджетирование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0034" y="714358"/>
            <a:ext cx="842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Благоустройство общественных территорий  п.Красноармейский (1 этап)-12074,5  тыс.рублей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85926"/>
            <a:ext cx="385765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785926"/>
            <a:ext cx="3549637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Ремонт кровли администрации </a:t>
            </a:r>
            <a:r>
              <a:rPr lang="ru-RU" sz="1800" dirty="0" err="1" smtClean="0"/>
              <a:t>Камышевского</a:t>
            </a:r>
            <a:r>
              <a:rPr lang="ru-RU" sz="1800" dirty="0" smtClean="0"/>
              <a:t> сельского поселения-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803,1 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14356"/>
            <a:ext cx="4041775" cy="192882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 </a:t>
            </a:r>
            <a:r>
              <a:rPr lang="ru-RU" sz="1800" dirty="0" err="1" smtClean="0"/>
              <a:t>Гундоровского</a:t>
            </a:r>
            <a:r>
              <a:rPr lang="ru-RU" sz="1800" dirty="0" smtClean="0"/>
              <a:t> СДК (приобретение котлов, ремонт системы отопления)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1961,7 тыс.рублей</a:t>
            </a:r>
          </a:p>
          <a:p>
            <a:pPr algn="ctr"/>
            <a:endParaRPr lang="ru-RU" dirty="0"/>
          </a:p>
        </p:txBody>
      </p:sp>
      <p:pic>
        <p:nvPicPr>
          <p:cNvPr id="4098" name="Picture 2" descr="D:\Мои документы\ПУБЛИЧНЫЕ СЛУШАНЬЯ\на апрель 2022\Фото\IMG-20220411-WA006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3071809"/>
            <a:ext cx="3500462" cy="3522665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5281612" y="3071809"/>
            <a:ext cx="2914650" cy="352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Ремонт СДК </a:t>
            </a:r>
            <a:r>
              <a:rPr lang="ru-RU" sz="1800" dirty="0" err="1" smtClean="0"/>
              <a:t>х.Греково</a:t>
            </a:r>
            <a:r>
              <a:rPr lang="ru-RU" sz="1800" dirty="0" smtClean="0"/>
              <a:t>-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1923,6 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86314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</a:t>
            </a:r>
            <a:r>
              <a:rPr lang="ru-RU" sz="1800" dirty="0" err="1" smtClean="0"/>
              <a:t>Островянского</a:t>
            </a:r>
            <a:r>
              <a:rPr lang="ru-RU" sz="1800" dirty="0" smtClean="0"/>
              <a:t> СДК (потолок, освещение)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535,6 тыс.рублей</a:t>
            </a:r>
          </a:p>
          <a:p>
            <a:pPr algn="ctr"/>
            <a:endParaRPr lang="ru-RU" dirty="0"/>
          </a:p>
        </p:txBody>
      </p:sp>
      <p:pic>
        <p:nvPicPr>
          <p:cNvPr id="16" name="Содержимое 15" descr="IMG-20220412-WA0005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81000" y="2928934"/>
            <a:ext cx="4041775" cy="3357586"/>
          </a:xfrm>
        </p:spPr>
      </p:pic>
      <p:pic>
        <p:nvPicPr>
          <p:cNvPr id="10" name="Содержимое 9" descr="ремонт потолка Островянский СДК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8050" y="2928934"/>
            <a:ext cx="4041775" cy="342902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3"/>
            <a:ext cx="9144000" cy="9361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Структура расходов бюджета Орловского района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2021 году</a:t>
            </a:r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1 401 731,5тыс</a:t>
            </a:r>
            <a:r>
              <a:rPr lang="ru-RU" sz="2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рублей</a:t>
            </a: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58304" y="1463576"/>
          <a:ext cx="8985696" cy="539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125958" name="Rectangle 6"/>
          <p:cNvSpPr>
            <a:spLocks noChangeArrowheads="1"/>
          </p:cNvSpPr>
          <p:nvPr/>
        </p:nvSpPr>
        <p:spPr bwMode="auto">
          <a:xfrm rot="10800000" flipV="1">
            <a:off x="539552" y="6021288"/>
            <a:ext cx="417646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Социальная  сфера  – </a:t>
            </a:r>
          </a:p>
          <a:p>
            <a:pPr algn="ctr">
              <a:defRPr/>
            </a:pP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1 161 070,4 тыс. рублей </a:t>
            </a: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или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82,8 %</a:t>
            </a:r>
            <a:endParaRPr lang="ru-RU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6296" y="112474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тыс. рублей</a:t>
            </a:r>
            <a:endParaRPr lang="ru-RU" sz="14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57158" y="714356"/>
            <a:ext cx="4041648" cy="198781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endParaRPr lang="ru-RU" sz="1800" dirty="0" smtClean="0"/>
          </a:p>
          <a:p>
            <a:pPr algn="just"/>
            <a:r>
              <a:rPr lang="ru-RU" sz="1800" dirty="0" smtClean="0"/>
              <a:t>Проведены проектные работы для газификации земельных участков для многодетных семей </a:t>
            </a:r>
            <a:r>
              <a:rPr lang="ru-RU" sz="1800" dirty="0" err="1" smtClean="0"/>
              <a:t>Луганское</a:t>
            </a:r>
            <a:r>
              <a:rPr lang="ru-RU" sz="1800" dirty="0" smtClean="0"/>
              <a:t> сельское поселение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100,0 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14356"/>
            <a:ext cx="4041775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Изготовление ПСД (Донское, </a:t>
            </a:r>
            <a:r>
              <a:rPr lang="ru-RU" sz="1800" dirty="0" err="1" smtClean="0"/>
              <a:t>Островянское</a:t>
            </a:r>
            <a:r>
              <a:rPr lang="ru-RU" sz="1800" dirty="0" smtClean="0"/>
              <a:t>, Пролетарское с/</a:t>
            </a:r>
            <a:r>
              <a:rPr lang="ru-RU" sz="1800" dirty="0" err="1" smtClean="0"/>
              <a:t>п</a:t>
            </a:r>
            <a:r>
              <a:rPr lang="ru-RU" sz="1800" dirty="0" smtClean="0"/>
              <a:t>)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291,0 тыс.рублей</a:t>
            </a:r>
          </a:p>
          <a:p>
            <a:pPr algn="ctr"/>
            <a:endParaRPr lang="ru-RU" dirty="0"/>
          </a:p>
        </p:txBody>
      </p:sp>
      <p:pic>
        <p:nvPicPr>
          <p:cNvPr id="16" name="Содержимое 15" descr="2356_html_m683a3f3a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81000" y="3319593"/>
            <a:ext cx="4041775" cy="2663564"/>
          </a:xfrm>
          <a:prstGeom prst="rect">
            <a:avLst/>
          </a:prstGeom>
        </p:spPr>
      </p:pic>
      <p:pic>
        <p:nvPicPr>
          <p:cNvPr id="17" name="Содержимое 16" descr="b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8945" y="3302635"/>
            <a:ext cx="4039985" cy="269748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ПУБЛИЧНЫЕ СЛУШАНЬЯ\на апрель 2022\Фото\Screenshot_20220412-100225_Instagr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571480"/>
            <a:ext cx="2000264" cy="3714776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571480"/>
            <a:ext cx="178595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642918"/>
            <a:ext cx="185738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6291103" y="142200"/>
            <a:ext cx="28962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2860A8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Министерство финансов Ростовской области</a:t>
            </a:r>
          </a:p>
        </p:txBody>
      </p:sp>
      <p:sp>
        <p:nvSpPr>
          <p:cNvPr id="84" name="Прямоугольник 83"/>
          <p:cNvSpPr/>
          <p:nvPr/>
        </p:nvSpPr>
        <p:spPr>
          <a:xfrm rot="522622">
            <a:off x="2342445" y="463563"/>
            <a:ext cx="738323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7" name="Прямоугольник 86"/>
          <p:cNvSpPr/>
          <p:nvPr/>
        </p:nvSpPr>
        <p:spPr>
          <a:xfrm rot="522622">
            <a:off x="5128528" y="606440"/>
            <a:ext cx="738323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8" name="Прямоугольник 87"/>
          <p:cNvSpPr/>
          <p:nvPr/>
        </p:nvSpPr>
        <p:spPr>
          <a:xfrm rot="522622">
            <a:off x="5914398" y="462867"/>
            <a:ext cx="729125" cy="363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Овал 64"/>
          <p:cNvSpPr/>
          <p:nvPr/>
        </p:nvSpPr>
        <p:spPr>
          <a:xfrm>
            <a:off x="262752" y="3999019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3300244" y="3976431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6353498" y="3967080"/>
            <a:ext cx="2556000" cy="2556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>
            <a:off x="2893316" y="5244289"/>
            <a:ext cx="362607" cy="0"/>
          </a:xfrm>
          <a:prstGeom prst="straightConnector1">
            <a:avLst/>
          </a:prstGeom>
          <a:ln w="57150">
            <a:solidFill>
              <a:srgbClr val="1A8C9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5916136" y="5221763"/>
            <a:ext cx="362607" cy="0"/>
          </a:xfrm>
          <a:prstGeom prst="straightConnector1">
            <a:avLst/>
          </a:prstGeom>
          <a:ln w="57150">
            <a:solidFill>
              <a:srgbClr val="1A8C92"/>
            </a:solidFill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Users\Veremeychuk\Pictures\Материалы к презентации (отчет 2019)\Слайд 130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257" y="4075634"/>
            <a:ext cx="2425700" cy="24257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274615" y="4789469"/>
            <a:ext cx="253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Эффективная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бюджетная  и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налоговая политика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D:\Users\Veremeychuk\Pictures\Материалы к презентации (отчет 2019)\Слайд 130\Рисунок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8961" y="4047983"/>
            <a:ext cx="2425700" cy="2425700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3368767" y="4707035"/>
            <a:ext cx="2631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Обеспечение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сбалансированности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бюджета Орловского района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8" name="Picture 4" descr="D:\Users\Veremeychuk\Pictures\Материалы к презентации (отчет 2019)\Слайд 130\Рисунок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6887" y="4048314"/>
            <a:ext cx="2425700" cy="2425700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6630145" y="4547433"/>
            <a:ext cx="20714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Выполнение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стратегических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задач в секторах 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муниципальной</a:t>
            </a:r>
          </a:p>
          <a:p>
            <a:pPr algn="ctr"/>
            <a:r>
              <a:rPr lang="ru-RU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ответственности</a:t>
            </a:r>
            <a:endParaRPr lang="ru-RU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111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64337"/>
            <a:ext cx="2057400" cy="1536561"/>
          </a:xfrm>
          <a:prstGeom prst="rect">
            <a:avLst/>
          </a:prstGeom>
        </p:spPr>
      </p:pic>
      <p:sp>
        <p:nvSpPr>
          <p:cNvPr id="88" name="Овал 87"/>
          <p:cNvSpPr/>
          <p:nvPr/>
        </p:nvSpPr>
        <p:spPr>
          <a:xfrm>
            <a:off x="5543551" y="3690681"/>
            <a:ext cx="2295613" cy="231959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5" name="Диаграмма 74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7788368"/>
              </p:ext>
            </p:extLst>
          </p:nvPr>
        </p:nvGraphicFramePr>
        <p:xfrm>
          <a:off x="5543552" y="3774219"/>
          <a:ext cx="2333625" cy="216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2143109" y="4064488"/>
            <a:ext cx="185738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>
            <a:off x="610650" y="1404945"/>
            <a:ext cx="4828125" cy="1509707"/>
          </a:xfrm>
          <a:prstGeom prst="roundRect">
            <a:avLst/>
          </a:prstGeom>
          <a:noFill/>
          <a:ln w="19050">
            <a:solidFill>
              <a:srgbClr val="006B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39087" y="13123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84903" y="501058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в 2020 году 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433987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12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>
            <a:off x="620175" y="3048002"/>
            <a:ext cx="4828125" cy="1562100"/>
          </a:xfrm>
          <a:prstGeom prst="roundRect">
            <a:avLst/>
          </a:prstGeom>
          <a:noFill/>
          <a:ln w="19050">
            <a:solidFill>
              <a:srgbClr val="CC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881062" y="1389676"/>
            <a:ext cx="277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Человеческий капитал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1357930" y="1711805"/>
            <a:ext cx="1232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Демография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2857489" y="2337754"/>
            <a:ext cx="1643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Культура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1454244" y="1959462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390649" y="195932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86676,2тыс.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2500298" y="2586976"/>
            <a:ext cx="1714513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2643174" y="2598211"/>
            <a:ext cx="185738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4776,5тыс.руб.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48612" y="29411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653387" y="3045926"/>
            <a:ext cx="108614" cy="110247"/>
          </a:xfrm>
          <a:prstGeom prst="ellipse">
            <a:avLst/>
          </a:prstGeom>
          <a:solidFill>
            <a:srgbClr val="CCCC00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957262" y="3056550"/>
            <a:ext cx="4167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Комфортная среда для жизни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490" y="1747840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2357430"/>
            <a:ext cx="4953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3857628"/>
            <a:ext cx="523875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1285852" y="3571876"/>
            <a:ext cx="3286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Жилье и городская среда</a:t>
            </a:r>
            <a:endParaRPr lang="ru-RU" sz="1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333499" y="3578573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2071670" y="4073875"/>
            <a:ext cx="19288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12086,5 тыс.руб</a:t>
            </a:r>
            <a:r>
              <a:rPr lang="ru-RU" sz="10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5553077" y="1628960"/>
            <a:ext cx="3590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РОССИИ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СТРАТЕГИЧЕСКИХ ЗАДАЧАХ РАЗВИТИЯ РОССИЙСКОЙ ФЕДЕРАЦИИ НА ПЕРИОД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2024 ГОДА»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857885" y="4477628"/>
            <a:ext cx="182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103,5</a:t>
            </a:r>
          </a:p>
        </p:txBody>
      </p:sp>
      <p:pic>
        <p:nvPicPr>
          <p:cNvPr id="7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74557" y="3495466"/>
            <a:ext cx="841375" cy="841375"/>
          </a:xfrm>
          <a:prstGeom prst="rect">
            <a:avLst/>
          </a:prstGeom>
          <a:noFill/>
        </p:spPr>
      </p:pic>
      <p:pic>
        <p:nvPicPr>
          <p:cNvPr id="81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7972130" y="4435626"/>
            <a:ext cx="854075" cy="847725"/>
          </a:xfrm>
          <a:prstGeom prst="rect">
            <a:avLst/>
          </a:prstGeom>
          <a:noFill/>
        </p:spPr>
      </p:pic>
      <p:sp>
        <p:nvSpPr>
          <p:cNvPr id="82" name="TextBox 81"/>
          <p:cNvSpPr txBox="1"/>
          <p:nvPr/>
        </p:nvSpPr>
        <p:spPr>
          <a:xfrm>
            <a:off x="7989978" y="37061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88,4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5635718" y="2959587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5667236" y="3073748"/>
            <a:ext cx="1724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Млн.рублей</a:t>
            </a:r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07410" y="3209247"/>
            <a:ext cx="938279" cy="8739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8009028" y="4658604"/>
            <a:ext cx="78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11,6</a:t>
            </a:r>
          </a:p>
        </p:txBody>
      </p:sp>
      <p:pic>
        <p:nvPicPr>
          <p:cNvPr id="8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9125" y="1399967"/>
            <a:ext cx="148180" cy="148180"/>
          </a:xfrm>
          <a:prstGeom prst="rect">
            <a:avLst/>
          </a:prstGeom>
          <a:noFill/>
        </p:spPr>
      </p:pic>
      <p:pic>
        <p:nvPicPr>
          <p:cNvPr id="90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620920" y="3025927"/>
            <a:ext cx="166183" cy="164948"/>
          </a:xfrm>
          <a:prstGeom prst="rect">
            <a:avLst/>
          </a:prstGeom>
          <a:noFill/>
        </p:spPr>
      </p:pic>
      <p:pic>
        <p:nvPicPr>
          <p:cNvPr id="86018" name="Picture 2" descr="https://glinka.admin-smolensk.ru/files/1068/9444c750f58479bb2d83670738ba5615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8662" y="4714884"/>
            <a:ext cx="3595654" cy="17447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4903" y="367707"/>
            <a:ext cx="8382000" cy="822919"/>
          </a:xfrm>
        </p:spPr>
        <p:txBody>
          <a:bodyPr>
            <a:no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бюджета Орловского района в 2021 году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Группа 7">
            <a:extLst>
              <a:ext uri="{FF2B5EF4-FFF2-40B4-BE49-F238E27FC236}">
                <a16:creationId xmlns:a16="http://schemas.microsoft.com/office/drawing/2014/main" xmlns="" id="{0714EEE4-8C7C-4FA3-ACE2-7E2C05F1BB8E}"/>
              </a:ext>
            </a:extLst>
          </p:cNvPr>
          <p:cNvGrpSpPr/>
          <p:nvPr/>
        </p:nvGrpSpPr>
        <p:grpSpPr>
          <a:xfrm>
            <a:off x="3752833" y="1102975"/>
            <a:ext cx="5132219" cy="1153555"/>
            <a:chOff x="-555228" y="2984892"/>
            <a:chExt cx="6842957" cy="1502649"/>
          </a:xfrm>
        </p:grpSpPr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xmlns="" id="{FA791429-810C-4D9B-8223-378454232875}"/>
                </a:ext>
              </a:extLst>
            </p:cNvPr>
            <p:cNvSpPr/>
            <p:nvPr/>
          </p:nvSpPr>
          <p:spPr>
            <a:xfrm flipH="1">
              <a:off x="-555228" y="3126229"/>
              <a:ext cx="4707514" cy="1290381"/>
            </a:xfrm>
            <a:prstGeom prst="rect">
              <a:avLst/>
            </a:prstGeom>
            <a:solidFill>
              <a:srgbClr val="2860A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xmlns="" id="{DF8B3407-34E3-437B-BF9B-F95559B1D828}"/>
                </a:ext>
              </a:extLst>
            </p:cNvPr>
            <p:cNvSpPr/>
            <p:nvPr/>
          </p:nvSpPr>
          <p:spPr>
            <a:xfrm>
              <a:off x="4785081" y="2984892"/>
              <a:ext cx="1502648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2860A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A586D18D-E780-4A17-8FAC-70171FB7D852}"/>
                </a:ext>
              </a:extLst>
            </p:cNvPr>
            <p:cNvSpPr txBox="1"/>
            <p:nvPr/>
          </p:nvSpPr>
          <p:spPr>
            <a:xfrm>
              <a:off x="-419205" y="3098517"/>
              <a:ext cx="4544784" cy="84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органов власти</a:t>
              </a:r>
              <a:b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261 работник </a:t>
              </a:r>
              <a:b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органов местного самоуправления</a:t>
              </a:r>
            </a:p>
          </p:txBody>
        </p:sp>
      </p:grp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FA791429-810C-4D9B-8223-378454232875}"/>
              </a:ext>
            </a:extLst>
          </p:cNvPr>
          <p:cNvSpPr/>
          <p:nvPr/>
        </p:nvSpPr>
        <p:spPr>
          <a:xfrm flipH="1">
            <a:off x="355104" y="1410612"/>
            <a:ext cx="2959596" cy="599597"/>
          </a:xfrm>
          <a:prstGeom prst="rect">
            <a:avLst/>
          </a:prstGeom>
          <a:solidFill>
            <a:srgbClr val="2860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A586D18D-E780-4A17-8FAC-70171FB7D852}"/>
              </a:ext>
            </a:extLst>
          </p:cNvPr>
          <p:cNvSpPr txBox="1"/>
          <p:nvPr/>
        </p:nvSpPr>
        <p:spPr>
          <a:xfrm>
            <a:off x="376505" y="1375463"/>
            <a:ext cx="292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аппарата </a:t>
            </a:r>
            <a:b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муниципального управления</a:t>
            </a:r>
            <a:endParaRPr lang="ru-RU" sz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H="1">
            <a:off x="7247168" y="1712898"/>
            <a:ext cx="486232" cy="366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Овал 113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7698519" y="165976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Овал 114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3747977" y="1647910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A586D18D-E780-4A17-8FAC-70171FB7D852}"/>
              </a:ext>
            </a:extLst>
          </p:cNvPr>
          <p:cNvSpPr txBox="1"/>
          <p:nvPr/>
        </p:nvSpPr>
        <p:spPr>
          <a:xfrm>
            <a:off x="7759278" y="1333076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145,2 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Прямая соединительная линия 118"/>
          <p:cNvCxnSpPr>
            <a:stCxn id="82" idx="3"/>
            <a:endCxn id="88" idx="1"/>
          </p:cNvCxnSpPr>
          <p:nvPr/>
        </p:nvCxnSpPr>
        <p:spPr>
          <a:xfrm flipH="1">
            <a:off x="3314700" y="1706775"/>
            <a:ext cx="438132" cy="36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Группа 7">
            <a:extLst>
              <a:ext uri="{FF2B5EF4-FFF2-40B4-BE49-F238E27FC236}">
                <a16:creationId xmlns:a16="http://schemas.microsoft.com/office/drawing/2014/main" xmlns="" id="{0714EEE4-8C7C-4FA3-ACE2-7E2C05F1BB8E}"/>
              </a:ext>
            </a:extLst>
          </p:cNvPr>
          <p:cNvGrpSpPr/>
          <p:nvPr/>
        </p:nvGrpSpPr>
        <p:grpSpPr>
          <a:xfrm>
            <a:off x="3743307" y="2485532"/>
            <a:ext cx="5132219" cy="1153555"/>
            <a:chOff x="-555228" y="3074780"/>
            <a:chExt cx="6842957" cy="1502649"/>
          </a:xfrm>
        </p:grpSpPr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xmlns="" id="{FA791429-810C-4D9B-8223-378454232875}"/>
                </a:ext>
              </a:extLst>
            </p:cNvPr>
            <p:cNvSpPr/>
            <p:nvPr/>
          </p:nvSpPr>
          <p:spPr>
            <a:xfrm flipH="1">
              <a:off x="-555228" y="3182411"/>
              <a:ext cx="4707514" cy="1290381"/>
            </a:xfrm>
            <a:prstGeom prst="rect">
              <a:avLst/>
            </a:prstGeom>
            <a:solidFill>
              <a:srgbClr val="EDE31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3" name="Овал 132">
              <a:extLst>
                <a:ext uri="{FF2B5EF4-FFF2-40B4-BE49-F238E27FC236}">
                  <a16:creationId xmlns:a16="http://schemas.microsoft.com/office/drawing/2014/main" xmlns="" id="{DF8B3407-34E3-437B-BF9B-F95559B1D828}"/>
                </a:ext>
              </a:extLst>
            </p:cNvPr>
            <p:cNvSpPr/>
            <p:nvPr/>
          </p:nvSpPr>
          <p:spPr>
            <a:xfrm>
              <a:off x="4785081" y="3074780"/>
              <a:ext cx="1502648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EDE31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A586D18D-E780-4A17-8FAC-70171FB7D852}"/>
                </a:ext>
              </a:extLst>
            </p:cNvPr>
            <p:cNvSpPr txBox="1"/>
            <p:nvPr/>
          </p:nvSpPr>
          <p:spPr>
            <a:xfrm>
              <a:off x="-462472" y="3400506"/>
              <a:ext cx="4623756" cy="601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муниципальных учреждений </a:t>
              </a:r>
              <a:b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endPara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A586D18D-E780-4A17-8FAC-70171FB7D852}"/>
              </a:ext>
            </a:extLst>
          </p:cNvPr>
          <p:cNvSpPr txBox="1"/>
          <p:nvPr/>
        </p:nvSpPr>
        <p:spPr>
          <a:xfrm>
            <a:off x="332476" y="2742778"/>
            <a:ext cx="2924175" cy="461665"/>
          </a:xfrm>
          <a:prstGeom prst="rect">
            <a:avLst/>
          </a:prstGeom>
          <a:solidFill>
            <a:srgbClr val="EDE31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r">
              <a:lnSpc>
                <a:spcPct val="100000"/>
              </a:lnSpc>
              <a:spcAft>
                <a:spcPts val="0"/>
              </a:spcAft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Финансовое обеспечение муниципальных учреждений </a:t>
            </a:r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3721206" y="3004603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8" name="Прямая соединительная линия 137"/>
          <p:cNvCxnSpPr>
            <a:stCxn id="132" idx="3"/>
            <a:endCxn id="136" idx="3"/>
          </p:cNvCxnSpPr>
          <p:nvPr/>
        </p:nvCxnSpPr>
        <p:spPr>
          <a:xfrm rot="10800000">
            <a:off x="3256651" y="2973611"/>
            <a:ext cx="486656" cy="8984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Группа 7">
            <a:extLst>
              <a:ext uri="{FF2B5EF4-FFF2-40B4-BE49-F238E27FC236}">
                <a16:creationId xmlns:a16="http://schemas.microsoft.com/office/drawing/2014/main" xmlns="" id="{0714EEE4-8C7C-4FA3-ACE2-7E2C05F1BB8E}"/>
              </a:ext>
            </a:extLst>
          </p:cNvPr>
          <p:cNvGrpSpPr/>
          <p:nvPr/>
        </p:nvGrpSpPr>
        <p:grpSpPr>
          <a:xfrm>
            <a:off x="3751035" y="3856233"/>
            <a:ext cx="5132219" cy="1153555"/>
            <a:chOff x="-555228" y="3086016"/>
            <a:chExt cx="6842956" cy="1502649"/>
          </a:xfrm>
        </p:grpSpPr>
        <p:sp>
          <p:nvSpPr>
            <p:cNvPr id="140" name="Прямоугольник 139">
              <a:extLst>
                <a:ext uri="{FF2B5EF4-FFF2-40B4-BE49-F238E27FC236}">
                  <a16:creationId xmlns:a16="http://schemas.microsoft.com/office/drawing/2014/main" xmlns="" id="{FA791429-810C-4D9B-8223-378454232875}"/>
                </a:ext>
              </a:extLst>
            </p:cNvPr>
            <p:cNvSpPr/>
            <p:nvPr/>
          </p:nvSpPr>
          <p:spPr>
            <a:xfrm flipH="1">
              <a:off x="-555228" y="3328959"/>
              <a:ext cx="4707514" cy="102982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xmlns="" id="{DF8B3407-34E3-437B-BF9B-F95559B1D828}"/>
                </a:ext>
              </a:extLst>
            </p:cNvPr>
            <p:cNvSpPr/>
            <p:nvPr/>
          </p:nvSpPr>
          <p:spPr>
            <a:xfrm>
              <a:off x="4785081" y="3086016"/>
              <a:ext cx="1502647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A586D18D-E780-4A17-8FAC-70171FB7D852}"/>
                </a:ext>
              </a:extLst>
            </p:cNvPr>
            <p:cNvSpPr txBox="1"/>
            <p:nvPr/>
          </p:nvSpPr>
          <p:spPr>
            <a:xfrm>
              <a:off x="-426768" y="3607227"/>
              <a:ext cx="4533492" cy="3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ru-RU" sz="1200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более 12,5 тыс. граждан и семей</a:t>
              </a:r>
            </a:p>
          </p:txBody>
        </p:sp>
      </p:grp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xmlns="" id="{FA791429-810C-4D9B-8223-378454232875}"/>
              </a:ext>
            </a:extLst>
          </p:cNvPr>
          <p:cNvSpPr/>
          <p:nvPr/>
        </p:nvSpPr>
        <p:spPr>
          <a:xfrm flipH="1">
            <a:off x="336054" y="4146620"/>
            <a:ext cx="2959596" cy="5995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A586D18D-E780-4A17-8FAC-70171FB7D852}"/>
              </a:ext>
            </a:extLst>
          </p:cNvPr>
          <p:cNvSpPr txBox="1"/>
          <p:nvPr/>
        </p:nvSpPr>
        <p:spPr>
          <a:xfrm>
            <a:off x="366081" y="4122105"/>
            <a:ext cx="292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Меры социальной поддержки отдельных категорий граждан, включая обеспечение жильем</a:t>
            </a:r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3737553" y="4375291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46" name="Прямая соединительная линия 145"/>
          <p:cNvCxnSpPr>
            <a:stCxn id="140" idx="3"/>
            <a:endCxn id="143" idx="1"/>
          </p:cNvCxnSpPr>
          <p:nvPr/>
        </p:nvCxnSpPr>
        <p:spPr>
          <a:xfrm flipH="1">
            <a:off x="3295650" y="4438023"/>
            <a:ext cx="455384" cy="8396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Группа 7">
            <a:extLst>
              <a:ext uri="{FF2B5EF4-FFF2-40B4-BE49-F238E27FC236}">
                <a16:creationId xmlns:a16="http://schemas.microsoft.com/office/drawing/2014/main" xmlns="" id="{0714EEE4-8C7C-4FA3-ACE2-7E2C05F1BB8E}"/>
              </a:ext>
            </a:extLst>
          </p:cNvPr>
          <p:cNvGrpSpPr/>
          <p:nvPr/>
        </p:nvGrpSpPr>
        <p:grpSpPr>
          <a:xfrm>
            <a:off x="3786182" y="5199257"/>
            <a:ext cx="5107497" cy="1153555"/>
            <a:chOff x="-533765" y="3086016"/>
            <a:chExt cx="6809993" cy="1502649"/>
          </a:xfrm>
        </p:grpSpPr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xmlns="" id="{FA791429-810C-4D9B-8223-378454232875}"/>
                </a:ext>
              </a:extLst>
            </p:cNvPr>
            <p:cNvSpPr/>
            <p:nvPr/>
          </p:nvSpPr>
          <p:spPr>
            <a:xfrm flipH="1">
              <a:off x="-533765" y="3292572"/>
              <a:ext cx="4707513" cy="9926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9" name="Овал 148">
              <a:extLst>
                <a:ext uri="{FF2B5EF4-FFF2-40B4-BE49-F238E27FC236}">
                  <a16:creationId xmlns:a16="http://schemas.microsoft.com/office/drawing/2014/main" xmlns="" id="{DF8B3407-34E3-437B-BF9B-F95559B1D828}"/>
                </a:ext>
              </a:extLst>
            </p:cNvPr>
            <p:cNvSpPr/>
            <p:nvPr/>
          </p:nvSpPr>
          <p:spPr>
            <a:xfrm>
              <a:off x="4773581" y="3086016"/>
              <a:ext cx="1502647" cy="15026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92D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A586D18D-E780-4A17-8FAC-70171FB7D852}"/>
                </a:ext>
              </a:extLst>
            </p:cNvPr>
            <p:cNvSpPr txBox="1"/>
            <p:nvPr/>
          </p:nvSpPr>
          <p:spPr>
            <a:xfrm>
              <a:off x="-406161" y="3647488"/>
              <a:ext cx="4514084" cy="3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  <a:spcAft>
                  <a:spcPts val="1200"/>
                </a:spcAft>
              </a:pP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n-US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sz="1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муниципальных учреждений</a:t>
              </a:r>
            </a:p>
          </p:txBody>
        </p:sp>
      </p:grp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xmlns="" id="{FA791429-810C-4D9B-8223-378454232875}"/>
              </a:ext>
            </a:extLst>
          </p:cNvPr>
          <p:cNvSpPr/>
          <p:nvPr/>
        </p:nvSpPr>
        <p:spPr>
          <a:xfrm flipH="1">
            <a:off x="303348" y="5481020"/>
            <a:ext cx="2959596" cy="5995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A586D18D-E780-4A17-8FAC-70171FB7D852}"/>
              </a:ext>
            </a:extLst>
          </p:cNvPr>
          <p:cNvSpPr txBox="1"/>
          <p:nvPr/>
        </p:nvSpPr>
        <p:spPr>
          <a:xfrm>
            <a:off x="342001" y="5456503"/>
            <a:ext cx="292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600"/>
              </a:spcBef>
              <a:spcAft>
                <a:spcPts val="1200"/>
              </a:spcAft>
            </a:pPr>
            <a:r>
              <a:rPr lang="ru-R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субсидии на иные цели муниципальным учреждениям</a:t>
            </a:r>
          </a:p>
        </p:txBody>
      </p:sp>
      <p:sp>
        <p:nvSpPr>
          <p:cNvPr id="153" name="Овал 152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3747976" y="5718321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4" name="Прямая соединительная линия 153"/>
          <p:cNvCxnSpPr>
            <a:stCxn id="148" idx="3"/>
            <a:endCxn id="151" idx="1"/>
          </p:cNvCxnSpPr>
          <p:nvPr/>
        </p:nvCxnSpPr>
        <p:spPr>
          <a:xfrm rot="10800000" flipV="1">
            <a:off x="3262944" y="5738827"/>
            <a:ext cx="523238" cy="4199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H="1">
            <a:off x="7248067" y="3053684"/>
            <a:ext cx="474597" cy="114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Овал 155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7698519" y="2995066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A586D18D-E780-4A17-8FAC-70171FB7D852}"/>
              </a:ext>
            </a:extLst>
          </p:cNvPr>
          <p:cNvSpPr txBox="1"/>
          <p:nvPr/>
        </p:nvSpPr>
        <p:spPr>
          <a:xfrm>
            <a:off x="7777429" y="5472491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145,9</a:t>
            </a:r>
            <a:b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A586D18D-E780-4A17-8FAC-70171FB7D852}"/>
              </a:ext>
            </a:extLst>
          </p:cNvPr>
          <p:cNvSpPr txBox="1"/>
          <p:nvPr/>
        </p:nvSpPr>
        <p:spPr>
          <a:xfrm>
            <a:off x="7764308" y="4124436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371,0 </a:t>
            </a:r>
            <a:r>
              <a:rPr lang="ru-RU" sz="1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A586D18D-E780-4A17-8FAC-70171FB7D852}"/>
              </a:ext>
            </a:extLst>
          </p:cNvPr>
          <p:cNvSpPr txBox="1"/>
          <p:nvPr/>
        </p:nvSpPr>
        <p:spPr>
          <a:xfrm>
            <a:off x="7767005" y="2763260"/>
            <a:ext cx="111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591,8</a:t>
            </a:r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endParaRPr lang="ru-RU" sz="5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</a:p>
          <a:p>
            <a:pPr lvl="0" algn="ctr"/>
            <a:r>
              <a:rPr lang="ru-RU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рублей</a:t>
            </a:r>
            <a:endParaRPr lang="ru-RU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0" name="Прямая соединительная линия 159"/>
          <p:cNvCxnSpPr/>
          <p:nvPr/>
        </p:nvCxnSpPr>
        <p:spPr>
          <a:xfrm flipH="1">
            <a:off x="7273046" y="4424384"/>
            <a:ext cx="457345" cy="5013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Овал 160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7694923" y="4364867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2" name="Прямая соединительная линия 161"/>
          <p:cNvCxnSpPr/>
          <p:nvPr/>
        </p:nvCxnSpPr>
        <p:spPr>
          <a:xfrm flipH="1">
            <a:off x="7274845" y="5758785"/>
            <a:ext cx="465971" cy="24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Овал 162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7704448" y="5706095"/>
            <a:ext cx="116544" cy="117812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7651" y="381001"/>
            <a:ext cx="8734425" cy="866775"/>
          </a:xfrm>
        </p:spPr>
        <p:txBody>
          <a:bodyPr>
            <a:no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бюджета Орловского района на повышение оплаты труда в 2021 году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1769224" y="1209588"/>
            <a:ext cx="5622176" cy="546743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2484183" y="1685926"/>
            <a:ext cx="4433631" cy="4433631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2897855" y="2176209"/>
            <a:ext cx="3386393" cy="338639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3390898" y="2638425"/>
            <a:ext cx="2409825" cy="240982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DF8B3407-34E3-437B-BF9B-F95559B1D828}"/>
              </a:ext>
            </a:extLst>
          </p:cNvPr>
          <p:cNvSpPr/>
          <p:nvPr/>
        </p:nvSpPr>
        <p:spPr>
          <a:xfrm rot="10800000">
            <a:off x="3497033" y="1304925"/>
            <a:ext cx="2304000" cy="2340208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8" name="Овал 97">
            <a:extLst>
              <a:ext uri="{FF2B5EF4-FFF2-40B4-BE49-F238E27FC236}">
                <a16:creationId xmlns:a16="http://schemas.microsoft.com/office/drawing/2014/main" xmlns="" id="{DF8B3407-34E3-437B-BF9B-F95559B1D828}"/>
              </a:ext>
            </a:extLst>
          </p:cNvPr>
          <p:cNvSpPr/>
          <p:nvPr/>
        </p:nvSpPr>
        <p:spPr>
          <a:xfrm>
            <a:off x="1865845" y="3649180"/>
            <a:ext cx="2232000" cy="226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EDE31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xmlns="" id="{DF8B3407-34E3-437B-BF9B-F95559B1D828}"/>
              </a:ext>
            </a:extLst>
          </p:cNvPr>
          <p:cNvSpPr/>
          <p:nvPr/>
        </p:nvSpPr>
        <p:spPr>
          <a:xfrm>
            <a:off x="5208883" y="3666655"/>
            <a:ext cx="2232000" cy="2268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2860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4987262" y="58748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8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5926" y="5962442"/>
            <a:ext cx="148180" cy="148180"/>
          </a:xfrm>
          <a:prstGeom prst="rect">
            <a:avLst/>
          </a:prstGeom>
          <a:noFill/>
        </p:spPr>
      </p:pic>
      <p:sp>
        <p:nvSpPr>
          <p:cNvPr id="113" name="Овал 112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2958437" y="2903051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8475" y="2990642"/>
            <a:ext cx="148180" cy="148180"/>
          </a:xfrm>
          <a:prstGeom prst="rect">
            <a:avLst/>
          </a:prstGeom>
          <a:noFill/>
        </p:spPr>
      </p:pic>
      <p:sp>
        <p:nvSpPr>
          <p:cNvPr id="147" name="Овал 146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5920711" y="2893526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0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6003653" y="2967670"/>
            <a:ext cx="166183" cy="164948"/>
          </a:xfrm>
          <a:prstGeom prst="rect">
            <a:avLst/>
          </a:prstGeom>
          <a:noFill/>
        </p:spPr>
      </p:pic>
      <p:sp>
        <p:nvSpPr>
          <p:cNvPr id="157" name="Овал 156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2291687" y="3187902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8" name="Picture 2" descr="D:\Users\Veremeychuk\Pictures\Материалы к презентации (отчет 2019)\Слайд 2\Рисунок1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" contrast="63000"/>
          </a:blip>
          <a:srcRect/>
          <a:stretch>
            <a:fillRect/>
          </a:stretch>
        </p:blipFill>
        <p:spPr bwMode="auto">
          <a:xfrm>
            <a:off x="2363995" y="3264053"/>
            <a:ext cx="166183" cy="164948"/>
          </a:xfrm>
          <a:prstGeom prst="rect">
            <a:avLst/>
          </a:prstGeom>
          <a:noFill/>
        </p:spPr>
      </p:pic>
      <p:sp>
        <p:nvSpPr>
          <p:cNvPr id="159" name="Овал 158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4513709" y="5408126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0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5121" y="5481724"/>
            <a:ext cx="166600" cy="166600"/>
          </a:xfrm>
          <a:prstGeom prst="rect">
            <a:avLst/>
          </a:prstGeom>
          <a:noFill/>
        </p:spPr>
      </p:pic>
      <p:sp>
        <p:nvSpPr>
          <p:cNvPr id="161" name="Овал 160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6054062" y="22267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2" name="Picture 4" descr="D:\Users\Veremeychuk\Pictures\Материалы к презентации (отчет 2019)\Слайд 2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3467" y="2300375"/>
            <a:ext cx="166600" cy="166600"/>
          </a:xfrm>
          <a:prstGeom prst="rect">
            <a:avLst/>
          </a:prstGeom>
          <a:noFill/>
        </p:spPr>
      </p:pic>
      <p:sp>
        <p:nvSpPr>
          <p:cNvPr id="164" name="Овал 163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2982226" y="2177715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" name="Овал 162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3054838" y="2258223"/>
            <a:ext cx="49871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7" name="Овал 186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6172202" y="3568364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8" name="Овал 187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6236186" y="36350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9" name="Овал 188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4067177" y="53876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0" name="Овал 189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4131161" y="54543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1" name="Овал 190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5686427" y="25682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2" name="Овал 191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5750411" y="26349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3" name="Овал 192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6610352" y="32540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4" name="Овал 193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6674336" y="33207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5" name="Овал 194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3429002" y="32159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6" name="Овал 195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3492986" y="32826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7" name="Овал 196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2819402" y="3587415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8" name="Овал 197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2883386" y="3654092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9" name="Овал 198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4113903" y="5978190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0" name="Овал 199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4177887" y="6044866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1" name="Овал 200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4543427" y="4939966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2" name="Овал 201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4605404" y="50066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3" name="Овал 202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5048252" y="5349541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4" name="Овал 203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5112236" y="5416217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5" name="Овал 204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3429002" y="2472990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6" name="Овал 205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3492986" y="2539666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7" name="Овал 206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5600702" y="3301666"/>
            <a:ext cx="200093" cy="20227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8" name="Овал 207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5664686" y="3368341"/>
            <a:ext cx="69430" cy="70185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BB62FD61-17F3-43CD-8C1F-B4C186AFF1D3}"/>
              </a:ext>
            </a:extLst>
          </p:cNvPr>
          <p:cNvSpPr txBox="1"/>
          <p:nvPr/>
        </p:nvSpPr>
        <p:spPr>
          <a:xfrm>
            <a:off x="3574419" y="1397483"/>
            <a:ext cx="21469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10965,1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Сохранение соотношения целевых показателей заработной платы работников бюджетной сферы, установленных  Указами Президента Российской Федерации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 года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BB62FD61-17F3-43CD-8C1F-B4C186AFF1D3}"/>
              </a:ext>
            </a:extLst>
          </p:cNvPr>
          <p:cNvSpPr txBox="1"/>
          <p:nvPr/>
        </p:nvSpPr>
        <p:spPr>
          <a:xfrm>
            <a:off x="1788254" y="3879552"/>
            <a:ext cx="24002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1474,0</a:t>
            </a:r>
          </a:p>
          <a:p>
            <a:pPr algn="ctr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Индексация заработной платы «неуказных» категорий работников бюджетной сферы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октября 2020 года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 3,0 %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BB62FD61-17F3-43CD-8C1F-B4C186AFF1D3}"/>
              </a:ext>
            </a:extLst>
          </p:cNvPr>
          <p:cNvSpPr txBox="1"/>
          <p:nvPr/>
        </p:nvSpPr>
        <p:spPr>
          <a:xfrm>
            <a:off x="5165448" y="3983004"/>
            <a:ext cx="234314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3150,4</a:t>
            </a:r>
          </a:p>
          <a:p>
            <a:pPr algn="ctr"/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рублей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100" b="1" dirty="0" smtClean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Увеличение минимального размера оплаты труда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 января 2021 года </a:t>
            </a:r>
          </a:p>
          <a:p>
            <a:pPr algn="ctr"/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12 792 рублей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6305550" y="1229603"/>
            <a:ext cx="2838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15589,5</a:t>
            </a:r>
          </a:p>
          <a:p>
            <a:pPr algn="ctr"/>
            <a:r>
              <a:rPr lang="ru-RU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тыс. рублей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-3131"/>
            <a:ext cx="112085" cy="68611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7788368"/>
              </p:ext>
            </p:extLst>
          </p:nvPr>
        </p:nvGraphicFramePr>
        <p:xfrm>
          <a:off x="592117" y="1500174"/>
          <a:ext cx="3627458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9" name="Диаграмма 58"/>
          <p:cNvGraphicFramePr/>
          <p:nvPr/>
        </p:nvGraphicFramePr>
        <p:xfrm>
          <a:off x="3790950" y="5283145"/>
          <a:ext cx="1724025" cy="650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613923"/>
            <a:ext cx="8602173" cy="314748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«Бюджет развития» Орловского района в 2021 году</a:t>
            </a:r>
            <a:b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2928926" y="1571612"/>
            <a:ext cx="82800" cy="83701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2500298" y="1071546"/>
            <a:ext cx="380461" cy="38962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V="1">
            <a:off x="2857488" y="1142984"/>
            <a:ext cx="742950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3357554" y="1357298"/>
            <a:ext cx="727870" cy="1461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8DF53F8-F5A3-4A58-9FCD-E2B214BCEF9E}"/>
              </a:ext>
            </a:extLst>
          </p:cNvPr>
          <p:cNvSpPr txBox="1"/>
          <p:nvPr/>
        </p:nvSpPr>
        <p:spPr>
          <a:xfrm>
            <a:off x="6387994" y="5000636"/>
            <a:ext cx="25655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Капитальный ремонт – 30152,7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8DF53F8-F5A3-4A58-9FCD-E2B214BCEF9E}"/>
              </a:ext>
            </a:extLst>
          </p:cNvPr>
          <p:cNvSpPr txBox="1"/>
          <p:nvPr/>
        </p:nvSpPr>
        <p:spPr>
          <a:xfrm>
            <a:off x="6391276" y="4214818"/>
            <a:ext cx="2514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Приобретение основных средств – 79188,7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8DF53F8-F5A3-4A58-9FCD-E2B214BCEF9E}"/>
              </a:ext>
            </a:extLst>
          </p:cNvPr>
          <p:cNvSpPr txBox="1"/>
          <p:nvPr/>
        </p:nvSpPr>
        <p:spPr>
          <a:xfrm>
            <a:off x="6426194" y="2857496"/>
            <a:ext cx="24701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Дорожное хозяйство (строительство, реконструкция, капитальный ремонт дорог, разработка проектно-сметной документации) -29610,5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6286508" y="3214685"/>
            <a:ext cx="45719" cy="142875"/>
          </a:xfrm>
          <a:prstGeom prst="ellipse">
            <a:avLst/>
          </a:prstGeom>
          <a:noFill/>
          <a:ln w="38100">
            <a:solidFill>
              <a:srgbClr val="92D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6215074" y="2071678"/>
            <a:ext cx="81410" cy="74219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8DF53F8-F5A3-4A58-9FCD-E2B214BCEF9E}"/>
              </a:ext>
            </a:extLst>
          </p:cNvPr>
          <p:cNvSpPr txBox="1"/>
          <p:nvPr/>
        </p:nvSpPr>
        <p:spPr>
          <a:xfrm>
            <a:off x="6410326" y="1928802"/>
            <a:ext cx="2514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и реконструкция муниципальных объектов – 1139,4</a:t>
            </a:r>
            <a:endParaRPr lang="ru-RU" sz="10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6286512" y="4357694"/>
            <a:ext cx="71897" cy="45719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="" xmlns:a16="http://schemas.microsoft.com/office/drawing/2014/main" id="{0D9FF38C-E252-404B-B6D9-E8B70A944C46}"/>
              </a:ext>
            </a:extLst>
          </p:cNvPr>
          <p:cNvSpPr/>
          <p:nvPr/>
        </p:nvSpPr>
        <p:spPr>
          <a:xfrm>
            <a:off x="3571868" y="1071546"/>
            <a:ext cx="11430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21,1 %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161925" y="2562225"/>
            <a:ext cx="504825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Прямоугольник 87">
            <a:extLst>
              <a:ext uri="{FF2B5EF4-FFF2-40B4-BE49-F238E27FC236}">
                <a16:creationId xmlns="" xmlns:a16="http://schemas.microsoft.com/office/drawing/2014/main" xmlns:lc="http://schemas.openxmlformats.org/drawingml/2006/lockedCanvas" id="{0D9FF38C-E252-404B-B6D9-E8B70A944C46}"/>
              </a:ext>
            </a:extLst>
          </p:cNvPr>
          <p:cNvSpPr/>
          <p:nvPr/>
        </p:nvSpPr>
        <p:spPr>
          <a:xfrm>
            <a:off x="2786050" y="857232"/>
            <a:ext cx="128588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0,8 %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="" xmlns:a16="http://schemas.microsoft.com/office/drawing/2014/main" xmlns:lc="http://schemas.openxmlformats.org/drawingml/2006/lockedCanvas" id="{0D9FF38C-E252-404B-B6D9-E8B70A944C46}"/>
              </a:ext>
            </a:extLst>
          </p:cNvPr>
          <p:cNvSpPr/>
          <p:nvPr/>
        </p:nvSpPr>
        <p:spPr>
          <a:xfrm>
            <a:off x="73867" y="2283678"/>
            <a:ext cx="98853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56,5 %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V="1">
            <a:off x="1176282" y="2180083"/>
            <a:ext cx="79875" cy="85996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="" xmlns:a16="http://schemas.microsoft.com/office/drawing/2014/main" xmlns:lc="http://schemas.openxmlformats.org/drawingml/2006/lockedCanvas" id="{0D9FF38C-E252-404B-B6D9-E8B70A944C46}"/>
              </a:ext>
            </a:extLst>
          </p:cNvPr>
          <p:cNvSpPr/>
          <p:nvPr/>
        </p:nvSpPr>
        <p:spPr>
          <a:xfrm>
            <a:off x="185603" y="1629150"/>
            <a:ext cx="95737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pc="133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21,6 %</a:t>
            </a:r>
            <a:endParaRPr lang="ru-RU" sz="1400" spc="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07" name="Прямая соединительная линия 106"/>
          <p:cNvCxnSpPr/>
          <p:nvPr/>
        </p:nvCxnSpPr>
        <p:spPr>
          <a:xfrm>
            <a:off x="209550" y="1914525"/>
            <a:ext cx="723901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0" name="Рисунок 109" descr="14375212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650" y="5010522"/>
            <a:ext cx="2390776" cy="1685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3" name="Прямая соединительная линия 112"/>
          <p:cNvCxnSpPr/>
          <p:nvPr/>
        </p:nvCxnSpPr>
        <p:spPr>
          <a:xfrm flipV="1">
            <a:off x="3000364" y="1357298"/>
            <a:ext cx="397003" cy="25058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4" name="Рисунок 113" descr="origin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4429132"/>
            <a:ext cx="1762123" cy="1775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8" name="Овал 117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V="1">
            <a:off x="2428860" y="1428736"/>
            <a:ext cx="97153" cy="106332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0" name="Овал 119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V="1">
            <a:off x="871517" y="2800351"/>
            <a:ext cx="79875" cy="85996"/>
          </a:xfrm>
          <a:prstGeom prst="ellips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1" name="Picture 2" descr="D:\Users\Veremeychuk\Pictures\Материалы к презентации (отчет 2019)\Слайд 130\Рисунок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2357430"/>
            <a:ext cx="1752590" cy="185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Прямоугольник 122">
            <a:extLst>
              <a:ext uri="{FF2B5EF4-FFF2-40B4-BE49-F238E27FC236}">
                <a16:creationId xmlns="" xmlns:a16="http://schemas.microsoft.com/office/drawing/2014/main" xmlns:lc="http://schemas.openxmlformats.org/drawingml/2006/lockedCanvas" id="{0D9FF38C-E252-404B-B6D9-E8B70A944C46}"/>
              </a:ext>
            </a:extLst>
          </p:cNvPr>
          <p:cNvSpPr/>
          <p:nvPr/>
        </p:nvSpPr>
        <p:spPr>
          <a:xfrm>
            <a:off x="1552750" y="2599426"/>
            <a:ext cx="1804803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300" b="1" spc="133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3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140091,3</a:t>
            </a:r>
            <a:r>
              <a:rPr lang="ru-RU" sz="1400" b="1" spc="133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тыс рублей</a:t>
            </a:r>
            <a:endParaRPr lang="ru-RU" sz="1400" b="1" spc="133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0D9FF38C-E252-404B-B6D9-E8B70A944C46}"/>
              </a:ext>
            </a:extLst>
          </p:cNvPr>
          <p:cNvSpPr/>
          <p:nvPr/>
        </p:nvSpPr>
        <p:spPr>
          <a:xfrm>
            <a:off x="7636254" y="1124849"/>
            <a:ext cx="1350487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рублей</a:t>
            </a:r>
            <a:endParaRPr lang="ru-RU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 flipH="1" flipV="1">
            <a:off x="6357950" y="5000636"/>
            <a:ext cx="45719" cy="142876"/>
          </a:xfrm>
          <a:prstGeom prst="ellipse">
            <a:avLst/>
          </a:prstGeom>
          <a:noFill/>
          <a:ln w="38100">
            <a:solidFill>
              <a:srgbClr val="B88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8306" name="Picture 2" descr="http://vpered-tum.ru/http:/vpered-tum.ru/public_html/wp-content/uploads/2019/03/NLg57P24jc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3214686"/>
            <a:ext cx="1855947" cy="1374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928801"/>
            <a:ext cx="3857652" cy="42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23528" y="518400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Обеспечение жильем жителей Орловского района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в 2021 году</a:t>
            </a:r>
          </a:p>
          <a:p>
            <a:pPr algn="ctr"/>
            <a:r>
              <a:rPr lang="ru-RU" sz="2200" b="1" dirty="0" smtClean="0">
                <a:solidFill>
                  <a:schemeClr val="accent2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</a:rPr>
              <a:t>11198,1  тыс. рублей</a:t>
            </a:r>
            <a:endParaRPr lang="ru-RU" sz="2400" b="1" dirty="0">
              <a:solidFill>
                <a:schemeClr val="accent2"/>
              </a:solidFill>
              <a:effectLst>
                <a:outerShdw blurRad="38100" dist="38100" dir="2700000" algn="l" rotWithShape="0">
                  <a:schemeClr val="tx1">
                    <a:lumMod val="95000"/>
                    <a:lumOff val="5000"/>
                  </a:schemeClr>
                </a:outerShdw>
              </a:effectLst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gray">
          <a:xfrm flipH="1">
            <a:off x="-1692695" y="6903715"/>
            <a:ext cx="2088232" cy="12568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643051"/>
            <a:ext cx="7848872" cy="7143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 и детей, оставшихся без попечения родителей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7342,5тыс.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gray">
          <a:xfrm>
            <a:off x="7668000" y="1428736"/>
            <a:ext cx="1224136" cy="857256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6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человек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23528" y="2492897"/>
            <a:ext cx="518457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gray">
          <a:xfrm>
            <a:off x="35496" y="2928934"/>
            <a:ext cx="4176464" cy="928695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молодых семей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3855,6 тыс. рублей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851920" y="2714621"/>
            <a:ext cx="1224136" cy="928695"/>
          </a:xfrm>
          <a:prstGeom prst="ellipse">
            <a:avLst/>
          </a:prstGeom>
          <a:solidFill>
            <a:schemeClr val="accent5">
              <a:lumMod val="75000"/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3  семей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-72008" y="3501008"/>
            <a:ext cx="6192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gray">
          <a:xfrm>
            <a:off x="4283968" y="1340769"/>
            <a:ext cx="1368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gray">
          <a:xfrm>
            <a:off x="5148066" y="2852938"/>
            <a:ext cx="864097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endParaRPr lang="en-US" sz="15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9" name="Text Box 29"/>
          <p:cNvSpPr txBox="1">
            <a:spLocks noChangeArrowheads="1"/>
          </p:cNvSpPr>
          <p:nvPr/>
        </p:nvSpPr>
        <p:spPr bwMode="gray">
          <a:xfrm>
            <a:off x="6228184" y="3969933"/>
            <a:ext cx="244827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sz="1500" b="1" dirty="0" smtClean="0">
              <a:solidFill>
                <a:schemeClr val="bg1"/>
              </a:solidFill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0" y="4429132"/>
            <a:ext cx="5832648" cy="1357322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</a:gsLst>
            <a:lin ang="108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Обеспечение жильем ветеранов Великой Отечественной войны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1941-1945 годов,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ветеранов боевых действий, инвалидов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6"/>
          <p:cNvSpPr>
            <a:spLocks noChangeArrowheads="1"/>
          </p:cNvSpPr>
          <p:nvPr/>
        </p:nvSpPr>
        <p:spPr bwMode="gray">
          <a:xfrm>
            <a:off x="5400000" y="4572008"/>
            <a:ext cx="1224136" cy="857256"/>
          </a:xfrm>
          <a:prstGeom prst="ellipse">
            <a:avLst/>
          </a:prstGeom>
          <a:solidFill>
            <a:schemeClr val="accent5">
              <a:lumMod val="60000"/>
              <a:lumOff val="40000"/>
              <a:alpha val="72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1400" b="1" dirty="0" smtClean="0">
                <a:latin typeface="+mn-lt"/>
                <a:cs typeface="Times New Roman" pitchFamily="18" charset="0"/>
              </a:rPr>
              <a:t>1 человек</a:t>
            </a:r>
            <a:endParaRPr lang="en-US" sz="1400" b="1" dirty="0">
              <a:latin typeface="+mn-lt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96336" y="5301208"/>
            <a:ext cx="1296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55576" y="5373216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4447607" y="324433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899594" y="6309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/>
        </p:nvGraphicFramePr>
        <p:xfrm>
          <a:off x="-1095153" y="1305147"/>
          <a:ext cx="8305577" cy="259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600851"/>
            <a:ext cx="8220075" cy="5299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Структура и динамика расходов бюджета Орловского района по разделу 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ru-RU" sz="2000" b="1" dirty="0" smtClean="0">
                <a:solidFill>
                  <a:srgbClr val="18C6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Здравоохранение»</a:t>
            </a:r>
            <a:r>
              <a:rPr lang="ru-RU" sz="2000" b="1" dirty="0" smtClean="0">
                <a:solidFill>
                  <a:srgbClr val="FE1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 2020-2021 годах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1" name="Содержимое 60" descr="fom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51922" y="6237314"/>
            <a:ext cx="1026543" cy="384311"/>
          </a:xfrm>
        </p:spPr>
      </p:pic>
      <p:sp>
        <p:nvSpPr>
          <p:cNvPr id="67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285720" y="2071677"/>
          <a:ext cx="450059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Скругленный прямоугольник 33"/>
          <p:cNvSpPr/>
          <p:nvPr/>
        </p:nvSpPr>
        <p:spPr>
          <a:xfrm>
            <a:off x="4954772" y="1802400"/>
            <a:ext cx="1892596" cy="9122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/>
              <a:t>Стационарная медицинская помощь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819016" y="1821598"/>
            <a:ext cx="1134139" cy="8215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57276,4 тыс. рубле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861007" y="1814508"/>
            <a:ext cx="1134139" cy="8286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16977,6 тыс. рублей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922875" y="2714621"/>
            <a:ext cx="1906772" cy="6429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/>
              <a:t>Амбулаторная помощь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912243" y="3492976"/>
            <a:ext cx="1913860" cy="10790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10800" bIns="10800" rtlCol="0" anchor="ctr">
            <a:noAutofit/>
          </a:bodyPr>
          <a:lstStyle/>
          <a:p>
            <a:pPr algn="ctr"/>
            <a:r>
              <a:rPr lang="ru-RU" sz="1200" dirty="0" smtClean="0"/>
              <a:t>Скорая медицинская помощь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876258" y="2714621"/>
            <a:ext cx="1134139" cy="64294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 fontScale="92500"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5307,6 тыс. рублей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794206" y="3429000"/>
            <a:ext cx="1134139" cy="10715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137,7 тыс. рублей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929588" y="2643183"/>
            <a:ext cx="1069103" cy="7143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 lnSpcReduction="10000"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7388,7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тыс. рублей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899993" y="3429001"/>
            <a:ext cx="1098697" cy="100013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300" dirty="0" smtClean="0">
                <a:solidFill>
                  <a:schemeClr val="tx1"/>
                </a:solidFill>
              </a:rPr>
              <a:t>9,0 тыс. рублей</a:t>
            </a:r>
          </a:p>
        </p:txBody>
      </p:sp>
      <p:sp>
        <p:nvSpPr>
          <p:cNvPr id="55" name="Стрелка вправо 54"/>
          <p:cNvSpPr/>
          <p:nvPr/>
        </p:nvSpPr>
        <p:spPr>
          <a:xfrm rot="5400000">
            <a:off x="7074902" y="926098"/>
            <a:ext cx="519931" cy="1061238"/>
          </a:xfrm>
          <a:prstGeom prst="rightArrow">
            <a:avLst>
              <a:gd name="adj1" fmla="val 62765"/>
              <a:gd name="adj2" fmla="val 54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/>
              <a:t>2020</a:t>
            </a:r>
          </a:p>
          <a:p>
            <a:pPr algn="ctr"/>
            <a:r>
              <a:rPr lang="ru-RU" sz="1400" b="1" dirty="0" smtClean="0"/>
              <a:t>год</a:t>
            </a:r>
            <a:endParaRPr lang="ru-RU" sz="1400" b="1" dirty="0"/>
          </a:p>
        </p:txBody>
      </p:sp>
      <p:sp>
        <p:nvSpPr>
          <p:cNvPr id="56" name="Стрелка вправо 55"/>
          <p:cNvSpPr/>
          <p:nvPr/>
        </p:nvSpPr>
        <p:spPr>
          <a:xfrm rot="5400000">
            <a:off x="8176138" y="932181"/>
            <a:ext cx="523473" cy="1052623"/>
          </a:xfrm>
          <a:prstGeom prst="rightArrow">
            <a:avLst>
              <a:gd name="adj1" fmla="val 5965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/>
              <a:t>2021 год</a:t>
            </a:r>
            <a:endParaRPr lang="ru-RU" sz="1400" b="1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55578" y="1428737"/>
            <a:ext cx="3024335" cy="6429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2021 год  -  52194,9 тыс. рублей</a:t>
            </a:r>
            <a:endParaRPr lang="ru-RU" sz="1400" b="1" dirty="0"/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942802" y="4714885"/>
            <a:ext cx="1903228" cy="150019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200" dirty="0" smtClean="0"/>
              <a:t>Другие вопросы в области здравоохранения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6929456" y="4643446"/>
            <a:ext cx="991263" cy="15001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24211,2 тыс. рублей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7898654" y="4572009"/>
            <a:ext cx="1112874" cy="157163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0800" bIns="10800" rtlCol="0"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27819,6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тыс. рублей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500" y="4714885"/>
            <a:ext cx="3786188" cy="164307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2255,3 тыс.рублей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786058"/>
            <a:ext cx="3929091" cy="178595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мероприятия по обеспечению ранней диагностики и профилактики развития тяжелых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заболеваний и выплаты студентам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2" name="Picture 7" descr="http://www.medkurs.ru/wp-content/uploads/2017/08/149053286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5"/>
            <a:ext cx="40719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GZQKOMJ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57233"/>
            <a:ext cx="4286280" cy="1857388"/>
          </a:xfrm>
          <a:prstGeom prst="rect">
            <a:avLst/>
          </a:prstGeom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5072067" y="2786058"/>
            <a:ext cx="3643338" cy="185738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разработки проектно-сметной документации было направлено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14940" y="4714885"/>
            <a:ext cx="3571875" cy="157163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133,1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785794"/>
            <a:ext cx="4041648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/>
              <a:t>Выборочный капитальный ремонт (КДЛ) и детского отделения 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858,9 тыс.рублей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98241"/>
            <a:ext cx="4041775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Выборочный капитальный ремонт 5-ти этажного корпуса (</a:t>
            </a:r>
            <a:r>
              <a:rPr lang="ru-RU" dirty="0" err="1" smtClean="0"/>
              <a:t>отмостка</a:t>
            </a:r>
            <a:r>
              <a:rPr lang="ru-RU" dirty="0" smtClean="0"/>
              <a:t>)</a:t>
            </a:r>
          </a:p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2852,1 тыс.рублей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928933"/>
            <a:ext cx="4000528" cy="366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916372" y="2818418"/>
            <a:ext cx="3645131" cy="366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9143999" cy="62865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6213" y="567690"/>
            <a:ext cx="4961671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spc="90" dirty="0">
                <a:latin typeface="Tahoma"/>
                <a:cs typeface="Tahoma"/>
              </a:rPr>
              <a:t>С</a:t>
            </a:r>
            <a:r>
              <a:rPr sz="2800" b="1" spc="80" dirty="0">
                <a:latin typeface="Tahoma"/>
                <a:cs typeface="Tahoma"/>
              </a:rPr>
              <a:t>О</a:t>
            </a:r>
            <a:r>
              <a:rPr sz="2800" b="1" spc="90" dirty="0">
                <a:latin typeface="Tahoma"/>
                <a:cs typeface="Tahoma"/>
              </a:rPr>
              <a:t>Д</a:t>
            </a:r>
            <a:r>
              <a:rPr sz="2800" b="1" spc="80" dirty="0">
                <a:latin typeface="Tahoma"/>
                <a:cs typeface="Tahoma"/>
              </a:rPr>
              <a:t>Е</a:t>
            </a:r>
            <a:r>
              <a:rPr sz="2800" b="1" spc="85" dirty="0">
                <a:latin typeface="Tahoma"/>
                <a:cs typeface="Tahoma"/>
              </a:rPr>
              <a:t>РЖ</a:t>
            </a:r>
            <a:r>
              <a:rPr sz="2800" b="1" spc="90" dirty="0">
                <a:latin typeface="Tahoma"/>
                <a:cs typeface="Tahoma"/>
              </a:rPr>
              <a:t>А</a:t>
            </a:r>
            <a:r>
              <a:rPr sz="2800" b="1" spc="85" dirty="0">
                <a:latin typeface="Tahoma"/>
                <a:cs typeface="Tahoma"/>
              </a:rPr>
              <a:t>Н</a:t>
            </a:r>
            <a:r>
              <a:rPr sz="2800" b="1" spc="100" dirty="0">
                <a:latin typeface="Tahoma"/>
                <a:cs typeface="Tahoma"/>
              </a:rPr>
              <a:t>И</a:t>
            </a:r>
            <a:r>
              <a:rPr sz="2800" b="1" spc="80" dirty="0">
                <a:latin typeface="Tahoma"/>
                <a:cs typeface="Tahoma"/>
              </a:rPr>
              <a:t>Е</a:t>
            </a:r>
            <a:r>
              <a:rPr sz="2800" b="1" spc="-5" dirty="0">
                <a:latin typeface="Tahoma"/>
                <a:cs typeface="Tahoma"/>
              </a:rPr>
              <a:t>: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286776" y="1071546"/>
            <a:ext cx="500066" cy="3753591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509"/>
              </a:spcBef>
            </a:pPr>
            <a:endParaRPr lang="ru-RU" sz="1300" dirty="0" smtClean="0">
              <a:latin typeface="Tahoma"/>
              <a:cs typeface="Tahoma"/>
            </a:endParaRPr>
          </a:p>
          <a:p>
            <a:pPr marL="109220">
              <a:lnSpc>
                <a:spcPct val="100000"/>
              </a:lnSpc>
              <a:spcBef>
                <a:spcPts val="509"/>
              </a:spcBef>
            </a:pPr>
            <a:r>
              <a:rPr lang="ru-RU" sz="1300" dirty="0" smtClean="0">
                <a:latin typeface="Tahoma"/>
                <a:cs typeface="Tahoma"/>
              </a:rPr>
              <a:t>3</a:t>
            </a:r>
          </a:p>
          <a:p>
            <a:pPr marL="107950">
              <a:lnSpc>
                <a:spcPct val="100000"/>
              </a:lnSpc>
              <a:spcBef>
                <a:spcPts val="409"/>
              </a:spcBef>
            </a:pPr>
            <a:r>
              <a:rPr lang="ru-RU" sz="1300" b="1" spc="-5" dirty="0" smtClean="0">
                <a:latin typeface="Tahoma"/>
                <a:cs typeface="Tahoma"/>
              </a:rPr>
              <a:t>5</a:t>
            </a:r>
            <a:endParaRPr sz="1300" smtClean="0">
              <a:latin typeface="Tahoma"/>
              <a:cs typeface="Tahoma"/>
            </a:endParaRPr>
          </a:p>
          <a:p>
            <a:pPr marL="94615">
              <a:lnSpc>
                <a:spcPct val="100000"/>
              </a:lnSpc>
              <a:spcBef>
                <a:spcPts val="400"/>
              </a:spcBef>
            </a:pPr>
            <a:r>
              <a:rPr lang="ru-RU" sz="1300" b="1" spc="-5" dirty="0" smtClean="0">
                <a:latin typeface="Tahoma"/>
                <a:cs typeface="Tahoma"/>
              </a:rPr>
              <a:t>7</a:t>
            </a:r>
            <a:endParaRPr sz="1300">
              <a:latin typeface="Tahoma"/>
              <a:cs typeface="Tahoma"/>
            </a:endParaRPr>
          </a:p>
          <a:p>
            <a:pPr marL="53975">
              <a:lnSpc>
                <a:spcPct val="100000"/>
              </a:lnSpc>
              <a:spcBef>
                <a:spcPts val="405"/>
              </a:spcBef>
            </a:pPr>
            <a:r>
              <a:rPr lang="ru-RU" sz="1300" b="1" spc="-5" dirty="0" smtClean="0">
                <a:latin typeface="Tahoma"/>
                <a:cs typeface="Tahoma"/>
              </a:rPr>
              <a:t> 8</a:t>
            </a:r>
            <a:endParaRPr sz="1300">
              <a:latin typeface="Tahoma"/>
              <a:cs typeface="Tahoma"/>
            </a:endParaRPr>
          </a:p>
          <a:p>
            <a:pPr marL="65405">
              <a:lnSpc>
                <a:spcPct val="100000"/>
              </a:lnSpc>
              <a:spcBef>
                <a:spcPts val="240"/>
              </a:spcBef>
            </a:pPr>
            <a:r>
              <a:rPr lang="ru-RU" sz="1400" dirty="0" smtClean="0">
                <a:latin typeface="Tahoma"/>
                <a:cs typeface="Tahoma"/>
              </a:rPr>
              <a:t> 9</a:t>
            </a:r>
            <a:endParaRPr sz="1400">
              <a:latin typeface="Tahoma"/>
              <a:cs typeface="Tahoma"/>
            </a:endParaRPr>
          </a:p>
          <a:p>
            <a:pPr marL="73025">
              <a:lnSpc>
                <a:spcPct val="100000"/>
              </a:lnSpc>
              <a:spcBef>
                <a:spcPts val="85"/>
              </a:spcBef>
            </a:pPr>
            <a:r>
              <a:rPr lang="ru-RU" sz="1400" dirty="0" smtClean="0">
                <a:latin typeface="Tahoma"/>
                <a:cs typeface="Tahoma"/>
              </a:rPr>
              <a:t>11</a:t>
            </a:r>
            <a:endParaRPr sz="1400">
              <a:latin typeface="Tahoma"/>
              <a:cs typeface="Tahoma"/>
            </a:endParaRPr>
          </a:p>
          <a:p>
            <a:pPr marL="63500">
              <a:lnSpc>
                <a:spcPct val="100000"/>
              </a:lnSpc>
              <a:spcBef>
                <a:spcPts val="210"/>
              </a:spcBef>
            </a:pPr>
            <a:r>
              <a:rPr lang="ru-RU" sz="1300" b="1" spc="-5" dirty="0" smtClean="0">
                <a:latin typeface="Tahoma"/>
                <a:cs typeface="Tahoma"/>
              </a:rPr>
              <a:t>17</a:t>
            </a:r>
            <a:endParaRPr sz="1300">
              <a:latin typeface="Tahoma"/>
              <a:cs typeface="Tahoma"/>
            </a:endParaRPr>
          </a:p>
          <a:p>
            <a:pPr marL="67310">
              <a:lnSpc>
                <a:spcPts val="1545"/>
              </a:lnSpc>
              <a:spcBef>
                <a:spcPts val="405"/>
              </a:spcBef>
            </a:pPr>
            <a:r>
              <a:rPr lang="ru-RU" sz="1400" dirty="0" smtClean="0">
                <a:latin typeface="Tahoma"/>
                <a:cs typeface="Tahoma"/>
              </a:rPr>
              <a:t>28</a:t>
            </a:r>
            <a:endParaRPr sz="1400">
              <a:latin typeface="Tahoma"/>
              <a:cs typeface="Tahoma"/>
            </a:endParaRPr>
          </a:p>
          <a:p>
            <a:pPr marL="67310">
              <a:lnSpc>
                <a:spcPts val="1505"/>
              </a:lnSpc>
            </a:pPr>
            <a:r>
              <a:rPr lang="ru-RU" sz="1400" dirty="0" smtClean="0">
                <a:latin typeface="Tahoma"/>
                <a:cs typeface="Tahoma"/>
              </a:rPr>
              <a:t>33</a:t>
            </a:r>
            <a:endParaRPr sz="1400">
              <a:latin typeface="Tahoma"/>
              <a:cs typeface="Tahoma"/>
            </a:endParaRPr>
          </a:p>
          <a:p>
            <a:pPr marL="73025">
              <a:lnSpc>
                <a:spcPts val="1639"/>
              </a:lnSpc>
            </a:pPr>
            <a:r>
              <a:rPr lang="ru-RU" sz="1400" dirty="0" smtClean="0">
                <a:latin typeface="Tahoma"/>
                <a:cs typeface="Tahoma"/>
              </a:rPr>
              <a:t>38</a:t>
            </a:r>
            <a:endParaRPr sz="1400">
              <a:latin typeface="Tahoma"/>
              <a:cs typeface="Tahoma"/>
            </a:endParaRPr>
          </a:p>
          <a:p>
            <a:pPr marL="65405">
              <a:lnSpc>
                <a:spcPct val="100000"/>
              </a:lnSpc>
              <a:spcBef>
                <a:spcPts val="90"/>
              </a:spcBef>
            </a:pPr>
            <a:r>
              <a:rPr lang="ru-RU" sz="1400" dirty="0" smtClean="0">
                <a:latin typeface="Tahoma"/>
                <a:cs typeface="Tahoma"/>
              </a:rPr>
              <a:t>79</a:t>
            </a:r>
            <a:endParaRPr sz="140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  <a:spcBef>
                <a:spcPts val="75"/>
              </a:spcBef>
            </a:pPr>
            <a:r>
              <a:rPr lang="ru-RU" sz="1400" dirty="0" smtClean="0">
                <a:latin typeface="Tahoma"/>
                <a:cs typeface="Tahoma"/>
              </a:rPr>
              <a:t>90</a:t>
            </a:r>
            <a:endParaRPr sz="1400">
              <a:latin typeface="Tahoma"/>
              <a:cs typeface="Tahoma"/>
            </a:endParaRPr>
          </a:p>
          <a:p>
            <a:pPr marL="67310">
              <a:lnSpc>
                <a:spcPct val="100000"/>
              </a:lnSpc>
              <a:spcBef>
                <a:spcPts val="80"/>
              </a:spcBef>
            </a:pPr>
            <a:r>
              <a:rPr lang="ru-RU" sz="1400" dirty="0" smtClean="0">
                <a:latin typeface="Tahoma"/>
                <a:cs typeface="Tahoma"/>
              </a:rPr>
              <a:t>91</a:t>
            </a:r>
            <a:endParaRPr sz="1400">
              <a:latin typeface="Tahoma"/>
              <a:cs typeface="Tahoma"/>
            </a:endParaRPr>
          </a:p>
          <a:p>
            <a:pPr marL="59690">
              <a:lnSpc>
                <a:spcPts val="1664"/>
              </a:lnSpc>
              <a:spcBef>
                <a:spcPts val="70"/>
              </a:spcBef>
            </a:pPr>
            <a:r>
              <a:rPr lang="ru-RU" sz="1400" dirty="0" smtClean="0">
                <a:latin typeface="Tahoma"/>
                <a:cs typeface="Tahoma"/>
              </a:rPr>
              <a:t>105</a:t>
            </a:r>
            <a:endParaRPr sz="1400">
              <a:latin typeface="Tahoma"/>
              <a:cs typeface="Tahoma"/>
            </a:endParaRPr>
          </a:p>
          <a:p>
            <a:pPr marL="19685">
              <a:lnSpc>
                <a:spcPts val="1664"/>
              </a:lnSpc>
            </a:pPr>
            <a:endParaRPr sz="13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5142" y="1428736"/>
            <a:ext cx="7265670" cy="3283591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455"/>
              </a:spcBef>
            </a:pP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Основные</a:t>
            </a:r>
            <a:r>
              <a:rPr sz="13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подходы</a:t>
            </a:r>
            <a:r>
              <a:rPr sz="1300" b="1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к </a:t>
            </a:r>
            <a:r>
              <a:rPr sz="1300" b="1" u="heavy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исполнению</a:t>
            </a:r>
            <a:r>
              <a:rPr sz="1300" b="1" u="heavy" spc="3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бюджета</a:t>
            </a:r>
            <a:r>
              <a:rPr lang="en-US" sz="1300" b="1" u="heavy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lang="ru-RU" sz="1300" b="1" u="heavy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Орловского района</a:t>
            </a:r>
            <a:endParaRPr sz="1300">
              <a:latin typeface="+mn-lt"/>
              <a:cs typeface="Tahoma"/>
            </a:endParaRPr>
          </a:p>
          <a:p>
            <a:pPr marL="12700" marR="5080">
              <a:lnSpc>
                <a:spcPct val="124000"/>
              </a:lnSpc>
              <a:spcBef>
                <a:spcPts val="125"/>
              </a:spcBef>
            </a:pPr>
            <a:r>
              <a:rPr sz="1300" b="1" u="heavy" spc="-5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Основные</a:t>
            </a:r>
            <a:r>
              <a:rPr sz="1300" b="1" u="heavy" spc="15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характеристики</a:t>
            </a:r>
            <a:r>
              <a:rPr sz="1300" b="1" u="heavy" spc="5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lang="ru-RU" sz="1300" b="1" u="heavy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местного</a:t>
            </a:r>
            <a:r>
              <a:rPr sz="1300" b="1" u="heavy" spc="5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</a:t>
            </a:r>
            <a:r>
              <a:rPr sz="13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консолидированного</a:t>
            </a:r>
            <a:r>
              <a:rPr sz="1300" b="1" u="heavy" spc="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бюджета</a:t>
            </a:r>
            <a:r>
              <a:rPr sz="13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за</a:t>
            </a:r>
            <a:r>
              <a:rPr sz="13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2021</a:t>
            </a:r>
            <a:r>
              <a:rPr sz="13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год </a:t>
            </a:r>
            <a:r>
              <a:rPr sz="1300" b="1" spc="-365" dirty="0">
                <a:solidFill>
                  <a:srgbClr val="0462C1"/>
                </a:solid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Исполнение</a:t>
            </a:r>
            <a:r>
              <a:rPr sz="1300" b="1" u="heavy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бюджета по доходам</a:t>
            </a:r>
            <a:endParaRPr sz="1300">
              <a:latin typeface="+mn-lt"/>
              <a:cs typeface="Tahoma"/>
            </a:endParaRPr>
          </a:p>
          <a:p>
            <a:pPr marL="488315" marR="4166235">
              <a:lnSpc>
                <a:spcPct val="108500"/>
              </a:lnSpc>
              <a:spcBef>
                <a:spcPts val="220"/>
              </a:spcBef>
            </a:pPr>
            <a:r>
              <a:rPr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налоговые</a:t>
            </a:r>
            <a:r>
              <a:rPr sz="13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 неналоговые</a:t>
            </a:r>
            <a:r>
              <a:rPr sz="1300" u="sng" spc="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доходы </a:t>
            </a:r>
            <a:r>
              <a:rPr sz="1300" spc="-390" dirty="0">
                <a:solidFill>
                  <a:srgbClr val="0462C1"/>
                </a:solidFill>
                <a:latin typeface="+mn-lt"/>
                <a:cs typeface="Tahoma"/>
              </a:rPr>
              <a:t> </a:t>
            </a:r>
            <a:r>
              <a:rPr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безвозмездные</a:t>
            </a:r>
            <a:r>
              <a:rPr sz="1300" u="sng" spc="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поступления</a:t>
            </a:r>
            <a:endParaRPr sz="1300">
              <a:latin typeface="+mn-lt"/>
              <a:cs typeface="Tahoma"/>
            </a:endParaRPr>
          </a:p>
          <a:p>
            <a:pPr marL="21590">
              <a:lnSpc>
                <a:spcPct val="100000"/>
              </a:lnSpc>
              <a:spcBef>
                <a:spcPts val="240"/>
              </a:spcBef>
            </a:pP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Исполнение по</a:t>
            </a:r>
            <a:r>
              <a:rPr sz="1300" b="1" u="heavy" spc="-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расходам</a:t>
            </a:r>
            <a:r>
              <a:rPr sz="1300" b="1" u="heavy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бюджета</a:t>
            </a:r>
            <a:r>
              <a:rPr sz="1300" b="1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endParaRPr sz="1300">
              <a:latin typeface="+mn-lt"/>
              <a:cs typeface="Tahoma"/>
            </a:endParaRPr>
          </a:p>
          <a:p>
            <a:pPr marL="489584">
              <a:lnSpc>
                <a:spcPct val="100000"/>
              </a:lnSpc>
              <a:spcBef>
                <a:spcPts val="300"/>
              </a:spcBef>
            </a:pPr>
            <a:r>
              <a:rPr lang="ru-RU" sz="1300" u="sng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здравоохранение</a:t>
            </a:r>
          </a:p>
          <a:p>
            <a:pPr marL="489584">
              <a:lnSpc>
                <a:spcPct val="100000"/>
              </a:lnSpc>
              <a:spcBef>
                <a:spcPts val="300"/>
              </a:spcBef>
            </a:pPr>
            <a:r>
              <a:rPr lang="ru-RU" sz="1300" u="sng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жилищно-коммунальное хозяйство</a:t>
            </a:r>
          </a:p>
          <a:p>
            <a:pPr marL="489584">
              <a:lnSpc>
                <a:spcPct val="100000"/>
              </a:lnSpc>
              <a:spcBef>
                <a:spcPts val="300"/>
              </a:spcBef>
            </a:pPr>
            <a:r>
              <a:rPr lang="ru-RU" sz="1300" u="sng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дорожное хозяйство</a:t>
            </a:r>
          </a:p>
          <a:p>
            <a:pPr marL="489584">
              <a:lnSpc>
                <a:spcPct val="100000"/>
              </a:lnSpc>
              <a:spcBef>
                <a:spcPts val="300"/>
              </a:spcBef>
            </a:pPr>
            <a:r>
              <a:rPr lang="ru-RU" sz="1300" u="sng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образование</a:t>
            </a:r>
            <a:endParaRPr sz="1300">
              <a:latin typeface="+mn-lt"/>
              <a:cs typeface="Tahoma"/>
            </a:endParaRPr>
          </a:p>
          <a:p>
            <a:pPr marL="492759" marR="5067300">
              <a:lnSpc>
                <a:spcPct val="100000"/>
              </a:lnSpc>
              <a:spcBef>
                <a:spcPts val="100"/>
              </a:spcBef>
            </a:pPr>
            <a:r>
              <a:rPr lang="ru-RU" sz="1300" u="sng" spc="-10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культура </a:t>
            </a:r>
            <a:endParaRPr sz="1300">
              <a:latin typeface="+mn-lt"/>
              <a:cs typeface="Tahoma"/>
            </a:endParaRPr>
          </a:p>
          <a:p>
            <a:pPr marL="487680" marR="4523105" indent="-5080">
              <a:lnSpc>
                <a:spcPts val="1789"/>
              </a:lnSpc>
              <a:spcBef>
                <a:spcPts val="10"/>
              </a:spcBef>
            </a:pPr>
            <a:r>
              <a:rPr sz="1300" u="sng" spc="-5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физическая </a:t>
            </a:r>
            <a:r>
              <a:rPr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культура</a:t>
            </a:r>
            <a:r>
              <a:rPr sz="13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и</a:t>
            </a:r>
            <a:r>
              <a:rPr sz="13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 </a:t>
            </a:r>
            <a:r>
              <a:rPr sz="1300" u="sng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спорт </a:t>
            </a:r>
            <a:r>
              <a:rPr sz="1300" spc="-390">
                <a:solidFill>
                  <a:srgbClr val="0462C1"/>
                </a:solidFill>
                <a:latin typeface="+mn-lt"/>
                <a:cs typeface="Tahoma"/>
              </a:rPr>
              <a:t> </a:t>
            </a:r>
            <a:r>
              <a:rPr lang="ru-RU" sz="1300" u="sng" spc="-5" dirty="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социальная политика</a:t>
            </a:r>
            <a:endParaRPr sz="1300">
              <a:latin typeface="+mn-lt"/>
              <a:cs typeface="Tahoma"/>
            </a:endParaRPr>
          </a:p>
          <a:p>
            <a:pPr marL="26670">
              <a:lnSpc>
                <a:spcPct val="100000"/>
              </a:lnSpc>
              <a:spcBef>
                <a:spcPts val="10"/>
              </a:spcBef>
            </a:pPr>
            <a:r>
              <a:rPr sz="1300" b="1" u="heavy" spc="-5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Межбюджетные </a:t>
            </a:r>
            <a:r>
              <a:rPr sz="1300" b="1" u="heavy" spc="-1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Tahoma"/>
              </a:rPr>
              <a:t>отношения</a:t>
            </a:r>
            <a:endParaRPr sz="1300">
              <a:latin typeface="+mn-lt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785794"/>
            <a:ext cx="4041648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/>
              <a:t>Приобретение </a:t>
            </a:r>
            <a:r>
              <a:rPr lang="ru-RU" sz="2000" dirty="0" err="1" smtClean="0"/>
              <a:t>маммографа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11799</a:t>
            </a:r>
            <a:r>
              <a:rPr lang="ru-RU" sz="2000" dirty="0" smtClean="0">
                <a:solidFill>
                  <a:srgbClr val="002060"/>
                </a:solidFill>
              </a:rPr>
              <a:t>,</a:t>
            </a:r>
            <a:r>
              <a:rPr lang="en-US" sz="2000" dirty="0" smtClean="0">
                <a:solidFill>
                  <a:srgbClr val="002060"/>
                </a:solidFill>
              </a:rPr>
              <a:t>0 </a:t>
            </a:r>
            <a:r>
              <a:rPr lang="ru-RU" sz="2000" dirty="0" smtClean="0">
                <a:solidFill>
                  <a:srgbClr val="002060"/>
                </a:solidFill>
              </a:rPr>
              <a:t>тыс.рублей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98241"/>
            <a:ext cx="4041775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Приобретение</a:t>
            </a:r>
          </a:p>
          <a:p>
            <a:pPr algn="ctr"/>
            <a:r>
              <a:rPr lang="ru-RU" dirty="0" smtClean="0"/>
              <a:t> </a:t>
            </a:r>
            <a:r>
              <a:rPr lang="ru-RU" dirty="0" err="1" smtClean="0"/>
              <a:t>флюорографа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6425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7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тыс.рублей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786057"/>
            <a:ext cx="3929090" cy="380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5281612" y="2708275"/>
            <a:ext cx="29146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half" idx="4294967295"/>
          </p:nvPr>
        </p:nvSpPr>
        <p:spPr>
          <a:xfrm>
            <a:off x="357158" y="798513"/>
            <a:ext cx="8358246" cy="19161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Приобретение кислородных баллонов, концентратов кислорода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и ГСМ для доставки</a:t>
            </a:r>
          </a:p>
          <a:p>
            <a:pPr algn="ctr"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2399,5 тыс.рублей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928938"/>
            <a:ext cx="8001056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85720" y="642918"/>
            <a:ext cx="4136928" cy="2059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Капитальный ремонт кровли врачебной амбулатории п.Красноармейский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976,9 тыс.рублей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642919"/>
            <a:ext cx="4137051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Выборочный капитальный ремонт ФАП х. </a:t>
            </a:r>
            <a:r>
              <a:rPr lang="ru-RU" sz="1800" dirty="0" err="1" smtClean="0"/>
              <a:t>Быстрянский</a:t>
            </a:r>
            <a:r>
              <a:rPr lang="ru-RU" sz="1800" dirty="0" smtClean="0"/>
              <a:t> (ремонт </a:t>
            </a:r>
            <a:r>
              <a:rPr lang="ru-RU" sz="1800" dirty="0" smtClean="0"/>
              <a:t>ступеней</a:t>
            </a:r>
            <a:r>
              <a:rPr lang="ru-RU" sz="1800" dirty="0" smtClean="0"/>
              <a:t>, устройство пандуса и навеса)</a:t>
            </a:r>
          </a:p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383,8 тыс.рублей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895" y="2828809"/>
            <a:ext cx="4039985" cy="364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000373"/>
            <a:ext cx="385765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642918"/>
            <a:ext cx="4041648" cy="2059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Приобретение автомобильного транспорта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786,5 тыс.рублей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642919"/>
            <a:ext cx="4041775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Приобретение автомобиля специального для перевозки опасных грузов (газовых баллонов)</a:t>
            </a:r>
          </a:p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3675,6 тыс.рублей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D:\Мои документы\ПУБЛИЧНЫЕ СЛУШАНЬЯ\на апрель 2022\Фото\IMG-20220411-WA006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381000" y="3135709"/>
            <a:ext cx="4041775" cy="3031331"/>
          </a:xfrm>
          <a:prstGeom prst="rect">
            <a:avLst/>
          </a:prstGeom>
          <a:noFill/>
        </p:spPr>
      </p:pic>
      <p:pic>
        <p:nvPicPr>
          <p:cNvPr id="11" name="Содержимое 10" descr="07821b4e-7666-4468-a500-e46dda92160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8050" y="3135709"/>
            <a:ext cx="4041775" cy="30313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85720" y="642918"/>
            <a:ext cx="4136928" cy="2059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Оборудование модульного здания пандусом и устройство ограждения </a:t>
            </a:r>
          </a:p>
          <a:p>
            <a:pPr algn="ctr"/>
            <a:r>
              <a:rPr lang="ru-RU" sz="1800" dirty="0" smtClean="0"/>
              <a:t>ФАП  х. </a:t>
            </a:r>
            <a:r>
              <a:rPr lang="ru-RU" sz="1800" dirty="0" err="1" smtClean="0"/>
              <a:t>Островянский</a:t>
            </a:r>
            <a:endParaRPr lang="ru-RU" sz="1800" dirty="0" smtClean="0"/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257,9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642919"/>
            <a:ext cx="4208489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Оборудование модульного здания пандусом и устройство ограждения</a:t>
            </a:r>
          </a:p>
          <a:p>
            <a:pPr algn="ctr"/>
            <a:r>
              <a:rPr lang="ru-RU" sz="1800" dirty="0" smtClean="0"/>
              <a:t> ФАП  х. Пролетарский</a:t>
            </a:r>
          </a:p>
          <a:p>
            <a:pPr algn="ctr"/>
            <a:r>
              <a:rPr lang="ru-RU" dirty="0" smtClean="0"/>
              <a:t>287,5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</a:p>
          <a:p>
            <a:pPr algn="ctr"/>
            <a:endParaRPr lang="ru-RU" dirty="0"/>
          </a:p>
        </p:txBody>
      </p:sp>
      <p:pic>
        <p:nvPicPr>
          <p:cNvPr id="11" name="Содержимое 10" descr="WhatsApp Image 2021-10-22 at 13.29.35.jpe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57158" y="2928933"/>
            <a:ext cx="4000528" cy="3665541"/>
          </a:xfrm>
        </p:spPr>
      </p:pic>
      <p:pic>
        <p:nvPicPr>
          <p:cNvPr id="16" name="Содержимое 15" descr="20211017_15430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82132" y="2928934"/>
            <a:ext cx="2913611" cy="366554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642918"/>
            <a:ext cx="4041648" cy="2059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Установка оконных решеток и замена дверей в режимных помещениях-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536,0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642919"/>
            <a:ext cx="4041775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Благоустройство территории МБУЗ «ЦРБ» Орловского района-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1421,9 тыс.рублей</a:t>
            </a:r>
          </a:p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495"/>
            <a:ext cx="3929090" cy="373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82132" y="2857495"/>
            <a:ext cx="2913611" cy="373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642918"/>
            <a:ext cx="4041648" cy="2059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Выборочный капитальный ремонт ограждения земельного участка МБУЗ «ЦРБ»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770,0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642919"/>
            <a:ext cx="4041775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Расходы по содержанию канала связи вызова экстренных оперативных служб по единому номеру «112»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210,0 тыс.рублей</a:t>
            </a:r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86057"/>
            <a:ext cx="4071966" cy="380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user\Pictures\112-1024x4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57752" y="2857496"/>
            <a:ext cx="3929089" cy="350046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8588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направлены на финансовое обеспечение мероприятий , связанных с предотвращением С</a:t>
            </a: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OVID-19 (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костюмы противочумные, респираторы,  выплаты стимулирующего характера)-6775,5</a:t>
            </a:r>
            <a:r>
              <a:rPr lang="en-US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2357430"/>
            <a:ext cx="18037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428868"/>
            <a:ext cx="192882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214818"/>
            <a:ext cx="1643074" cy="19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06" name="Picture 6" descr="https://storage.myseldon.com/news_pict_90/90A2B286D8CF54F3A215A5420EF41BC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2428868"/>
            <a:ext cx="4087279" cy="400052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8674" name="AutoShape 2" descr="http://akveduk-spb.ru/userfiles/photo/large/55_20130822_185959.jpg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6" name="AutoShape 4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80" name="AutoShape 8"/>
          <p:cNvSpPr>
            <a:spLocks noChangeAspect="1" noChangeArrowheads="1"/>
          </p:cNvSpPr>
          <p:nvPr/>
        </p:nvSpPr>
        <p:spPr bwMode="auto">
          <a:xfrm>
            <a:off x="63500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357290" y="642918"/>
            <a:ext cx="6000792" cy="5715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 на жилищно-коммунальное хозяйство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1357298"/>
            <a:ext cx="8229600" cy="1500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Капитальный ремонт скважин: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-х.Черкесский-3,1 млн.рублей;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х.Майорский-2,4 млн.рублей;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-Х.Гундоровский-0,3 млн.рублей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071810"/>
            <a:ext cx="350046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071810"/>
            <a:ext cx="3809995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1214422"/>
            <a:ext cx="4041648" cy="14877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Разработка ПСД на объекты водоснабжения-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305,0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1214422"/>
            <a:ext cx="4041775" cy="1500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участка водопроводной сети п.Красноармейский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860,8 тыс.рублей</a:t>
            </a:r>
          </a:p>
          <a:p>
            <a:pPr algn="ctr"/>
            <a:endParaRPr lang="ru-RU" dirty="0"/>
          </a:p>
        </p:txBody>
      </p:sp>
      <p:pic>
        <p:nvPicPr>
          <p:cNvPr id="16" name="Содержимое 15" descr="Architectural-Support_header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81000" y="3143248"/>
            <a:ext cx="4041775" cy="3143272"/>
          </a:xfrm>
        </p:spPr>
      </p:pic>
      <p:pic>
        <p:nvPicPr>
          <p:cNvPr id="17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8945" y="3143248"/>
            <a:ext cx="4039985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857224" y="714356"/>
            <a:ext cx="771530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Расходы на жилищно-коммунальное хозяйство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072074"/>
            <a:ext cx="26432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285728"/>
            <a:ext cx="82296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5080">
              <a:lnSpc>
                <a:spcPct val="100000"/>
              </a:lnSpc>
              <a:spcBef>
                <a:spcPts val="100"/>
              </a:spcBef>
            </a:pPr>
            <a:r>
              <a:rPr lang="ru-RU" sz="2400" b="1" spc="80" dirty="0" smtClean="0">
                <a:solidFill>
                  <a:srgbClr val="5B5B5B"/>
                </a:solidFill>
                <a:latin typeface="Tahoma"/>
                <a:cs typeface="Tahoma"/>
              </a:rPr>
              <a:t/>
            </a:r>
            <a:br>
              <a:rPr lang="ru-RU" sz="2400" b="1" spc="80" dirty="0" smtClean="0">
                <a:solidFill>
                  <a:srgbClr val="5B5B5B"/>
                </a:solidFill>
                <a:latin typeface="Tahoma"/>
                <a:cs typeface="Tahoma"/>
              </a:rPr>
            </a:br>
            <a:r>
              <a:rPr sz="2000" b="1" spc="80" smtClean="0">
                <a:solidFill>
                  <a:srgbClr val="5B5B5B"/>
                </a:solidFill>
                <a:latin typeface="Tahoma"/>
                <a:cs typeface="Tahoma"/>
              </a:rPr>
              <a:t>ИСПОЛНЕНИЕ</a:t>
            </a:r>
            <a:r>
              <a:rPr sz="2000" b="1" spc="204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5" smtClean="0">
                <a:solidFill>
                  <a:srgbClr val="5B5B5B"/>
                </a:solidFill>
                <a:latin typeface="Tahoma"/>
                <a:cs typeface="Tahoma"/>
              </a:rPr>
              <a:t>БЮДЕТА</a:t>
            </a:r>
            <a:r>
              <a:rPr sz="2000" b="1" spc="204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lang="ru-RU" sz="2000" b="1" spc="80" dirty="0" smtClean="0">
                <a:solidFill>
                  <a:srgbClr val="5B5B5B"/>
                </a:solidFill>
                <a:latin typeface="Tahoma"/>
                <a:cs typeface="Tahoma"/>
              </a:rPr>
              <a:t>ОРЛОВСКОГО РАЙОНА </a:t>
            </a:r>
            <a:r>
              <a:rPr sz="2000" b="1" spc="45" smtClean="0">
                <a:solidFill>
                  <a:srgbClr val="5B5B5B"/>
                </a:solidFill>
                <a:latin typeface="Tahoma"/>
                <a:cs typeface="Tahoma"/>
              </a:rPr>
              <a:t>ЗА</a:t>
            </a:r>
            <a:r>
              <a:rPr sz="2000" b="1" spc="175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60" dirty="0">
                <a:solidFill>
                  <a:srgbClr val="5B5B5B"/>
                </a:solidFill>
                <a:latin typeface="Tahoma"/>
                <a:cs typeface="Tahoma"/>
              </a:rPr>
              <a:t>2021</a:t>
            </a:r>
            <a:r>
              <a:rPr sz="2000" b="1" spc="19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60" dirty="0">
                <a:solidFill>
                  <a:srgbClr val="5B5B5B"/>
                </a:solidFill>
                <a:latin typeface="Tahoma"/>
                <a:cs typeface="Tahoma"/>
              </a:rPr>
              <a:t>ГОД</a:t>
            </a:r>
            <a:r>
              <a:rPr sz="2000" b="1" spc="204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ОСУЩЕСТВЛЯЛОСЬ</a:t>
            </a:r>
            <a:r>
              <a:rPr sz="2000" b="1" spc="21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45" dirty="0">
                <a:solidFill>
                  <a:srgbClr val="5B5B5B"/>
                </a:solidFill>
                <a:latin typeface="Tahoma"/>
                <a:cs typeface="Tahoma"/>
              </a:rPr>
              <a:t>НА</a:t>
            </a:r>
            <a:r>
              <a:rPr sz="2000" b="1" spc="18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5" dirty="0">
                <a:solidFill>
                  <a:srgbClr val="5B5B5B"/>
                </a:solidFill>
                <a:latin typeface="Tahoma"/>
                <a:cs typeface="Tahoma"/>
              </a:rPr>
              <a:t>ОСНОВЕ: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71500" y="1214421"/>
            <a:ext cx="8077200" cy="3900503"/>
            <a:chOff x="571500" y="1152525"/>
            <a:chExt cx="8077200" cy="39624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500" y="1152525"/>
              <a:ext cx="2743200" cy="20955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32380" y="1484756"/>
              <a:ext cx="526415" cy="490220"/>
            </a:xfrm>
            <a:custGeom>
              <a:avLst/>
              <a:gdLst/>
              <a:ahLst/>
              <a:cxnLst/>
              <a:rect l="l" t="t" r="r" b="b"/>
              <a:pathLst>
                <a:path w="526414" h="490219">
                  <a:moveTo>
                    <a:pt x="363474" y="112268"/>
                  </a:moveTo>
                  <a:lnTo>
                    <a:pt x="354926" y="68745"/>
                  </a:lnTo>
                  <a:lnTo>
                    <a:pt x="346202" y="55397"/>
                  </a:lnTo>
                  <a:lnTo>
                    <a:pt x="346202" y="112268"/>
                  </a:lnTo>
                  <a:lnTo>
                    <a:pt x="346202" y="215773"/>
                  </a:lnTo>
                  <a:lnTo>
                    <a:pt x="338836" y="251548"/>
                  </a:lnTo>
                  <a:lnTo>
                    <a:pt x="318909" y="280962"/>
                  </a:lnTo>
                  <a:lnTo>
                    <a:pt x="289674" y="300901"/>
                  </a:lnTo>
                  <a:lnTo>
                    <a:pt x="254381" y="308229"/>
                  </a:lnTo>
                  <a:lnTo>
                    <a:pt x="218706" y="300901"/>
                  </a:lnTo>
                  <a:lnTo>
                    <a:pt x="189877" y="280962"/>
                  </a:lnTo>
                  <a:lnTo>
                    <a:pt x="170599" y="251548"/>
                  </a:lnTo>
                  <a:lnTo>
                    <a:pt x="163576" y="215773"/>
                  </a:lnTo>
                  <a:lnTo>
                    <a:pt x="163576" y="112268"/>
                  </a:lnTo>
                  <a:lnTo>
                    <a:pt x="170599" y="76504"/>
                  </a:lnTo>
                  <a:lnTo>
                    <a:pt x="189877" y="47091"/>
                  </a:lnTo>
                  <a:lnTo>
                    <a:pt x="218706" y="27152"/>
                  </a:lnTo>
                  <a:lnTo>
                    <a:pt x="254381" y="19812"/>
                  </a:lnTo>
                  <a:lnTo>
                    <a:pt x="289674" y="27152"/>
                  </a:lnTo>
                  <a:lnTo>
                    <a:pt x="318909" y="47091"/>
                  </a:lnTo>
                  <a:lnTo>
                    <a:pt x="338836" y="76504"/>
                  </a:lnTo>
                  <a:lnTo>
                    <a:pt x="346202" y="112268"/>
                  </a:lnTo>
                  <a:lnTo>
                    <a:pt x="346202" y="55397"/>
                  </a:lnTo>
                  <a:lnTo>
                    <a:pt x="331597" y="33045"/>
                  </a:lnTo>
                  <a:lnTo>
                    <a:pt x="312610" y="19812"/>
                  </a:lnTo>
                  <a:lnTo>
                    <a:pt x="296926" y="8890"/>
                  </a:lnTo>
                  <a:lnTo>
                    <a:pt x="254381" y="0"/>
                  </a:lnTo>
                  <a:lnTo>
                    <a:pt x="211569" y="8890"/>
                  </a:lnTo>
                  <a:lnTo>
                    <a:pt x="176479" y="33045"/>
                  </a:lnTo>
                  <a:lnTo>
                    <a:pt x="152742" y="68745"/>
                  </a:lnTo>
                  <a:lnTo>
                    <a:pt x="144018" y="112268"/>
                  </a:lnTo>
                  <a:lnTo>
                    <a:pt x="144018" y="215773"/>
                  </a:lnTo>
                  <a:lnTo>
                    <a:pt x="152742" y="258826"/>
                  </a:lnTo>
                  <a:lnTo>
                    <a:pt x="176479" y="294576"/>
                  </a:lnTo>
                  <a:lnTo>
                    <a:pt x="211569" y="319011"/>
                  </a:lnTo>
                  <a:lnTo>
                    <a:pt x="254381" y="328041"/>
                  </a:lnTo>
                  <a:lnTo>
                    <a:pt x="296926" y="319011"/>
                  </a:lnTo>
                  <a:lnTo>
                    <a:pt x="312216" y="308229"/>
                  </a:lnTo>
                  <a:lnTo>
                    <a:pt x="331584" y="294576"/>
                  </a:lnTo>
                  <a:lnTo>
                    <a:pt x="354926" y="258826"/>
                  </a:lnTo>
                  <a:lnTo>
                    <a:pt x="363474" y="215773"/>
                  </a:lnTo>
                  <a:lnTo>
                    <a:pt x="363474" y="112268"/>
                  </a:lnTo>
                  <a:close/>
                </a:path>
                <a:path w="526414" h="490219">
                  <a:moveTo>
                    <a:pt x="526415" y="479171"/>
                  </a:moveTo>
                  <a:lnTo>
                    <a:pt x="525729" y="470281"/>
                  </a:lnTo>
                  <a:lnTo>
                    <a:pt x="525310" y="464604"/>
                  </a:lnTo>
                  <a:lnTo>
                    <a:pt x="518121" y="428739"/>
                  </a:lnTo>
                  <a:lnTo>
                    <a:pt x="506730" y="400380"/>
                  </a:lnTo>
                  <a:lnTo>
                    <a:pt x="506730" y="470281"/>
                  </a:lnTo>
                  <a:lnTo>
                    <a:pt x="19685" y="470281"/>
                  </a:lnTo>
                  <a:lnTo>
                    <a:pt x="24701" y="439864"/>
                  </a:lnTo>
                  <a:lnTo>
                    <a:pt x="40360" y="397535"/>
                  </a:lnTo>
                  <a:lnTo>
                    <a:pt x="72377" y="352082"/>
                  </a:lnTo>
                  <a:lnTo>
                    <a:pt x="126492" y="312293"/>
                  </a:lnTo>
                  <a:lnTo>
                    <a:pt x="152488" y="344474"/>
                  </a:lnTo>
                  <a:lnTo>
                    <a:pt x="185267" y="368833"/>
                  </a:lnTo>
                  <a:lnTo>
                    <a:pt x="222973" y="384251"/>
                  </a:lnTo>
                  <a:lnTo>
                    <a:pt x="263779" y="389636"/>
                  </a:lnTo>
                  <a:lnTo>
                    <a:pt x="304673" y="384251"/>
                  </a:lnTo>
                  <a:lnTo>
                    <a:pt x="340271" y="369824"/>
                  </a:lnTo>
                  <a:lnTo>
                    <a:pt x="342734" y="368833"/>
                  </a:lnTo>
                  <a:lnTo>
                    <a:pt x="375894" y="344474"/>
                  </a:lnTo>
                  <a:lnTo>
                    <a:pt x="402082" y="312293"/>
                  </a:lnTo>
                  <a:lnTo>
                    <a:pt x="454926" y="352082"/>
                  </a:lnTo>
                  <a:lnTo>
                    <a:pt x="486308" y="397535"/>
                  </a:lnTo>
                  <a:lnTo>
                    <a:pt x="501726" y="439864"/>
                  </a:lnTo>
                  <a:lnTo>
                    <a:pt x="506730" y="470281"/>
                  </a:lnTo>
                  <a:lnTo>
                    <a:pt x="506730" y="400380"/>
                  </a:lnTo>
                  <a:lnTo>
                    <a:pt x="462305" y="331901"/>
                  </a:lnTo>
                  <a:lnTo>
                    <a:pt x="402082" y="290322"/>
                  </a:lnTo>
                  <a:lnTo>
                    <a:pt x="397764" y="288036"/>
                  </a:lnTo>
                  <a:lnTo>
                    <a:pt x="392303" y="290322"/>
                  </a:lnTo>
                  <a:lnTo>
                    <a:pt x="389001" y="295783"/>
                  </a:lnTo>
                  <a:lnTo>
                    <a:pt x="366077" y="326910"/>
                  </a:lnTo>
                  <a:lnTo>
                    <a:pt x="336194" y="350189"/>
                  </a:lnTo>
                  <a:lnTo>
                    <a:pt x="301409" y="364782"/>
                  </a:lnTo>
                  <a:lnTo>
                    <a:pt x="263779" y="369824"/>
                  </a:lnTo>
                  <a:lnTo>
                    <a:pt x="225615" y="364782"/>
                  </a:lnTo>
                  <a:lnTo>
                    <a:pt x="190715" y="350189"/>
                  </a:lnTo>
                  <a:lnTo>
                    <a:pt x="160718" y="326910"/>
                  </a:lnTo>
                  <a:lnTo>
                    <a:pt x="149720" y="312293"/>
                  </a:lnTo>
                  <a:lnTo>
                    <a:pt x="137287" y="295783"/>
                  </a:lnTo>
                  <a:lnTo>
                    <a:pt x="135128" y="290322"/>
                  </a:lnTo>
                  <a:lnTo>
                    <a:pt x="129667" y="288036"/>
                  </a:lnTo>
                  <a:lnTo>
                    <a:pt x="124206" y="290322"/>
                  </a:lnTo>
                  <a:lnTo>
                    <a:pt x="64020" y="331901"/>
                  </a:lnTo>
                  <a:lnTo>
                    <a:pt x="27317" y="381266"/>
                  </a:lnTo>
                  <a:lnTo>
                    <a:pt x="8267" y="428739"/>
                  </a:lnTo>
                  <a:lnTo>
                    <a:pt x="0" y="479171"/>
                  </a:lnTo>
                  <a:lnTo>
                    <a:pt x="0" y="483616"/>
                  </a:lnTo>
                  <a:lnTo>
                    <a:pt x="1143" y="484632"/>
                  </a:lnTo>
                  <a:lnTo>
                    <a:pt x="2159" y="485775"/>
                  </a:lnTo>
                  <a:lnTo>
                    <a:pt x="6604" y="490220"/>
                  </a:lnTo>
                  <a:lnTo>
                    <a:pt x="519811" y="490220"/>
                  </a:lnTo>
                  <a:lnTo>
                    <a:pt x="521970" y="488061"/>
                  </a:lnTo>
                  <a:lnTo>
                    <a:pt x="524129" y="485775"/>
                  </a:lnTo>
                  <a:lnTo>
                    <a:pt x="526415" y="484632"/>
                  </a:lnTo>
                  <a:lnTo>
                    <a:pt x="526415" y="479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8975" y="3095625"/>
              <a:ext cx="2752725" cy="2019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7847" y="1270888"/>
              <a:ext cx="2448052" cy="17978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5975" y="1152525"/>
              <a:ext cx="2752725" cy="20955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564" y="3212973"/>
              <a:ext cx="2448052" cy="173837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083051" y="1412747"/>
              <a:ext cx="316230" cy="627380"/>
            </a:xfrm>
            <a:custGeom>
              <a:avLst/>
              <a:gdLst/>
              <a:ahLst/>
              <a:cxnLst/>
              <a:rect l="l" t="t" r="r" b="b"/>
              <a:pathLst>
                <a:path w="316229" h="627380">
                  <a:moveTo>
                    <a:pt x="4445" y="0"/>
                  </a:moveTo>
                  <a:lnTo>
                    <a:pt x="0" y="627252"/>
                  </a:lnTo>
                  <a:lnTo>
                    <a:pt x="315722" y="322325"/>
                  </a:lnTo>
                  <a:lnTo>
                    <a:pt x="4445" y="0"/>
                  </a:lnTo>
                  <a:close/>
                </a:path>
              </a:pathLst>
            </a:custGeom>
            <a:solidFill>
              <a:srgbClr val="85B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27982" y="2996945"/>
              <a:ext cx="144145" cy="265430"/>
            </a:xfrm>
            <a:custGeom>
              <a:avLst/>
              <a:gdLst/>
              <a:ahLst/>
              <a:cxnLst/>
              <a:rect l="l" t="t" r="r" b="b"/>
              <a:pathLst>
                <a:path w="144145" h="265429">
                  <a:moveTo>
                    <a:pt x="144017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44017" y="265175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04AC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76063" y="3212998"/>
              <a:ext cx="941171" cy="52130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12179" y="3212973"/>
              <a:ext cx="2439670" cy="17282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12405" y="1700783"/>
              <a:ext cx="469392" cy="50711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812405" y="1700783"/>
              <a:ext cx="469900" cy="507365"/>
            </a:xfrm>
            <a:custGeom>
              <a:avLst/>
              <a:gdLst/>
              <a:ahLst/>
              <a:cxnLst/>
              <a:rect l="l" t="t" r="r" b="b"/>
              <a:pathLst>
                <a:path w="469900" h="507364">
                  <a:moveTo>
                    <a:pt x="438403" y="366649"/>
                  </a:moveTo>
                  <a:lnTo>
                    <a:pt x="30988" y="366649"/>
                  </a:lnTo>
                  <a:lnTo>
                    <a:pt x="30988" y="48767"/>
                  </a:lnTo>
                  <a:lnTo>
                    <a:pt x="438403" y="48767"/>
                  </a:lnTo>
                  <a:lnTo>
                    <a:pt x="438403" y="366649"/>
                  </a:lnTo>
                  <a:close/>
                </a:path>
                <a:path w="469900" h="507364">
                  <a:moveTo>
                    <a:pt x="22860" y="18923"/>
                  </a:moveTo>
                  <a:lnTo>
                    <a:pt x="446404" y="18923"/>
                  </a:lnTo>
                  <a:lnTo>
                    <a:pt x="449834" y="18923"/>
                  </a:lnTo>
                  <a:lnTo>
                    <a:pt x="451866" y="21081"/>
                  </a:lnTo>
                  <a:lnTo>
                    <a:pt x="451866" y="24764"/>
                  </a:lnTo>
                  <a:lnTo>
                    <a:pt x="451866" y="28448"/>
                  </a:lnTo>
                  <a:lnTo>
                    <a:pt x="449834" y="30606"/>
                  </a:lnTo>
                  <a:lnTo>
                    <a:pt x="446404" y="30606"/>
                  </a:lnTo>
                  <a:lnTo>
                    <a:pt x="22860" y="30606"/>
                  </a:lnTo>
                  <a:lnTo>
                    <a:pt x="19430" y="30606"/>
                  </a:lnTo>
                  <a:lnTo>
                    <a:pt x="16764" y="28448"/>
                  </a:lnTo>
                  <a:lnTo>
                    <a:pt x="16764" y="24764"/>
                  </a:lnTo>
                  <a:lnTo>
                    <a:pt x="16764" y="21081"/>
                  </a:lnTo>
                  <a:lnTo>
                    <a:pt x="19430" y="18923"/>
                  </a:lnTo>
                  <a:lnTo>
                    <a:pt x="22860" y="18923"/>
                  </a:lnTo>
                  <a:close/>
                </a:path>
                <a:path w="469900" h="507364">
                  <a:moveTo>
                    <a:pt x="446404" y="0"/>
                  </a:moveTo>
                  <a:lnTo>
                    <a:pt x="22860" y="0"/>
                  </a:lnTo>
                  <a:lnTo>
                    <a:pt x="13876" y="1922"/>
                  </a:lnTo>
                  <a:lnTo>
                    <a:pt x="6619" y="7191"/>
                  </a:lnTo>
                  <a:lnTo>
                    <a:pt x="1768" y="15055"/>
                  </a:lnTo>
                  <a:lnTo>
                    <a:pt x="0" y="24764"/>
                  </a:lnTo>
                  <a:lnTo>
                    <a:pt x="970" y="32065"/>
                  </a:lnTo>
                  <a:lnTo>
                    <a:pt x="3762" y="38496"/>
                  </a:lnTo>
                  <a:lnTo>
                    <a:pt x="8197" y="43713"/>
                  </a:lnTo>
                  <a:lnTo>
                    <a:pt x="14097" y="47370"/>
                  </a:lnTo>
                  <a:lnTo>
                    <a:pt x="14097" y="376174"/>
                  </a:lnTo>
                  <a:lnTo>
                    <a:pt x="14097" y="381253"/>
                  </a:lnTo>
                  <a:lnTo>
                    <a:pt x="18161" y="385571"/>
                  </a:lnTo>
                  <a:lnTo>
                    <a:pt x="22860" y="385571"/>
                  </a:lnTo>
                  <a:lnTo>
                    <a:pt x="226187" y="385571"/>
                  </a:lnTo>
                  <a:lnTo>
                    <a:pt x="226187" y="430656"/>
                  </a:lnTo>
                  <a:lnTo>
                    <a:pt x="90170" y="489585"/>
                  </a:lnTo>
                  <a:lnTo>
                    <a:pt x="86105" y="491108"/>
                  </a:lnTo>
                  <a:lnTo>
                    <a:pt x="83439" y="496950"/>
                  </a:lnTo>
                  <a:lnTo>
                    <a:pt x="85471" y="501268"/>
                  </a:lnTo>
                  <a:lnTo>
                    <a:pt x="86868" y="504951"/>
                  </a:lnTo>
                  <a:lnTo>
                    <a:pt x="90170" y="507111"/>
                  </a:lnTo>
                  <a:lnTo>
                    <a:pt x="93599" y="507111"/>
                  </a:lnTo>
                  <a:lnTo>
                    <a:pt x="94234" y="507111"/>
                  </a:lnTo>
                  <a:lnTo>
                    <a:pt x="94869" y="507111"/>
                  </a:lnTo>
                  <a:lnTo>
                    <a:pt x="96266" y="506349"/>
                  </a:lnTo>
                  <a:lnTo>
                    <a:pt x="234950" y="446658"/>
                  </a:lnTo>
                  <a:lnTo>
                    <a:pt x="372364" y="506349"/>
                  </a:lnTo>
                  <a:lnTo>
                    <a:pt x="373761" y="507111"/>
                  </a:lnTo>
                  <a:lnTo>
                    <a:pt x="375030" y="507111"/>
                  </a:lnTo>
                  <a:lnTo>
                    <a:pt x="375793" y="507111"/>
                  </a:lnTo>
                  <a:lnTo>
                    <a:pt x="379095" y="507111"/>
                  </a:lnTo>
                  <a:lnTo>
                    <a:pt x="382524" y="504951"/>
                  </a:lnTo>
                  <a:lnTo>
                    <a:pt x="383794" y="501268"/>
                  </a:lnTo>
                  <a:lnTo>
                    <a:pt x="385825" y="496950"/>
                  </a:lnTo>
                  <a:lnTo>
                    <a:pt x="383159" y="491108"/>
                  </a:lnTo>
                  <a:lnTo>
                    <a:pt x="379095" y="489585"/>
                  </a:lnTo>
                  <a:lnTo>
                    <a:pt x="242443" y="430656"/>
                  </a:lnTo>
                  <a:lnTo>
                    <a:pt x="242443" y="385571"/>
                  </a:lnTo>
                  <a:lnTo>
                    <a:pt x="446404" y="385571"/>
                  </a:lnTo>
                  <a:lnTo>
                    <a:pt x="451230" y="385571"/>
                  </a:lnTo>
                  <a:lnTo>
                    <a:pt x="455168" y="381253"/>
                  </a:lnTo>
                  <a:lnTo>
                    <a:pt x="455168" y="376174"/>
                  </a:lnTo>
                  <a:lnTo>
                    <a:pt x="455168" y="47370"/>
                  </a:lnTo>
                  <a:lnTo>
                    <a:pt x="460819" y="43713"/>
                  </a:lnTo>
                  <a:lnTo>
                    <a:pt x="465328" y="38496"/>
                  </a:lnTo>
                  <a:lnTo>
                    <a:pt x="468312" y="32065"/>
                  </a:lnTo>
                  <a:lnTo>
                    <a:pt x="469392" y="24764"/>
                  </a:lnTo>
                  <a:lnTo>
                    <a:pt x="467514" y="15055"/>
                  </a:lnTo>
                  <a:lnTo>
                    <a:pt x="462470" y="7191"/>
                  </a:lnTo>
                  <a:lnTo>
                    <a:pt x="455140" y="1922"/>
                  </a:lnTo>
                  <a:lnTo>
                    <a:pt x="446404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52231" y="1806829"/>
              <a:ext cx="186690" cy="2018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47469" y="1802066"/>
              <a:ext cx="196215" cy="21132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34339" y="2215134"/>
            <a:ext cx="19253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Президента Федеральному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Собранию, определяющих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бюджетную</a:t>
            </a: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политику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27221" y="3245357"/>
            <a:ext cx="17881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Основных 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направле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ий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27221" y="4159757"/>
            <a:ext cx="21183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Бюджетной</a:t>
            </a:r>
            <a:r>
              <a:rPr sz="12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налоговой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5">
                <a:solidFill>
                  <a:srgbClr val="FFFFFF"/>
                </a:solidFill>
                <a:latin typeface="Tahoma"/>
                <a:cs typeface="Tahoma"/>
              </a:rPr>
              <a:t>политики</a:t>
            </a:r>
            <a:r>
              <a:rPr sz="12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1200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Орловского района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4339" y="1300733"/>
            <a:ext cx="727710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62245" algn="l"/>
              </a:tabLst>
            </a:pP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оло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жений	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000" b="1" spc="5" dirty="0">
                <a:solidFill>
                  <a:srgbClr val="FFFFFF"/>
                </a:solidFill>
                <a:latin typeface="Tahoma"/>
                <a:cs typeface="Tahoma"/>
              </a:rPr>
              <a:t>ц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иона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ьн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5262245" algn="l"/>
              </a:tabLst>
            </a:pP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послания	</a:t>
            </a: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проектов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95975" y="4895848"/>
            <a:ext cx="2733675" cy="196214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091809" y="5047233"/>
            <a:ext cx="22339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900" b="1" spc="-5" dirty="0" smtClean="0">
                <a:solidFill>
                  <a:srgbClr val="FFFFFF"/>
                </a:solidFill>
                <a:latin typeface="Tahoma"/>
                <a:cs typeface="Tahoma"/>
              </a:rPr>
              <a:t>Муниципальных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091809" y="5336844"/>
            <a:ext cx="1623463" cy="8893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900" b="1" spc="-5">
                <a:solidFill>
                  <a:srgbClr val="FFFFFF"/>
                </a:solidFill>
                <a:latin typeface="Tahoma"/>
                <a:cs typeface="Tahoma"/>
              </a:rPr>
              <a:t>программ </a:t>
            </a:r>
            <a:r>
              <a:rPr sz="19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1900" b="1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Орловского</a:t>
            </a:r>
            <a:r>
              <a:rPr sz="1900" b="1" spc="-5" smtClean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lang="ru-RU" sz="1900" b="1" spc="-5" dirty="0" smtClean="0">
                <a:solidFill>
                  <a:srgbClr val="FFFFFF"/>
                </a:solidFill>
                <a:latin typeface="Tahoma"/>
                <a:cs typeface="Tahoma"/>
              </a:rPr>
              <a:t>района</a:t>
            </a:r>
            <a:endParaRPr sz="1900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500" y="4895848"/>
            <a:ext cx="7753337" cy="1962149"/>
            <a:chOff x="571500" y="4895848"/>
            <a:chExt cx="7753337" cy="1962149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84414" y="5517235"/>
              <a:ext cx="440423" cy="4982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1500" y="4895848"/>
              <a:ext cx="2733675" cy="196214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834339" y="4966058"/>
            <a:ext cx="2189480" cy="171196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solidFill>
                  <a:srgbClr val="FFFFFF"/>
                </a:solidFill>
                <a:latin typeface="Tahoma"/>
                <a:cs typeface="Tahoma"/>
              </a:rPr>
              <a:t>Плана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95"/>
              </a:spcBef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Первоочередных мероприятий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по обеспечению социальной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стабильности</a:t>
            </a:r>
            <a:r>
              <a:rPr sz="12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2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устойчивого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развития</a:t>
            </a:r>
            <a:r>
              <a:rPr sz="12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экономики</a:t>
            </a:r>
            <a:endParaRPr sz="1200">
              <a:latin typeface="Tahoma"/>
              <a:cs typeface="Tahoma"/>
            </a:endParaRPr>
          </a:p>
          <a:p>
            <a:pPr marL="12700" marR="280670">
              <a:lnSpc>
                <a:spcPct val="100000"/>
              </a:lnSpc>
            </a:pPr>
            <a:r>
              <a:rPr sz="120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lang="ru-RU" sz="1200" spc="-10" dirty="0" smtClean="0">
                <a:solidFill>
                  <a:srgbClr val="FFFFFF"/>
                </a:solidFill>
                <a:latin typeface="Tahoma"/>
                <a:cs typeface="Tahoma"/>
              </a:rPr>
              <a:t>Орловском районе </a:t>
            </a:r>
            <a:r>
              <a:rPr sz="1200" smtClean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sz="1200" spc="5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условиях</a:t>
            </a:r>
            <a:r>
              <a:rPr sz="12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распространения </a:t>
            </a:r>
            <a:r>
              <a:rPr sz="1200" spc="-3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коронавирусной</a:t>
            </a:r>
            <a:r>
              <a:rPr sz="12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ahoma"/>
                <a:cs typeface="Tahoma"/>
              </a:rPr>
              <a:t>инфекции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763648" y="2924936"/>
            <a:ext cx="5544820" cy="3651885"/>
            <a:chOff x="1763648" y="2924936"/>
            <a:chExt cx="5544820" cy="3651885"/>
          </a:xfrm>
        </p:grpSpPr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8470" y="5013185"/>
              <a:ext cx="417372" cy="37732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101085" y="5877267"/>
              <a:ext cx="318770" cy="627380"/>
            </a:xfrm>
            <a:custGeom>
              <a:avLst/>
              <a:gdLst/>
              <a:ahLst/>
              <a:cxnLst/>
              <a:rect l="l" t="t" r="r" b="b"/>
              <a:pathLst>
                <a:path w="318770" h="627379">
                  <a:moveTo>
                    <a:pt x="0" y="0"/>
                  </a:moveTo>
                  <a:lnTo>
                    <a:pt x="10413" y="627138"/>
                  </a:lnTo>
                  <a:lnTo>
                    <a:pt x="318769" y="314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763649" y="3068967"/>
              <a:ext cx="144145" cy="243204"/>
            </a:xfrm>
            <a:custGeom>
              <a:avLst/>
              <a:gdLst/>
              <a:ahLst/>
              <a:cxnLst/>
              <a:rect l="l" t="t" r="r" b="b"/>
              <a:pathLst>
                <a:path w="144144" h="243204">
                  <a:moveTo>
                    <a:pt x="144018" y="0"/>
                  </a:moveTo>
                  <a:lnTo>
                    <a:pt x="0" y="0"/>
                  </a:lnTo>
                  <a:lnTo>
                    <a:pt x="0" y="171056"/>
                  </a:lnTo>
                  <a:lnTo>
                    <a:pt x="0" y="182867"/>
                  </a:lnTo>
                  <a:lnTo>
                    <a:pt x="11811" y="182867"/>
                  </a:lnTo>
                  <a:lnTo>
                    <a:pt x="72009" y="243065"/>
                  </a:lnTo>
                  <a:lnTo>
                    <a:pt x="132207" y="182867"/>
                  </a:lnTo>
                  <a:lnTo>
                    <a:pt x="144018" y="182867"/>
                  </a:lnTo>
                  <a:lnTo>
                    <a:pt x="144018" y="171056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85BD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27982" y="2924936"/>
              <a:ext cx="1656080" cy="1275080"/>
            </a:xfrm>
            <a:custGeom>
              <a:avLst/>
              <a:gdLst/>
              <a:ahLst/>
              <a:cxnLst/>
              <a:rect l="l" t="t" r="r" b="b"/>
              <a:pathLst>
                <a:path w="1656079" h="1275079">
                  <a:moveTo>
                    <a:pt x="144018" y="72009"/>
                  </a:moveTo>
                  <a:lnTo>
                    <a:pt x="72009" y="0"/>
                  </a:lnTo>
                  <a:lnTo>
                    <a:pt x="0" y="72009"/>
                  </a:lnTo>
                  <a:lnTo>
                    <a:pt x="144018" y="72009"/>
                  </a:lnTo>
                  <a:close/>
                </a:path>
                <a:path w="1656079" h="1275079">
                  <a:moveTo>
                    <a:pt x="1655699" y="981329"/>
                  </a:moveTo>
                  <a:lnTo>
                    <a:pt x="1355852" y="648335"/>
                  </a:lnTo>
                  <a:lnTo>
                    <a:pt x="1329563" y="1274953"/>
                  </a:lnTo>
                  <a:lnTo>
                    <a:pt x="1655699" y="981329"/>
                  </a:lnTo>
                  <a:close/>
                </a:path>
              </a:pathLst>
            </a:custGeom>
            <a:solidFill>
              <a:srgbClr val="04AC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64323" y="2924936"/>
              <a:ext cx="144145" cy="265430"/>
            </a:xfrm>
            <a:custGeom>
              <a:avLst/>
              <a:gdLst/>
              <a:ahLst/>
              <a:cxnLst/>
              <a:rect l="l" t="t" r="r" b="b"/>
              <a:pathLst>
                <a:path w="144145" h="265430">
                  <a:moveTo>
                    <a:pt x="144018" y="0"/>
                  </a:moveTo>
                  <a:lnTo>
                    <a:pt x="0" y="0"/>
                  </a:lnTo>
                  <a:lnTo>
                    <a:pt x="0" y="265175"/>
                  </a:lnTo>
                  <a:lnTo>
                    <a:pt x="144018" y="26517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63942" y="3189604"/>
              <a:ext cx="144145" cy="72390"/>
            </a:xfrm>
            <a:custGeom>
              <a:avLst/>
              <a:gdLst/>
              <a:ahLst/>
              <a:cxnLst/>
              <a:rect l="l" t="t" r="r" b="b"/>
              <a:pathLst>
                <a:path w="144145" h="72389">
                  <a:moveTo>
                    <a:pt x="144017" y="0"/>
                  </a:moveTo>
                  <a:lnTo>
                    <a:pt x="0" y="0"/>
                  </a:lnTo>
                  <a:lnTo>
                    <a:pt x="72008" y="72009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2315" y="4797183"/>
              <a:ext cx="144145" cy="336550"/>
            </a:xfrm>
            <a:custGeom>
              <a:avLst/>
              <a:gdLst/>
              <a:ahLst/>
              <a:cxnLst/>
              <a:rect l="l" t="t" r="r" b="b"/>
              <a:pathLst>
                <a:path w="144145" h="336550">
                  <a:moveTo>
                    <a:pt x="144018" y="0"/>
                  </a:moveTo>
                  <a:lnTo>
                    <a:pt x="0" y="0"/>
                  </a:lnTo>
                  <a:lnTo>
                    <a:pt x="0" y="264401"/>
                  </a:lnTo>
                  <a:lnTo>
                    <a:pt x="0" y="265163"/>
                  </a:lnTo>
                  <a:lnTo>
                    <a:pt x="762" y="265163"/>
                  </a:lnTo>
                  <a:lnTo>
                    <a:pt x="72009" y="336410"/>
                  </a:lnTo>
                  <a:lnTo>
                    <a:pt x="143256" y="265163"/>
                  </a:lnTo>
                  <a:lnTo>
                    <a:pt x="144018" y="265163"/>
                  </a:lnTo>
                  <a:lnTo>
                    <a:pt x="144018" y="264401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1E2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724144" y="5949276"/>
              <a:ext cx="317500" cy="627380"/>
            </a:xfrm>
            <a:custGeom>
              <a:avLst/>
              <a:gdLst/>
              <a:ahLst/>
              <a:cxnLst/>
              <a:rect l="l" t="t" r="r" b="b"/>
              <a:pathLst>
                <a:path w="317500" h="627379">
                  <a:moveTo>
                    <a:pt x="317372" y="0"/>
                  </a:moveTo>
                  <a:lnTo>
                    <a:pt x="0" y="303123"/>
                  </a:lnTo>
                  <a:lnTo>
                    <a:pt x="309371" y="627164"/>
                  </a:lnTo>
                  <a:lnTo>
                    <a:pt x="31737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962135" y="51561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1214422"/>
            <a:ext cx="4041648" cy="14877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Приобретение пожарных гидрантов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1159,3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1214422"/>
            <a:ext cx="4041775" cy="1500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Приобретение центробежного насоса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46,2 тыс.рублей</a:t>
            </a:r>
          </a:p>
          <a:p>
            <a:pPr algn="ctr"/>
            <a:endParaRPr lang="ru-RU" dirty="0"/>
          </a:p>
        </p:txBody>
      </p:sp>
      <p:pic>
        <p:nvPicPr>
          <p:cNvPr id="10" name="Содержимое 9" descr="954-5458-1200x800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81000" y="3304116"/>
            <a:ext cx="4041775" cy="2694517"/>
          </a:xfrm>
        </p:spPr>
      </p:pic>
      <p:pic>
        <p:nvPicPr>
          <p:cNvPr id="16" name="Picture 2" descr="C:\Users\user\Pictures\wilorainsystembasickopie_1_1000x10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928934"/>
            <a:ext cx="3333747" cy="350046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1648" cy="14877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Строительство водопровода х.Луганский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130,1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1214422"/>
            <a:ext cx="4041775" cy="15001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Ремонт канализационной сети п.Орловский ул.Калинина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49,0 тыс.рублей</a:t>
            </a:r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381000" y="3305464"/>
            <a:ext cx="4041775" cy="269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91060" y="3286124"/>
            <a:ext cx="3996692" cy="266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71612"/>
            <a:ext cx="8572560" cy="507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215370" cy="7858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Субсидия на возмещение затрат предприятий водоснабжения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-4000,6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42910" y="1785927"/>
            <a:ext cx="3429024" cy="17145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Областной бюджет 3816,6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86380" y="1857365"/>
            <a:ext cx="3214710" cy="157163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Местный бюджет-184,0  тыс.рублей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2143108" y="1357297"/>
            <a:ext cx="484632" cy="500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715140" y="1428736"/>
            <a:ext cx="484632" cy="5000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472940" y="4563439"/>
          <a:ext cx="242464" cy="36576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29096" y="4077118"/>
            <a:ext cx="2819645" cy="160312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14348" y="571480"/>
            <a:ext cx="764386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b="1" spc="-20" dirty="0"/>
              <a:t>ДОРОЖНЫЙ</a:t>
            </a:r>
            <a:r>
              <a:rPr sz="2000" b="1" spc="-70" dirty="0"/>
              <a:t> </a:t>
            </a:r>
            <a:r>
              <a:rPr sz="2000" b="1" spc="-10"/>
              <a:t>ФОНД</a:t>
            </a:r>
            <a:r>
              <a:rPr sz="2000" b="1" spc="-85"/>
              <a:t> </a:t>
            </a:r>
            <a:r>
              <a:rPr lang="ru-RU" sz="2000" b="1" spc="-15" dirty="0" smtClean="0"/>
              <a:t>ОРЛОВСКОГО РАЙОНА </a:t>
            </a:r>
            <a:r>
              <a:rPr sz="2000" b="1" smtClean="0"/>
              <a:t>ЗА</a:t>
            </a:r>
            <a:r>
              <a:rPr sz="2000" b="1" spc="-50" smtClean="0"/>
              <a:t> </a:t>
            </a:r>
            <a:r>
              <a:rPr sz="2000" b="1" spc="-10" dirty="0"/>
              <a:t>2021</a:t>
            </a:r>
            <a:r>
              <a:rPr sz="2000" b="1" spc="-40" dirty="0"/>
              <a:t> </a:t>
            </a:r>
            <a:r>
              <a:rPr sz="2000" b="1" spc="-10" dirty="0"/>
              <a:t>ГОД</a:t>
            </a:r>
            <a:endParaRPr sz="2000" b="1"/>
          </a:p>
        </p:txBody>
      </p:sp>
      <p:sp>
        <p:nvSpPr>
          <p:cNvPr id="17" name="object 17"/>
          <p:cNvSpPr txBox="1"/>
          <p:nvPr/>
        </p:nvSpPr>
        <p:spPr>
          <a:xfrm>
            <a:off x="1535430" y="1076959"/>
            <a:ext cx="199199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5" dirty="0" smtClean="0">
                <a:solidFill>
                  <a:srgbClr val="6F2F9F"/>
                </a:solidFill>
                <a:latin typeface="Calibri"/>
                <a:cs typeface="Calibri"/>
              </a:rPr>
              <a:t>Транспортный налог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35430" y="1646935"/>
            <a:ext cx="1373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28,3 млн.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6827" y="2880105"/>
            <a:ext cx="1597660" cy="939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Акцизы</a:t>
            </a:r>
            <a:r>
              <a:rPr sz="1800" b="1" spc="-60" dirty="0">
                <a:solidFill>
                  <a:srgbClr val="696969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696969"/>
                </a:solidFill>
                <a:latin typeface="Calibri"/>
                <a:cs typeface="Calibri"/>
              </a:rPr>
              <a:t>нефтепродукты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28,4</a:t>
            </a:r>
            <a:r>
              <a:rPr sz="1800" b="1" spc="-35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pc="-5" smtClean="0">
                <a:solidFill>
                  <a:srgbClr val="585858"/>
                </a:solidFill>
                <a:latin typeface="Calibri"/>
                <a:cs typeface="Calibri"/>
              </a:rPr>
              <a:t>мл</a:t>
            </a:r>
            <a:r>
              <a:rPr lang="ru-RU" sz="1800" b="1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800" b="1" spc="-2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6827" y="4172457"/>
            <a:ext cx="1443355" cy="871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242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7D9345"/>
                </a:solidFill>
                <a:latin typeface="Calibri"/>
                <a:cs typeface="Calibri"/>
              </a:rPr>
              <a:t>П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ро</a:t>
            </a:r>
            <a:r>
              <a:rPr sz="1800" b="1" spc="5" dirty="0">
                <a:solidFill>
                  <a:srgbClr val="7D9345"/>
                </a:solidFill>
                <a:latin typeface="Calibri"/>
                <a:cs typeface="Calibri"/>
              </a:rPr>
              <a:t>е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к</a:t>
            </a:r>
            <a:r>
              <a:rPr sz="1800" b="1" spc="-10" dirty="0">
                <a:solidFill>
                  <a:srgbClr val="7D9345"/>
                </a:solidFill>
                <a:latin typeface="Calibri"/>
                <a:cs typeface="Calibri"/>
              </a:rPr>
              <a:t>т</a:t>
            </a:r>
            <a:r>
              <a:rPr sz="1800" b="1" spc="-5" dirty="0">
                <a:solidFill>
                  <a:srgbClr val="7D9345"/>
                </a:solidFill>
                <a:latin typeface="Calibri"/>
                <a:cs typeface="Calibri"/>
              </a:rPr>
              <a:t>н</a:t>
            </a:r>
            <a:r>
              <a:rPr sz="1800" b="1" dirty="0">
                <a:solidFill>
                  <a:srgbClr val="7D9345"/>
                </a:solidFill>
                <a:latin typeface="Calibri"/>
                <a:cs typeface="Calibri"/>
              </a:rPr>
              <a:t>ые  работы</a:t>
            </a:r>
            <a:endParaRPr sz="180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18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1,9 </a:t>
            </a:r>
            <a:r>
              <a:rPr lang="ru-RU" sz="1800" b="1" dirty="0" err="1" smtClean="0">
                <a:solidFill>
                  <a:srgbClr val="585858"/>
                </a:solidFill>
                <a:latin typeface="Calibri"/>
                <a:cs typeface="Calibri"/>
              </a:rPr>
              <a:t>млн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033" y="5420969"/>
            <a:ext cx="1373505" cy="847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12F17"/>
                </a:solidFill>
                <a:latin typeface="Calibri"/>
                <a:cs typeface="Calibri"/>
              </a:rPr>
              <a:t>Капитальный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55"/>
              </a:lnSpc>
            </a:pPr>
            <a:r>
              <a:rPr sz="1800" b="1" spc="-5" dirty="0">
                <a:solidFill>
                  <a:srgbClr val="C12F17"/>
                </a:solidFill>
                <a:latin typeface="Calibri"/>
                <a:cs typeface="Calibri"/>
              </a:rPr>
              <a:t>ремонт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55"/>
              </a:lnSpc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26,5 </a:t>
            </a:r>
            <a:r>
              <a:rPr lang="ru-RU" sz="1800" b="1" dirty="0" err="1" smtClean="0">
                <a:solidFill>
                  <a:srgbClr val="585858"/>
                </a:solidFill>
                <a:latin typeface="Calibri"/>
                <a:cs typeface="Calibri"/>
              </a:rPr>
              <a:t>млн</a:t>
            </a: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68441" y="1142746"/>
            <a:ext cx="2950845" cy="1176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395C84"/>
                </a:solidFill>
                <a:latin typeface="Calibri"/>
                <a:cs typeface="Calibri"/>
              </a:rPr>
              <a:t>Межбюджетные </a:t>
            </a:r>
            <a:r>
              <a:rPr sz="1800" b="1" spc="-5">
                <a:solidFill>
                  <a:srgbClr val="395C84"/>
                </a:solidFill>
                <a:latin typeface="Calibri"/>
                <a:cs typeface="Calibri"/>
              </a:rPr>
              <a:t>трансферты </a:t>
            </a:r>
            <a:r>
              <a:rPr sz="1800" b="1" spc="-395">
                <a:solidFill>
                  <a:srgbClr val="395C84"/>
                </a:solidFill>
                <a:latin typeface="Calibri"/>
                <a:cs typeface="Calibri"/>
              </a:rPr>
              <a:t> </a:t>
            </a:r>
            <a:r>
              <a:rPr lang="ru-RU" sz="1800" b="1" spc="-5" dirty="0" smtClean="0">
                <a:solidFill>
                  <a:srgbClr val="395C84"/>
                </a:solidFill>
                <a:latin typeface="Calibri"/>
                <a:cs typeface="Calibri"/>
              </a:rPr>
              <a:t>областного</a:t>
            </a:r>
            <a:r>
              <a:rPr sz="1800" b="1" spc="-50" smtClean="0">
                <a:solidFill>
                  <a:srgbClr val="395C84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395C84"/>
                </a:solidFill>
                <a:latin typeface="Calibri"/>
                <a:cs typeface="Calibri"/>
              </a:rPr>
              <a:t>бюджета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7,5 млн. 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649730">
              <a:lnSpc>
                <a:spcPct val="100000"/>
              </a:lnSpc>
              <a:spcBef>
                <a:spcPts val="370"/>
              </a:spcBef>
            </a:pPr>
            <a:r>
              <a:rPr sz="1800" b="1" spc="-5" dirty="0">
                <a:solidFill>
                  <a:srgbClr val="F7921F"/>
                </a:solidFill>
                <a:latin typeface="Calibri"/>
                <a:cs typeface="Calibri"/>
              </a:rPr>
              <a:t>Остатки</a:t>
            </a:r>
            <a:r>
              <a:rPr sz="1800" b="1" spc="-50" dirty="0">
                <a:solidFill>
                  <a:srgbClr val="F7921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7921F"/>
                </a:solidFill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52893" y="2243271"/>
            <a:ext cx="1373505" cy="107950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495"/>
              </a:spcBef>
            </a:pPr>
            <a:r>
              <a:rPr sz="1800" b="1" spc="-5" dirty="0">
                <a:solidFill>
                  <a:srgbClr val="F7921F"/>
                </a:solidFill>
                <a:latin typeface="Calibri"/>
                <a:cs typeface="Calibri"/>
              </a:rPr>
              <a:t>01.01.2021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23,0 млн.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552450">
              <a:lnSpc>
                <a:spcPct val="100000"/>
              </a:lnSpc>
              <a:spcBef>
                <a:spcPts val="1030"/>
              </a:spcBef>
            </a:pPr>
            <a:r>
              <a:rPr sz="1800" b="1" spc="-5" dirty="0">
                <a:solidFill>
                  <a:srgbClr val="12A0D9"/>
                </a:solidFill>
                <a:latin typeface="Calibri"/>
                <a:cs typeface="Calibri"/>
              </a:rPr>
              <a:t>Прочие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85075" y="3296792"/>
            <a:ext cx="1396365" cy="52260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 indent="107314">
              <a:lnSpc>
                <a:spcPts val="1760"/>
              </a:lnSpc>
              <a:spcBef>
                <a:spcPts val="490"/>
              </a:spcBef>
            </a:pPr>
            <a:r>
              <a:rPr sz="1800" b="1" spc="-5" smtClean="0">
                <a:solidFill>
                  <a:srgbClr val="12A0D9"/>
                </a:solidFill>
                <a:latin typeface="Calibri"/>
                <a:cs typeface="Calibri"/>
              </a:rPr>
              <a:t>по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с</a:t>
            </a:r>
            <a:r>
              <a:rPr sz="1800" b="1" spc="-5" smtClean="0">
                <a:solidFill>
                  <a:srgbClr val="12A0D9"/>
                </a:solidFill>
                <a:latin typeface="Calibri"/>
                <a:cs typeface="Calibri"/>
              </a:rPr>
              <a:t>т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упле</a:t>
            </a:r>
            <a:r>
              <a:rPr sz="1800" b="1" spc="5" smtClean="0">
                <a:solidFill>
                  <a:srgbClr val="12A0D9"/>
                </a:solidFill>
                <a:latin typeface="Calibri"/>
                <a:cs typeface="Calibri"/>
              </a:rPr>
              <a:t>н</a:t>
            </a:r>
            <a:r>
              <a:rPr sz="1800" b="1" smtClean="0">
                <a:solidFill>
                  <a:srgbClr val="12A0D9"/>
                </a:solidFill>
                <a:latin typeface="Calibri"/>
                <a:cs typeface="Calibri"/>
              </a:rPr>
              <a:t>ия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79672" y="5699861"/>
            <a:ext cx="940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8B100"/>
                </a:solidFill>
                <a:latin typeface="Calibri"/>
                <a:cs typeface="Calibri"/>
              </a:rPr>
              <a:t>Ремонт</a:t>
            </a:r>
            <a:r>
              <a:rPr sz="1800" b="1" spc="-85" dirty="0">
                <a:solidFill>
                  <a:srgbClr val="F8B1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8B100"/>
                </a:solidFill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479672" y="5974181"/>
            <a:ext cx="1445895" cy="58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8B100"/>
                </a:solidFill>
                <a:latin typeface="Calibri"/>
                <a:cs typeface="Calibri"/>
              </a:rPr>
              <a:t>содержание</a:t>
            </a:r>
            <a:endParaRPr sz="1800">
              <a:latin typeface="Calibri"/>
              <a:cs typeface="Calibri"/>
            </a:endParaRPr>
          </a:p>
          <a:p>
            <a:pPr marL="84455">
              <a:lnSpc>
                <a:spcPct val="100000"/>
              </a:lnSpc>
              <a:spcBef>
                <a:spcPts val="60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38,7 млн.</a:t>
            </a:r>
            <a:r>
              <a:rPr sz="1800" b="1" smtClean="0">
                <a:solidFill>
                  <a:srgbClr val="585858"/>
                </a:solidFill>
                <a:latin typeface="Calibri"/>
                <a:cs typeface="Calibri"/>
              </a:rPr>
              <a:t>руб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344671" y="3065779"/>
            <a:ext cx="3441065" cy="2433320"/>
            <a:chOff x="3344671" y="3065779"/>
            <a:chExt cx="3441065" cy="2433320"/>
          </a:xfrm>
        </p:grpSpPr>
        <p:sp>
          <p:nvSpPr>
            <p:cNvPr id="28" name="object 28"/>
            <p:cNvSpPr/>
            <p:nvPr/>
          </p:nvSpPr>
          <p:spPr>
            <a:xfrm>
              <a:off x="5251068" y="4060648"/>
              <a:ext cx="1534160" cy="1438275"/>
            </a:xfrm>
            <a:custGeom>
              <a:avLst/>
              <a:gdLst/>
              <a:ahLst/>
              <a:cxnLst/>
              <a:rect l="l" t="t" r="r" b="b"/>
              <a:pathLst>
                <a:path w="1534159" h="1438275">
                  <a:moveTo>
                    <a:pt x="856449" y="0"/>
                  </a:moveTo>
                  <a:lnTo>
                    <a:pt x="808513" y="192"/>
                  </a:lnTo>
                  <a:lnTo>
                    <a:pt x="760759" y="3643"/>
                  </a:lnTo>
                  <a:lnTo>
                    <a:pt x="713295" y="10100"/>
                  </a:lnTo>
                  <a:lnTo>
                    <a:pt x="666230" y="19315"/>
                  </a:lnTo>
                  <a:lnTo>
                    <a:pt x="619672" y="31035"/>
                  </a:lnTo>
                  <a:lnTo>
                    <a:pt x="573731" y="45011"/>
                  </a:lnTo>
                  <a:lnTo>
                    <a:pt x="528514" y="60992"/>
                  </a:lnTo>
                  <a:lnTo>
                    <a:pt x="484131" y="78727"/>
                  </a:lnTo>
                  <a:lnTo>
                    <a:pt x="440689" y="97966"/>
                  </a:lnTo>
                  <a:lnTo>
                    <a:pt x="266497" y="188926"/>
                  </a:lnTo>
                  <a:lnTo>
                    <a:pt x="126714" y="282053"/>
                  </a:lnTo>
                  <a:lnTo>
                    <a:pt x="33746" y="354605"/>
                  </a:lnTo>
                  <a:lnTo>
                    <a:pt x="0" y="383843"/>
                  </a:lnTo>
                  <a:lnTo>
                    <a:pt x="80085" y="388008"/>
                  </a:lnTo>
                  <a:lnTo>
                    <a:pt x="271970" y="423928"/>
                  </a:lnTo>
                  <a:lnTo>
                    <a:pt x="503098" y="526736"/>
                  </a:lnTo>
                  <a:lnTo>
                    <a:pt x="700913" y="731569"/>
                  </a:lnTo>
                  <a:lnTo>
                    <a:pt x="729043" y="779554"/>
                  </a:lnTo>
                  <a:lnTo>
                    <a:pt x="755185" y="828631"/>
                  </a:lnTo>
                  <a:lnTo>
                    <a:pt x="779612" y="878395"/>
                  </a:lnTo>
                  <a:lnTo>
                    <a:pt x="802598" y="928441"/>
                  </a:lnTo>
                  <a:lnTo>
                    <a:pt x="824416" y="978365"/>
                  </a:lnTo>
                  <a:lnTo>
                    <a:pt x="885605" y="1123356"/>
                  </a:lnTo>
                  <a:lnTo>
                    <a:pt x="905493" y="1168744"/>
                  </a:lnTo>
                  <a:lnTo>
                    <a:pt x="925582" y="1211986"/>
                  </a:lnTo>
                  <a:lnTo>
                    <a:pt x="946147" y="1252677"/>
                  </a:lnTo>
                  <a:lnTo>
                    <a:pt x="967461" y="1290412"/>
                  </a:lnTo>
                  <a:lnTo>
                    <a:pt x="989799" y="1324788"/>
                  </a:lnTo>
                  <a:lnTo>
                    <a:pt x="1013434" y="1355399"/>
                  </a:lnTo>
                  <a:lnTo>
                    <a:pt x="1065691" y="1403707"/>
                  </a:lnTo>
                  <a:lnTo>
                    <a:pt x="1126423" y="1432100"/>
                  </a:lnTo>
                  <a:lnTo>
                    <a:pt x="1196850" y="1438051"/>
                  </a:lnTo>
                  <a:lnTo>
                    <a:pt x="1231143" y="1434604"/>
                  </a:lnTo>
                  <a:lnTo>
                    <a:pt x="1294058" y="1417296"/>
                  </a:lnTo>
                  <a:lnTo>
                    <a:pt x="1349476" y="1387156"/>
                  </a:lnTo>
                  <a:lnTo>
                    <a:pt x="1397475" y="1345445"/>
                  </a:lnTo>
                  <a:lnTo>
                    <a:pt x="1438134" y="1293428"/>
                  </a:lnTo>
                  <a:lnTo>
                    <a:pt x="1471529" y="1232365"/>
                  </a:lnTo>
                  <a:lnTo>
                    <a:pt x="1497741" y="1163520"/>
                  </a:lnTo>
                  <a:lnTo>
                    <a:pt x="1508176" y="1126574"/>
                  </a:lnTo>
                  <a:lnTo>
                    <a:pt x="1516846" y="1088156"/>
                  </a:lnTo>
                  <a:lnTo>
                    <a:pt x="1523758" y="1048424"/>
                  </a:lnTo>
                  <a:lnTo>
                    <a:pt x="1528923" y="1007535"/>
                  </a:lnTo>
                  <a:lnTo>
                    <a:pt x="1532350" y="965647"/>
                  </a:lnTo>
                  <a:lnTo>
                    <a:pt x="1534050" y="922919"/>
                  </a:lnTo>
                  <a:lnTo>
                    <a:pt x="1534032" y="879508"/>
                  </a:lnTo>
                  <a:lnTo>
                    <a:pt x="1532305" y="835572"/>
                  </a:lnTo>
                  <a:lnTo>
                    <a:pt x="1528881" y="791268"/>
                  </a:lnTo>
                  <a:lnTo>
                    <a:pt x="1523767" y="746755"/>
                  </a:lnTo>
                  <a:lnTo>
                    <a:pt x="1516975" y="702190"/>
                  </a:lnTo>
                  <a:lnTo>
                    <a:pt x="1508514" y="657732"/>
                  </a:lnTo>
                  <a:lnTo>
                    <a:pt x="1498394" y="613537"/>
                  </a:lnTo>
                  <a:lnTo>
                    <a:pt x="1486624" y="569765"/>
                  </a:lnTo>
                  <a:lnTo>
                    <a:pt x="1473214" y="526572"/>
                  </a:lnTo>
                  <a:lnTo>
                    <a:pt x="1458174" y="484117"/>
                  </a:lnTo>
                  <a:lnTo>
                    <a:pt x="1441515" y="442556"/>
                  </a:lnTo>
                  <a:lnTo>
                    <a:pt x="1423245" y="402049"/>
                  </a:lnTo>
                  <a:lnTo>
                    <a:pt x="1403374" y="362754"/>
                  </a:lnTo>
                  <a:lnTo>
                    <a:pt x="1381912" y="324826"/>
                  </a:lnTo>
                  <a:lnTo>
                    <a:pt x="1358869" y="288426"/>
                  </a:lnTo>
                  <a:lnTo>
                    <a:pt x="1334255" y="253710"/>
                  </a:lnTo>
                  <a:lnTo>
                    <a:pt x="1308080" y="220836"/>
                  </a:lnTo>
                  <a:lnTo>
                    <a:pt x="1280352" y="189962"/>
                  </a:lnTo>
                  <a:lnTo>
                    <a:pt x="1251083" y="161247"/>
                  </a:lnTo>
                  <a:lnTo>
                    <a:pt x="1220281" y="134847"/>
                  </a:lnTo>
                  <a:lnTo>
                    <a:pt x="1187957" y="110920"/>
                  </a:lnTo>
                  <a:lnTo>
                    <a:pt x="1141793" y="81291"/>
                  </a:lnTo>
                  <a:lnTo>
                    <a:pt x="1095049" y="56675"/>
                  </a:lnTo>
                  <a:lnTo>
                    <a:pt x="1047835" y="36819"/>
                  </a:lnTo>
                  <a:lnTo>
                    <a:pt x="1000259" y="21475"/>
                  </a:lnTo>
                  <a:lnTo>
                    <a:pt x="952431" y="10390"/>
                  </a:lnTo>
                  <a:lnTo>
                    <a:pt x="904458" y="3315"/>
                  </a:lnTo>
                  <a:lnTo>
                    <a:pt x="856449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7846" y="3068954"/>
              <a:ext cx="2448305" cy="137236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347846" y="3068954"/>
              <a:ext cx="2448560" cy="1372870"/>
            </a:xfrm>
            <a:custGeom>
              <a:avLst/>
              <a:gdLst/>
              <a:ahLst/>
              <a:cxnLst/>
              <a:rect l="l" t="t" r="r" b="b"/>
              <a:pathLst>
                <a:path w="2448560" h="1372870">
                  <a:moveTo>
                    <a:pt x="0" y="686181"/>
                  </a:moveTo>
                  <a:lnTo>
                    <a:pt x="5946" y="618120"/>
                  </a:lnTo>
                  <a:lnTo>
                    <a:pt x="23411" y="551956"/>
                  </a:lnTo>
                  <a:lnTo>
                    <a:pt x="51834" y="488002"/>
                  </a:lnTo>
                  <a:lnTo>
                    <a:pt x="90653" y="426573"/>
                  </a:lnTo>
                  <a:lnTo>
                    <a:pt x="139306" y="367983"/>
                  </a:lnTo>
                  <a:lnTo>
                    <a:pt x="167146" y="339851"/>
                  </a:lnTo>
                  <a:lnTo>
                    <a:pt x="197233" y="312547"/>
                  </a:lnTo>
                  <a:lnTo>
                    <a:pt x="229499" y="286110"/>
                  </a:lnTo>
                  <a:lnTo>
                    <a:pt x="263873" y="260580"/>
                  </a:lnTo>
                  <a:lnTo>
                    <a:pt x="300284" y="235995"/>
                  </a:lnTo>
                  <a:lnTo>
                    <a:pt x="338663" y="212395"/>
                  </a:lnTo>
                  <a:lnTo>
                    <a:pt x="378939" y="189820"/>
                  </a:lnTo>
                  <a:lnTo>
                    <a:pt x="421043" y="168308"/>
                  </a:lnTo>
                  <a:lnTo>
                    <a:pt x="464903" y="147899"/>
                  </a:lnTo>
                  <a:lnTo>
                    <a:pt x="510451" y="128632"/>
                  </a:lnTo>
                  <a:lnTo>
                    <a:pt x="557615" y="110547"/>
                  </a:lnTo>
                  <a:lnTo>
                    <a:pt x="606326" y="93683"/>
                  </a:lnTo>
                  <a:lnTo>
                    <a:pt x="656513" y="78079"/>
                  </a:lnTo>
                  <a:lnTo>
                    <a:pt x="708106" y="63775"/>
                  </a:lnTo>
                  <a:lnTo>
                    <a:pt x="761036" y="50809"/>
                  </a:lnTo>
                  <a:lnTo>
                    <a:pt x="815232" y="39222"/>
                  </a:lnTo>
                  <a:lnTo>
                    <a:pt x="870623" y="29052"/>
                  </a:lnTo>
                  <a:lnTo>
                    <a:pt x="927140" y="20338"/>
                  </a:lnTo>
                  <a:lnTo>
                    <a:pt x="984712" y="13121"/>
                  </a:lnTo>
                  <a:lnTo>
                    <a:pt x="1043270" y="7439"/>
                  </a:lnTo>
                  <a:lnTo>
                    <a:pt x="1102742" y="3332"/>
                  </a:lnTo>
                  <a:lnTo>
                    <a:pt x="1163060" y="839"/>
                  </a:lnTo>
                  <a:lnTo>
                    <a:pt x="1224152" y="0"/>
                  </a:lnTo>
                  <a:lnTo>
                    <a:pt x="1285245" y="839"/>
                  </a:lnTo>
                  <a:lnTo>
                    <a:pt x="1345563" y="3332"/>
                  </a:lnTo>
                  <a:lnTo>
                    <a:pt x="1405035" y="7439"/>
                  </a:lnTo>
                  <a:lnTo>
                    <a:pt x="1463593" y="13121"/>
                  </a:lnTo>
                  <a:lnTo>
                    <a:pt x="1521165" y="20338"/>
                  </a:lnTo>
                  <a:lnTo>
                    <a:pt x="1577682" y="29052"/>
                  </a:lnTo>
                  <a:lnTo>
                    <a:pt x="1633073" y="39222"/>
                  </a:lnTo>
                  <a:lnTo>
                    <a:pt x="1687269" y="50809"/>
                  </a:lnTo>
                  <a:lnTo>
                    <a:pt x="1740199" y="63775"/>
                  </a:lnTo>
                  <a:lnTo>
                    <a:pt x="1791792" y="78079"/>
                  </a:lnTo>
                  <a:lnTo>
                    <a:pt x="1841979" y="93683"/>
                  </a:lnTo>
                  <a:lnTo>
                    <a:pt x="1890690" y="110547"/>
                  </a:lnTo>
                  <a:lnTo>
                    <a:pt x="1937854" y="128632"/>
                  </a:lnTo>
                  <a:lnTo>
                    <a:pt x="1983402" y="147899"/>
                  </a:lnTo>
                  <a:lnTo>
                    <a:pt x="2027262" y="168308"/>
                  </a:lnTo>
                  <a:lnTo>
                    <a:pt x="2069366" y="189820"/>
                  </a:lnTo>
                  <a:lnTo>
                    <a:pt x="2109642" y="212395"/>
                  </a:lnTo>
                  <a:lnTo>
                    <a:pt x="2148021" y="235995"/>
                  </a:lnTo>
                  <a:lnTo>
                    <a:pt x="2184432" y="260580"/>
                  </a:lnTo>
                  <a:lnTo>
                    <a:pt x="2218806" y="286110"/>
                  </a:lnTo>
                  <a:lnTo>
                    <a:pt x="2251072" y="312547"/>
                  </a:lnTo>
                  <a:lnTo>
                    <a:pt x="2281159" y="339852"/>
                  </a:lnTo>
                  <a:lnTo>
                    <a:pt x="2308999" y="367983"/>
                  </a:lnTo>
                  <a:lnTo>
                    <a:pt x="2334520" y="396904"/>
                  </a:lnTo>
                  <a:lnTo>
                    <a:pt x="2378326" y="456952"/>
                  </a:lnTo>
                  <a:lnTo>
                    <a:pt x="2412017" y="519683"/>
                  </a:lnTo>
                  <a:lnTo>
                    <a:pt x="2435031" y="584782"/>
                  </a:lnTo>
                  <a:lnTo>
                    <a:pt x="2446807" y="651933"/>
                  </a:lnTo>
                  <a:lnTo>
                    <a:pt x="2448305" y="686181"/>
                  </a:lnTo>
                  <a:lnTo>
                    <a:pt x="2446807" y="720428"/>
                  </a:lnTo>
                  <a:lnTo>
                    <a:pt x="2442359" y="754241"/>
                  </a:lnTo>
                  <a:lnTo>
                    <a:pt x="2424894" y="820405"/>
                  </a:lnTo>
                  <a:lnTo>
                    <a:pt x="2396471" y="884359"/>
                  </a:lnTo>
                  <a:lnTo>
                    <a:pt x="2357652" y="945788"/>
                  </a:lnTo>
                  <a:lnTo>
                    <a:pt x="2308999" y="1004378"/>
                  </a:lnTo>
                  <a:lnTo>
                    <a:pt x="2281159" y="1032510"/>
                  </a:lnTo>
                  <a:lnTo>
                    <a:pt x="2251072" y="1059814"/>
                  </a:lnTo>
                  <a:lnTo>
                    <a:pt x="2218806" y="1086251"/>
                  </a:lnTo>
                  <a:lnTo>
                    <a:pt x="2184432" y="1111781"/>
                  </a:lnTo>
                  <a:lnTo>
                    <a:pt x="2148021" y="1136366"/>
                  </a:lnTo>
                  <a:lnTo>
                    <a:pt x="2109642" y="1159966"/>
                  </a:lnTo>
                  <a:lnTo>
                    <a:pt x="2069366" y="1182541"/>
                  </a:lnTo>
                  <a:lnTo>
                    <a:pt x="2027262" y="1204053"/>
                  </a:lnTo>
                  <a:lnTo>
                    <a:pt x="1983402" y="1224462"/>
                  </a:lnTo>
                  <a:lnTo>
                    <a:pt x="1937854" y="1243729"/>
                  </a:lnTo>
                  <a:lnTo>
                    <a:pt x="1890690" y="1261814"/>
                  </a:lnTo>
                  <a:lnTo>
                    <a:pt x="1841979" y="1278678"/>
                  </a:lnTo>
                  <a:lnTo>
                    <a:pt x="1791792" y="1294282"/>
                  </a:lnTo>
                  <a:lnTo>
                    <a:pt x="1740199" y="1308586"/>
                  </a:lnTo>
                  <a:lnTo>
                    <a:pt x="1687269" y="1321552"/>
                  </a:lnTo>
                  <a:lnTo>
                    <a:pt x="1633073" y="1333139"/>
                  </a:lnTo>
                  <a:lnTo>
                    <a:pt x="1577682" y="1343309"/>
                  </a:lnTo>
                  <a:lnTo>
                    <a:pt x="1521165" y="1352023"/>
                  </a:lnTo>
                  <a:lnTo>
                    <a:pt x="1463593" y="1359240"/>
                  </a:lnTo>
                  <a:lnTo>
                    <a:pt x="1405035" y="1364922"/>
                  </a:lnTo>
                  <a:lnTo>
                    <a:pt x="1345563" y="1369029"/>
                  </a:lnTo>
                  <a:lnTo>
                    <a:pt x="1285245" y="1371522"/>
                  </a:lnTo>
                  <a:lnTo>
                    <a:pt x="1224152" y="1372362"/>
                  </a:lnTo>
                  <a:lnTo>
                    <a:pt x="1163060" y="1371522"/>
                  </a:lnTo>
                  <a:lnTo>
                    <a:pt x="1102742" y="1369029"/>
                  </a:lnTo>
                  <a:lnTo>
                    <a:pt x="1043270" y="1364922"/>
                  </a:lnTo>
                  <a:lnTo>
                    <a:pt x="984712" y="1359240"/>
                  </a:lnTo>
                  <a:lnTo>
                    <a:pt x="927140" y="1352023"/>
                  </a:lnTo>
                  <a:lnTo>
                    <a:pt x="870623" y="1343309"/>
                  </a:lnTo>
                  <a:lnTo>
                    <a:pt x="815232" y="1333139"/>
                  </a:lnTo>
                  <a:lnTo>
                    <a:pt x="761036" y="1321552"/>
                  </a:lnTo>
                  <a:lnTo>
                    <a:pt x="708106" y="1308586"/>
                  </a:lnTo>
                  <a:lnTo>
                    <a:pt x="656513" y="1294282"/>
                  </a:lnTo>
                  <a:lnTo>
                    <a:pt x="606326" y="1278678"/>
                  </a:lnTo>
                  <a:lnTo>
                    <a:pt x="557615" y="1261814"/>
                  </a:lnTo>
                  <a:lnTo>
                    <a:pt x="510451" y="1243729"/>
                  </a:lnTo>
                  <a:lnTo>
                    <a:pt x="464903" y="1224462"/>
                  </a:lnTo>
                  <a:lnTo>
                    <a:pt x="421043" y="1204053"/>
                  </a:lnTo>
                  <a:lnTo>
                    <a:pt x="378939" y="1182541"/>
                  </a:lnTo>
                  <a:lnTo>
                    <a:pt x="338663" y="1159966"/>
                  </a:lnTo>
                  <a:lnTo>
                    <a:pt x="300284" y="1136366"/>
                  </a:lnTo>
                  <a:lnTo>
                    <a:pt x="263873" y="1111781"/>
                  </a:lnTo>
                  <a:lnTo>
                    <a:pt x="229499" y="1086251"/>
                  </a:lnTo>
                  <a:lnTo>
                    <a:pt x="197233" y="1059814"/>
                  </a:lnTo>
                  <a:lnTo>
                    <a:pt x="167146" y="1032510"/>
                  </a:lnTo>
                  <a:lnTo>
                    <a:pt x="139306" y="1004378"/>
                  </a:lnTo>
                  <a:lnTo>
                    <a:pt x="113785" y="975457"/>
                  </a:lnTo>
                  <a:lnTo>
                    <a:pt x="69979" y="915409"/>
                  </a:lnTo>
                  <a:lnTo>
                    <a:pt x="36288" y="852678"/>
                  </a:lnTo>
                  <a:lnTo>
                    <a:pt x="13274" y="787579"/>
                  </a:lnTo>
                  <a:lnTo>
                    <a:pt x="1498" y="720428"/>
                  </a:lnTo>
                  <a:lnTo>
                    <a:pt x="0" y="686181"/>
                  </a:lnTo>
                  <a:close/>
                </a:path>
              </a:pathLst>
            </a:custGeom>
            <a:ln w="63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784596" y="5614517"/>
            <a:ext cx="1639570" cy="919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С</a:t>
            </a:r>
            <a:r>
              <a:rPr sz="1800" b="1" spc="-15" dirty="0">
                <a:solidFill>
                  <a:srgbClr val="006FC0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ро</a:t>
            </a:r>
            <a:r>
              <a:rPr sz="1800" b="1" spc="5" dirty="0">
                <a:solidFill>
                  <a:srgbClr val="006FC0"/>
                </a:solidFill>
                <a:latin typeface="Calibri"/>
                <a:cs typeface="Calibri"/>
              </a:rPr>
              <a:t>и</a:t>
            </a: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т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ельст</a:t>
            </a:r>
            <a:r>
              <a:rPr sz="1800" b="1" spc="-10" dirty="0">
                <a:solidFill>
                  <a:srgbClr val="006FC0"/>
                </a:solidFill>
                <a:latin typeface="Calibri"/>
                <a:cs typeface="Calibri"/>
              </a:rPr>
              <a:t>в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о</a:t>
            </a:r>
            <a:r>
              <a:rPr sz="1800" b="1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6FC0"/>
                </a:solidFill>
                <a:latin typeface="Calibri"/>
                <a:cs typeface="Calibri"/>
              </a:rPr>
              <a:t>и  </a:t>
            </a:r>
            <a:r>
              <a:rPr sz="1800" b="1" spc="-5" dirty="0">
                <a:solidFill>
                  <a:srgbClr val="006FC0"/>
                </a:solidFill>
                <a:latin typeface="Calibri"/>
                <a:cs typeface="Calibri"/>
              </a:rPr>
              <a:t>реконструкция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lang="ru-RU" sz="1800" b="1" dirty="0" smtClean="0">
                <a:solidFill>
                  <a:srgbClr val="585858"/>
                </a:solidFill>
                <a:latin typeface="Calibri"/>
                <a:cs typeface="Calibri"/>
              </a:rPr>
              <a:t>1,3</a:t>
            </a:r>
            <a:r>
              <a:rPr sz="1800" b="1" spc="-4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spc="-5" smtClean="0">
                <a:solidFill>
                  <a:srgbClr val="585858"/>
                </a:solidFill>
                <a:latin typeface="Calibri"/>
                <a:cs typeface="Calibri"/>
              </a:rPr>
              <a:t>мл</a:t>
            </a:r>
            <a:r>
              <a:rPr lang="ru-RU" sz="1800" b="1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н</a:t>
            </a:r>
            <a:r>
              <a:rPr sz="1800" b="1" spc="-2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85858"/>
                </a:solidFill>
                <a:latin typeface="Calibri"/>
                <a:cs typeface="Calibri"/>
              </a:rPr>
              <a:t>руб.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31716" y="3102940"/>
            <a:ext cx="14827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ДОХОДЫ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1800" b="1" dirty="0" smtClean="0">
                <a:solidFill>
                  <a:srgbClr val="FFFFFF"/>
                </a:solidFill>
                <a:latin typeface="Calibri"/>
                <a:cs typeface="Calibri"/>
              </a:rPr>
              <a:t>87,2 </a:t>
            </a:r>
            <a:r>
              <a:rPr lang="ru-RU" sz="1800" b="1" dirty="0" err="1" smtClean="0">
                <a:solidFill>
                  <a:srgbClr val="FFFFFF"/>
                </a:solidFill>
                <a:latin typeface="Calibri"/>
                <a:cs typeface="Calibri"/>
              </a:rPr>
              <a:t>млн</a:t>
            </a:r>
            <a:r>
              <a:rPr lang="ru-RU" sz="18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smtClean="0">
                <a:solidFill>
                  <a:srgbClr val="FFFFFF"/>
                </a:solidFill>
                <a:latin typeface="Calibri"/>
                <a:cs typeface="Calibri"/>
              </a:rPr>
              <a:t>руб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831716" y="3804284"/>
            <a:ext cx="1482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Calibri"/>
                <a:cs typeface="Calibri"/>
              </a:rPr>
              <a:t>РАСХОДЫ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68,4 </a:t>
            </a:r>
            <a:r>
              <a:rPr lang="ru-RU" sz="1800" b="1" spc="-5" dirty="0" err="1" smtClean="0">
                <a:solidFill>
                  <a:srgbClr val="FFFFFF"/>
                </a:solidFill>
                <a:latin typeface="Calibri"/>
                <a:cs typeface="Calibri"/>
              </a:rPr>
              <a:t>млн</a:t>
            </a:r>
            <a:r>
              <a:rPr lang="ru-RU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smtClean="0">
                <a:solidFill>
                  <a:srgbClr val="FFFFFF"/>
                </a:solidFill>
                <a:latin typeface="Calibri"/>
                <a:cs typeface="Calibri"/>
              </a:rPr>
              <a:t>руб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78889" y="3002407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32,6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96589" y="1778000"/>
            <a:ext cx="589593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32,4</a:t>
            </a:r>
            <a:r>
              <a:rPr sz="1500" b="1" spc="-8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69683" y="3290392"/>
            <a:ext cx="4489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b="1" spc="-5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b="1" spc="-8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16726" y="2210180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26,4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32401" y="1634109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8,6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695571" y="5523382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56,6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59785" y="5163058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38,7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55139" y="4370958"/>
            <a:ext cx="448309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2,8</a:t>
            </a:r>
            <a:r>
              <a:rPr sz="1500" b="1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00698" y="4658995"/>
            <a:ext cx="5454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500" b="1" spc="-5" dirty="0" smtClean="0">
                <a:solidFill>
                  <a:srgbClr val="FFFFFF"/>
                </a:solidFill>
                <a:latin typeface="Calibri"/>
                <a:cs typeface="Calibri"/>
              </a:rPr>
              <a:t>1,9</a:t>
            </a:r>
            <a:r>
              <a:rPr sz="1500" b="1" spc="-7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806688" y="46990"/>
            <a:ext cx="2590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3" name="object 3"/>
          <p:cNvGrpSpPr/>
          <p:nvPr/>
        </p:nvGrpSpPr>
        <p:grpSpPr>
          <a:xfrm>
            <a:off x="107504" y="1196721"/>
            <a:ext cx="7509194" cy="4824222"/>
            <a:chOff x="107504" y="1196721"/>
            <a:chExt cx="7509194" cy="4824222"/>
          </a:xfrm>
        </p:grpSpPr>
        <p:pic>
          <p:nvPicPr>
            <p:cNvPr id="45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504" y="1196721"/>
              <a:ext cx="1998988" cy="1631695"/>
            </a:xfrm>
            <a:prstGeom prst="rect">
              <a:avLst/>
            </a:prstGeom>
          </p:spPr>
        </p:pic>
        <p:sp>
          <p:nvSpPr>
            <p:cNvPr id="47" name="object 6"/>
            <p:cNvSpPr/>
            <p:nvPr/>
          </p:nvSpPr>
          <p:spPr>
            <a:xfrm>
              <a:off x="2934090" y="1395511"/>
              <a:ext cx="1209281" cy="1650364"/>
            </a:xfrm>
            <a:custGeom>
              <a:avLst/>
              <a:gdLst/>
              <a:ahLst/>
              <a:cxnLst/>
              <a:rect l="l" t="t" r="r" b="b"/>
              <a:pathLst>
                <a:path w="1121410" h="1650364">
                  <a:moveTo>
                    <a:pt x="619785" y="0"/>
                  </a:moveTo>
                  <a:lnTo>
                    <a:pt x="558815" y="4900"/>
                  </a:lnTo>
                  <a:lnTo>
                    <a:pt x="497868" y="22717"/>
                  </a:lnTo>
                  <a:lnTo>
                    <a:pt x="437586" y="52370"/>
                  </a:lnTo>
                  <a:lnTo>
                    <a:pt x="378611" y="92776"/>
                  </a:lnTo>
                  <a:lnTo>
                    <a:pt x="321588" y="142854"/>
                  </a:lnTo>
                  <a:lnTo>
                    <a:pt x="294008" y="171181"/>
                  </a:lnTo>
                  <a:lnTo>
                    <a:pt x="267158" y="201521"/>
                  </a:lnTo>
                  <a:lnTo>
                    <a:pt x="241116" y="233737"/>
                  </a:lnTo>
                  <a:lnTo>
                    <a:pt x="215963" y="267695"/>
                  </a:lnTo>
                  <a:lnTo>
                    <a:pt x="191780" y="303260"/>
                  </a:lnTo>
                  <a:lnTo>
                    <a:pt x="168646" y="340295"/>
                  </a:lnTo>
                  <a:lnTo>
                    <a:pt x="146643" y="378667"/>
                  </a:lnTo>
                  <a:lnTo>
                    <a:pt x="125851" y="418239"/>
                  </a:lnTo>
                  <a:lnTo>
                    <a:pt x="106349" y="458876"/>
                  </a:lnTo>
                  <a:lnTo>
                    <a:pt x="88218" y="500444"/>
                  </a:lnTo>
                  <a:lnTo>
                    <a:pt x="71539" y="542806"/>
                  </a:lnTo>
                  <a:lnTo>
                    <a:pt x="56392" y="585828"/>
                  </a:lnTo>
                  <a:lnTo>
                    <a:pt x="42857" y="629374"/>
                  </a:lnTo>
                  <a:lnTo>
                    <a:pt x="31015" y="673310"/>
                  </a:lnTo>
                  <a:lnTo>
                    <a:pt x="20945" y="717499"/>
                  </a:lnTo>
                  <a:lnTo>
                    <a:pt x="12728" y="761807"/>
                  </a:lnTo>
                  <a:lnTo>
                    <a:pt x="6445" y="806098"/>
                  </a:lnTo>
                  <a:lnTo>
                    <a:pt x="2176" y="850237"/>
                  </a:lnTo>
                  <a:lnTo>
                    <a:pt x="0" y="894090"/>
                  </a:lnTo>
                  <a:lnTo>
                    <a:pt x="0" y="937519"/>
                  </a:lnTo>
                  <a:lnTo>
                    <a:pt x="2253" y="980392"/>
                  </a:lnTo>
                  <a:lnTo>
                    <a:pt x="6842" y="1022571"/>
                  </a:lnTo>
                  <a:lnTo>
                    <a:pt x="13846" y="1063922"/>
                  </a:lnTo>
                  <a:lnTo>
                    <a:pt x="23346" y="1104310"/>
                  </a:lnTo>
                  <a:lnTo>
                    <a:pt x="35422" y="1143599"/>
                  </a:lnTo>
                  <a:lnTo>
                    <a:pt x="55174" y="1196016"/>
                  </a:lnTo>
                  <a:lnTo>
                    <a:pt x="78180" y="1244678"/>
                  </a:lnTo>
                  <a:lnTo>
                    <a:pt x="104215" y="1289726"/>
                  </a:lnTo>
                  <a:lnTo>
                    <a:pt x="133052" y="1331299"/>
                  </a:lnTo>
                  <a:lnTo>
                    <a:pt x="164465" y="1369536"/>
                  </a:lnTo>
                  <a:lnTo>
                    <a:pt x="198231" y="1404576"/>
                  </a:lnTo>
                  <a:lnTo>
                    <a:pt x="234121" y="1436558"/>
                  </a:lnTo>
                  <a:lnTo>
                    <a:pt x="271912" y="1465623"/>
                  </a:lnTo>
                  <a:lnTo>
                    <a:pt x="311377" y="1491909"/>
                  </a:lnTo>
                  <a:lnTo>
                    <a:pt x="352291" y="1515556"/>
                  </a:lnTo>
                  <a:lnTo>
                    <a:pt x="394428" y="1536703"/>
                  </a:lnTo>
                  <a:lnTo>
                    <a:pt x="437562" y="1555490"/>
                  </a:lnTo>
                  <a:lnTo>
                    <a:pt x="481468" y="1572055"/>
                  </a:lnTo>
                  <a:lnTo>
                    <a:pt x="525919" y="1586538"/>
                  </a:lnTo>
                  <a:lnTo>
                    <a:pt x="570692" y="1599079"/>
                  </a:lnTo>
                  <a:lnTo>
                    <a:pt x="615558" y="1609816"/>
                  </a:lnTo>
                  <a:lnTo>
                    <a:pt x="803179" y="1641447"/>
                  </a:lnTo>
                  <a:lnTo>
                    <a:pt x="964951" y="1650361"/>
                  </a:lnTo>
                  <a:lnTo>
                    <a:pt x="1078455" y="1647606"/>
                  </a:lnTo>
                  <a:lnTo>
                    <a:pt x="1121272" y="1644233"/>
                  </a:lnTo>
                  <a:lnTo>
                    <a:pt x="1060650" y="1591994"/>
                  </a:lnTo>
                  <a:lnTo>
                    <a:pt x="929852" y="1445589"/>
                  </a:lnTo>
                  <a:lnTo>
                    <a:pt x="805483" y="1220484"/>
                  </a:lnTo>
                  <a:lnTo>
                    <a:pt x="764148" y="932144"/>
                  </a:lnTo>
                  <a:lnTo>
                    <a:pt x="768790" y="875700"/>
                  </a:lnTo>
                  <a:lnTo>
                    <a:pt x="775605" y="819575"/>
                  </a:lnTo>
                  <a:lnTo>
                    <a:pt x="784150" y="763932"/>
                  </a:lnTo>
                  <a:lnTo>
                    <a:pt x="793985" y="708938"/>
                  </a:lnTo>
                  <a:lnTo>
                    <a:pt x="804669" y="654756"/>
                  </a:lnTo>
                  <a:lnTo>
                    <a:pt x="837406" y="498727"/>
                  </a:lnTo>
                  <a:lnTo>
                    <a:pt x="847075" y="449439"/>
                  </a:lnTo>
                  <a:lnTo>
                    <a:pt x="855389" y="401786"/>
                  </a:lnTo>
                  <a:lnTo>
                    <a:pt x="861905" y="355932"/>
                  </a:lnTo>
                  <a:lnTo>
                    <a:pt x="866183" y="312042"/>
                  </a:lnTo>
                  <a:lnTo>
                    <a:pt x="867781" y="270281"/>
                  </a:lnTo>
                  <a:lnTo>
                    <a:pt x="866259" y="230812"/>
                  </a:lnTo>
                  <a:lnTo>
                    <a:pt x="852090" y="159413"/>
                  </a:lnTo>
                  <a:lnTo>
                    <a:pt x="820146" y="99159"/>
                  </a:lnTo>
                  <a:lnTo>
                    <a:pt x="768093" y="51364"/>
                  </a:lnTo>
                  <a:lnTo>
                    <a:pt x="709877" y="19236"/>
                  </a:lnTo>
                  <a:lnTo>
                    <a:pt x="650078" y="2732"/>
                  </a:lnTo>
                  <a:lnTo>
                    <a:pt x="619785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7"/>
            <p:cNvSpPr/>
            <p:nvPr/>
          </p:nvSpPr>
          <p:spPr>
            <a:xfrm>
              <a:off x="1613711" y="2582579"/>
              <a:ext cx="1780539" cy="1084580"/>
            </a:xfrm>
            <a:custGeom>
              <a:avLst/>
              <a:gdLst/>
              <a:ahLst/>
              <a:cxnLst/>
              <a:rect l="l" t="t" r="r" b="b"/>
              <a:pathLst>
                <a:path w="1780539" h="1084579">
                  <a:moveTo>
                    <a:pt x="631071" y="0"/>
                  </a:moveTo>
                  <a:lnTo>
                    <a:pt x="588322" y="676"/>
                  </a:lnTo>
                  <a:lnTo>
                    <a:pt x="546377" y="4399"/>
                  </a:lnTo>
                  <a:lnTo>
                    <a:pt x="505323" y="11029"/>
                  </a:lnTo>
                  <a:lnTo>
                    <a:pt x="465244" y="20424"/>
                  </a:lnTo>
                  <a:lnTo>
                    <a:pt x="426227" y="32445"/>
                  </a:lnTo>
                  <a:lnTo>
                    <a:pt x="388356" y="46950"/>
                  </a:lnTo>
                  <a:lnTo>
                    <a:pt x="351716" y="63800"/>
                  </a:lnTo>
                  <a:lnTo>
                    <a:pt x="316393" y="82854"/>
                  </a:lnTo>
                  <a:lnTo>
                    <a:pt x="282473" y="103973"/>
                  </a:lnTo>
                  <a:lnTo>
                    <a:pt x="250041" y="127014"/>
                  </a:lnTo>
                  <a:lnTo>
                    <a:pt x="219181" y="151839"/>
                  </a:lnTo>
                  <a:lnTo>
                    <a:pt x="189980" y="178306"/>
                  </a:lnTo>
                  <a:lnTo>
                    <a:pt x="162523" y="206276"/>
                  </a:lnTo>
                  <a:lnTo>
                    <a:pt x="136895" y="235607"/>
                  </a:lnTo>
                  <a:lnTo>
                    <a:pt x="113182" y="266160"/>
                  </a:lnTo>
                  <a:lnTo>
                    <a:pt x="91469" y="297794"/>
                  </a:lnTo>
                  <a:lnTo>
                    <a:pt x="54383" y="363744"/>
                  </a:lnTo>
                  <a:lnTo>
                    <a:pt x="26321" y="432334"/>
                  </a:lnTo>
                  <a:lnTo>
                    <a:pt x="7965" y="502440"/>
                  </a:lnTo>
                  <a:lnTo>
                    <a:pt x="0" y="572941"/>
                  </a:lnTo>
                  <a:lnTo>
                    <a:pt x="126" y="607987"/>
                  </a:lnTo>
                  <a:lnTo>
                    <a:pt x="9025" y="676972"/>
                  </a:lnTo>
                  <a:lnTo>
                    <a:pt x="30020" y="743543"/>
                  </a:lnTo>
                  <a:lnTo>
                    <a:pt x="63796" y="806577"/>
                  </a:lnTo>
                  <a:lnTo>
                    <a:pt x="111033" y="864950"/>
                  </a:lnTo>
                  <a:lnTo>
                    <a:pt x="139914" y="892038"/>
                  </a:lnTo>
                  <a:lnTo>
                    <a:pt x="172416" y="917540"/>
                  </a:lnTo>
                  <a:lnTo>
                    <a:pt x="209773" y="943040"/>
                  </a:lnTo>
                  <a:lnTo>
                    <a:pt x="248918" y="966106"/>
                  </a:lnTo>
                  <a:lnTo>
                    <a:pt x="289731" y="986823"/>
                  </a:lnTo>
                  <a:lnTo>
                    <a:pt x="332094" y="1005277"/>
                  </a:lnTo>
                  <a:lnTo>
                    <a:pt x="375888" y="1021553"/>
                  </a:lnTo>
                  <a:lnTo>
                    <a:pt x="420992" y="1035738"/>
                  </a:lnTo>
                  <a:lnTo>
                    <a:pt x="467288" y="1047916"/>
                  </a:lnTo>
                  <a:lnTo>
                    <a:pt x="514657" y="1058175"/>
                  </a:lnTo>
                  <a:lnTo>
                    <a:pt x="562980" y="1066599"/>
                  </a:lnTo>
                  <a:lnTo>
                    <a:pt x="612137" y="1073274"/>
                  </a:lnTo>
                  <a:lnTo>
                    <a:pt x="662010" y="1078286"/>
                  </a:lnTo>
                  <a:lnTo>
                    <a:pt x="712479" y="1081721"/>
                  </a:lnTo>
                  <a:lnTo>
                    <a:pt x="763424" y="1083664"/>
                  </a:lnTo>
                  <a:lnTo>
                    <a:pt x="814728" y="1084201"/>
                  </a:lnTo>
                  <a:lnTo>
                    <a:pt x="866270" y="1083418"/>
                  </a:lnTo>
                  <a:lnTo>
                    <a:pt x="917932" y="1081401"/>
                  </a:lnTo>
                  <a:lnTo>
                    <a:pt x="969594" y="1078235"/>
                  </a:lnTo>
                  <a:lnTo>
                    <a:pt x="1021138" y="1074005"/>
                  </a:lnTo>
                  <a:lnTo>
                    <a:pt x="1072443" y="1068799"/>
                  </a:lnTo>
                  <a:lnTo>
                    <a:pt x="1123392" y="1062701"/>
                  </a:lnTo>
                  <a:lnTo>
                    <a:pt x="1381521" y="1020287"/>
                  </a:lnTo>
                  <a:lnTo>
                    <a:pt x="1589942" y="970563"/>
                  </a:lnTo>
                  <a:lnTo>
                    <a:pt x="1729235" y="929220"/>
                  </a:lnTo>
                  <a:lnTo>
                    <a:pt x="1779982" y="911952"/>
                  </a:lnTo>
                  <a:lnTo>
                    <a:pt x="1680711" y="894851"/>
                  </a:lnTo>
                  <a:lnTo>
                    <a:pt x="1450734" y="835339"/>
                  </a:lnTo>
                  <a:lnTo>
                    <a:pt x="1191801" y="721107"/>
                  </a:lnTo>
                  <a:lnTo>
                    <a:pt x="1005663" y="539842"/>
                  </a:lnTo>
                  <a:lnTo>
                    <a:pt x="986464" y="496311"/>
                  </a:lnTo>
                  <a:lnTo>
                    <a:pt x="971067" y="452450"/>
                  </a:lnTo>
                  <a:lnTo>
                    <a:pt x="958693" y="408622"/>
                  </a:lnTo>
                  <a:lnTo>
                    <a:pt x="948564" y="365195"/>
                  </a:lnTo>
                  <a:lnTo>
                    <a:pt x="939901" y="322534"/>
                  </a:lnTo>
                  <a:lnTo>
                    <a:pt x="931926" y="281004"/>
                  </a:lnTo>
                  <a:lnTo>
                    <a:pt x="923859" y="240971"/>
                  </a:lnTo>
                  <a:lnTo>
                    <a:pt x="914921" y="202800"/>
                  </a:lnTo>
                  <a:lnTo>
                    <a:pt x="891321" y="133508"/>
                  </a:lnTo>
                  <a:lnTo>
                    <a:pt x="854894" y="76052"/>
                  </a:lnTo>
                  <a:lnTo>
                    <a:pt x="799411" y="33357"/>
                  </a:lnTo>
                  <a:lnTo>
                    <a:pt x="762577" y="18459"/>
                  </a:lnTo>
                  <a:lnTo>
                    <a:pt x="718643" y="8347"/>
                  </a:lnTo>
                  <a:lnTo>
                    <a:pt x="674540" y="2510"/>
                  </a:lnTo>
                  <a:lnTo>
                    <a:pt x="631071" y="0"/>
                  </a:lnTo>
                  <a:close/>
                </a:path>
              </a:pathLst>
            </a:custGeom>
            <a:solidFill>
              <a:srgbClr val="BD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8"/>
            <p:cNvSpPr/>
            <p:nvPr/>
          </p:nvSpPr>
          <p:spPr>
            <a:xfrm>
              <a:off x="1475703" y="4087621"/>
              <a:ext cx="1870075" cy="792480"/>
            </a:xfrm>
            <a:custGeom>
              <a:avLst/>
              <a:gdLst/>
              <a:ahLst/>
              <a:cxnLst/>
              <a:rect l="l" t="t" r="r" b="b"/>
              <a:pathLst>
                <a:path w="1870075" h="792479">
                  <a:moveTo>
                    <a:pt x="1869476" y="0"/>
                  </a:moveTo>
                  <a:lnTo>
                    <a:pt x="1782975" y="38409"/>
                  </a:lnTo>
                  <a:lnTo>
                    <a:pt x="1563708" y="119634"/>
                  </a:lnTo>
                  <a:lnTo>
                    <a:pt x="1272026" y="192666"/>
                  </a:lnTo>
                  <a:lnTo>
                    <a:pt x="968284" y="206501"/>
                  </a:lnTo>
                  <a:lnTo>
                    <a:pt x="911092" y="198974"/>
                  </a:lnTo>
                  <a:lnTo>
                    <a:pt x="856991" y="189468"/>
                  </a:lnTo>
                  <a:lnTo>
                    <a:pt x="805637" y="178548"/>
                  </a:lnTo>
                  <a:lnTo>
                    <a:pt x="756686" y="166780"/>
                  </a:lnTo>
                  <a:lnTo>
                    <a:pt x="664624" y="142957"/>
                  </a:lnTo>
                  <a:lnTo>
                    <a:pt x="620825" y="132032"/>
                  </a:lnTo>
                  <a:lnTo>
                    <a:pt x="578056" y="122518"/>
                  </a:lnTo>
                  <a:lnTo>
                    <a:pt x="535974" y="114979"/>
                  </a:lnTo>
                  <a:lnTo>
                    <a:pt x="494235" y="109981"/>
                  </a:lnTo>
                  <a:lnTo>
                    <a:pt x="452497" y="108089"/>
                  </a:lnTo>
                  <a:lnTo>
                    <a:pt x="410415" y="109868"/>
                  </a:lnTo>
                  <a:lnTo>
                    <a:pt x="367646" y="115881"/>
                  </a:lnTo>
                  <a:lnTo>
                    <a:pt x="323847" y="126695"/>
                  </a:lnTo>
                  <a:lnTo>
                    <a:pt x="278674" y="142875"/>
                  </a:lnTo>
                  <a:lnTo>
                    <a:pt x="236376" y="161968"/>
                  </a:lnTo>
                  <a:lnTo>
                    <a:pt x="197724" y="182394"/>
                  </a:lnTo>
                  <a:lnTo>
                    <a:pt x="162673" y="204026"/>
                  </a:lnTo>
                  <a:lnTo>
                    <a:pt x="131176" y="226739"/>
                  </a:lnTo>
                  <a:lnTo>
                    <a:pt x="78660" y="274906"/>
                  </a:lnTo>
                  <a:lnTo>
                    <a:pt x="39804" y="325890"/>
                  </a:lnTo>
                  <a:lnTo>
                    <a:pt x="14239" y="378688"/>
                  </a:lnTo>
                  <a:lnTo>
                    <a:pt x="1593" y="432295"/>
                  </a:lnTo>
                  <a:lnTo>
                    <a:pt x="0" y="459088"/>
                  </a:lnTo>
                  <a:lnTo>
                    <a:pt x="1497" y="485707"/>
                  </a:lnTo>
                  <a:lnTo>
                    <a:pt x="13578" y="537921"/>
                  </a:lnTo>
                  <a:lnTo>
                    <a:pt x="37467" y="587932"/>
                  </a:lnTo>
                  <a:lnTo>
                    <a:pt x="72793" y="634736"/>
                  </a:lnTo>
                  <a:lnTo>
                    <a:pt x="119185" y="677328"/>
                  </a:lnTo>
                  <a:lnTo>
                    <a:pt x="176273" y="714706"/>
                  </a:lnTo>
                  <a:lnTo>
                    <a:pt x="243687" y="745864"/>
                  </a:lnTo>
                  <a:lnTo>
                    <a:pt x="281149" y="758797"/>
                  </a:lnTo>
                  <a:lnTo>
                    <a:pt x="321054" y="769799"/>
                  </a:lnTo>
                  <a:lnTo>
                    <a:pt x="363355" y="778744"/>
                  </a:lnTo>
                  <a:lnTo>
                    <a:pt x="408006" y="785507"/>
                  </a:lnTo>
                  <a:lnTo>
                    <a:pt x="454959" y="789962"/>
                  </a:lnTo>
                  <a:lnTo>
                    <a:pt x="504170" y="791983"/>
                  </a:lnTo>
                  <a:lnTo>
                    <a:pt x="555592" y="791446"/>
                  </a:lnTo>
                  <a:lnTo>
                    <a:pt x="609177" y="788224"/>
                  </a:lnTo>
                  <a:lnTo>
                    <a:pt x="664881" y="782192"/>
                  </a:lnTo>
                  <a:lnTo>
                    <a:pt x="1190587" y="614701"/>
                  </a:lnTo>
                  <a:lnTo>
                    <a:pt x="1567168" y="350853"/>
                  </a:lnTo>
                  <a:lnTo>
                    <a:pt x="1793754" y="107126"/>
                  </a:lnTo>
                  <a:lnTo>
                    <a:pt x="1869476" y="0"/>
                  </a:lnTo>
                  <a:close/>
                </a:path>
              </a:pathLst>
            </a:custGeom>
            <a:solidFill>
              <a:srgbClr val="A1B8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9"/>
            <p:cNvSpPr/>
            <p:nvPr/>
          </p:nvSpPr>
          <p:spPr>
            <a:xfrm>
              <a:off x="2405245" y="4398009"/>
              <a:ext cx="1754505" cy="1218565"/>
            </a:xfrm>
            <a:custGeom>
              <a:avLst/>
              <a:gdLst/>
              <a:ahLst/>
              <a:cxnLst/>
              <a:rect l="l" t="t" r="r" b="b"/>
              <a:pathLst>
                <a:path w="1754504" h="1218564">
                  <a:moveTo>
                    <a:pt x="1434853" y="0"/>
                  </a:moveTo>
                  <a:lnTo>
                    <a:pt x="1411043" y="53518"/>
                  </a:lnTo>
                  <a:lnTo>
                    <a:pt x="1325141" y="182975"/>
                  </a:lnTo>
                  <a:lnTo>
                    <a:pt x="1155444" y="341721"/>
                  </a:lnTo>
                  <a:lnTo>
                    <a:pt x="880244" y="483107"/>
                  </a:lnTo>
                  <a:lnTo>
                    <a:pt x="821235" y="502869"/>
                  </a:lnTo>
                  <a:lnTo>
                    <a:pt x="762327" y="520807"/>
                  </a:lnTo>
                  <a:lnTo>
                    <a:pt x="703789" y="537197"/>
                  </a:lnTo>
                  <a:lnTo>
                    <a:pt x="645888" y="552314"/>
                  </a:lnTo>
                  <a:lnTo>
                    <a:pt x="588894" y="566431"/>
                  </a:lnTo>
                  <a:lnTo>
                    <a:pt x="426028" y="605540"/>
                  </a:lnTo>
                  <a:lnTo>
                    <a:pt x="375340" y="618410"/>
                  </a:lnTo>
                  <a:lnTo>
                    <a:pt x="326899" y="631656"/>
                  </a:lnTo>
                  <a:lnTo>
                    <a:pt x="280973" y="645551"/>
                  </a:lnTo>
                  <a:lnTo>
                    <a:pt x="237831" y="660371"/>
                  </a:lnTo>
                  <a:lnTo>
                    <a:pt x="197741" y="676391"/>
                  </a:lnTo>
                  <a:lnTo>
                    <a:pt x="160971" y="693885"/>
                  </a:lnTo>
                  <a:lnTo>
                    <a:pt x="127790" y="713127"/>
                  </a:lnTo>
                  <a:lnTo>
                    <a:pt x="73265" y="757959"/>
                  </a:lnTo>
                  <a:lnTo>
                    <a:pt x="28766" y="822245"/>
                  </a:lnTo>
                  <a:lnTo>
                    <a:pt x="12317" y="859020"/>
                  </a:lnTo>
                  <a:lnTo>
                    <a:pt x="0" y="928210"/>
                  </a:lnTo>
                  <a:lnTo>
                    <a:pt x="3561" y="960503"/>
                  </a:lnTo>
                  <a:lnTo>
                    <a:pt x="28695" y="1020186"/>
                  </a:lnTo>
                  <a:lnTo>
                    <a:pt x="75939" y="1072927"/>
                  </a:lnTo>
                  <a:lnTo>
                    <a:pt x="107138" y="1096544"/>
                  </a:lnTo>
                  <a:lnTo>
                    <a:pt x="143007" y="1118244"/>
                  </a:lnTo>
                  <a:lnTo>
                    <a:pt x="183260" y="1137967"/>
                  </a:lnTo>
                  <a:lnTo>
                    <a:pt x="227613" y="1155653"/>
                  </a:lnTo>
                  <a:lnTo>
                    <a:pt x="275778" y="1171241"/>
                  </a:lnTo>
                  <a:lnTo>
                    <a:pt x="327470" y="1184671"/>
                  </a:lnTo>
                  <a:lnTo>
                    <a:pt x="382404" y="1195882"/>
                  </a:lnTo>
                  <a:lnTo>
                    <a:pt x="424485" y="1202820"/>
                  </a:lnTo>
                  <a:lnTo>
                    <a:pt x="468018" y="1208508"/>
                  </a:lnTo>
                  <a:lnTo>
                    <a:pt x="512860" y="1212924"/>
                  </a:lnTo>
                  <a:lnTo>
                    <a:pt x="558867" y="1216040"/>
                  </a:lnTo>
                  <a:lnTo>
                    <a:pt x="605898" y="1217834"/>
                  </a:lnTo>
                  <a:lnTo>
                    <a:pt x="653807" y="1218279"/>
                  </a:lnTo>
                  <a:lnTo>
                    <a:pt x="702453" y="1217351"/>
                  </a:lnTo>
                  <a:lnTo>
                    <a:pt x="751692" y="1215025"/>
                  </a:lnTo>
                  <a:lnTo>
                    <a:pt x="801381" y="1211277"/>
                  </a:lnTo>
                  <a:lnTo>
                    <a:pt x="851376" y="1206080"/>
                  </a:lnTo>
                  <a:lnTo>
                    <a:pt x="901535" y="1199411"/>
                  </a:lnTo>
                  <a:lnTo>
                    <a:pt x="951714" y="1191244"/>
                  </a:lnTo>
                  <a:lnTo>
                    <a:pt x="1001769" y="1181554"/>
                  </a:lnTo>
                  <a:lnTo>
                    <a:pt x="1051559" y="1170317"/>
                  </a:lnTo>
                  <a:lnTo>
                    <a:pt x="1100939" y="1157508"/>
                  </a:lnTo>
                  <a:lnTo>
                    <a:pt x="1149767" y="1143101"/>
                  </a:lnTo>
                  <a:lnTo>
                    <a:pt x="1197898" y="1127072"/>
                  </a:lnTo>
                  <a:lnTo>
                    <a:pt x="1245191" y="1109396"/>
                  </a:lnTo>
                  <a:lnTo>
                    <a:pt x="1291501" y="1090049"/>
                  </a:lnTo>
                  <a:lnTo>
                    <a:pt x="1336686" y="1069004"/>
                  </a:lnTo>
                  <a:lnTo>
                    <a:pt x="1380602" y="1046238"/>
                  </a:lnTo>
                  <a:lnTo>
                    <a:pt x="1423106" y="1021724"/>
                  </a:lnTo>
                  <a:lnTo>
                    <a:pt x="1464056" y="995440"/>
                  </a:lnTo>
                  <a:lnTo>
                    <a:pt x="1503306" y="967358"/>
                  </a:lnTo>
                  <a:lnTo>
                    <a:pt x="1554017" y="925154"/>
                  </a:lnTo>
                  <a:lnTo>
                    <a:pt x="1598234" y="882616"/>
                  </a:lnTo>
                  <a:lnTo>
                    <a:pt x="1636259" y="839860"/>
                  </a:lnTo>
                  <a:lnTo>
                    <a:pt x="1668395" y="797002"/>
                  </a:lnTo>
                  <a:lnTo>
                    <a:pt x="1694943" y="754155"/>
                  </a:lnTo>
                  <a:lnTo>
                    <a:pt x="1716205" y="711435"/>
                  </a:lnTo>
                  <a:lnTo>
                    <a:pt x="1732481" y="668958"/>
                  </a:lnTo>
                  <a:lnTo>
                    <a:pt x="1744075" y="626838"/>
                  </a:lnTo>
                  <a:lnTo>
                    <a:pt x="1751287" y="585191"/>
                  </a:lnTo>
                  <a:lnTo>
                    <a:pt x="1754420" y="544131"/>
                  </a:lnTo>
                  <a:lnTo>
                    <a:pt x="1753775" y="503773"/>
                  </a:lnTo>
                  <a:lnTo>
                    <a:pt x="1749653" y="464234"/>
                  </a:lnTo>
                  <a:lnTo>
                    <a:pt x="1742356" y="425627"/>
                  </a:lnTo>
                  <a:lnTo>
                    <a:pt x="1732187" y="388068"/>
                  </a:lnTo>
                  <a:lnTo>
                    <a:pt x="1719446" y="351672"/>
                  </a:lnTo>
                  <a:lnTo>
                    <a:pt x="1704435" y="316554"/>
                  </a:lnTo>
                  <a:lnTo>
                    <a:pt x="1605821" y="166038"/>
                  </a:lnTo>
                  <a:lnTo>
                    <a:pt x="1523674" y="76882"/>
                  </a:lnTo>
                  <a:lnTo>
                    <a:pt x="1460267" y="19992"/>
                  </a:lnTo>
                  <a:lnTo>
                    <a:pt x="1434853" y="0"/>
                  </a:lnTo>
                  <a:close/>
                </a:path>
              </a:pathLst>
            </a:custGeom>
            <a:solidFill>
              <a:srgbClr val="C12F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0"/>
            <p:cNvSpPr/>
            <p:nvPr/>
          </p:nvSpPr>
          <p:spPr>
            <a:xfrm>
              <a:off x="5389753" y="1958518"/>
              <a:ext cx="1767839" cy="1233805"/>
            </a:xfrm>
            <a:custGeom>
              <a:avLst/>
              <a:gdLst/>
              <a:ahLst/>
              <a:cxnLst/>
              <a:rect l="l" t="t" r="r" b="b"/>
              <a:pathLst>
                <a:path w="1767840" h="1233805">
                  <a:moveTo>
                    <a:pt x="1293612" y="0"/>
                  </a:moveTo>
                  <a:lnTo>
                    <a:pt x="1240418" y="2012"/>
                  </a:lnTo>
                  <a:lnTo>
                    <a:pt x="1185790" y="7331"/>
                  </a:lnTo>
                  <a:lnTo>
                    <a:pt x="1129919" y="16077"/>
                  </a:lnTo>
                  <a:lnTo>
                    <a:pt x="1082321" y="26247"/>
                  </a:lnTo>
                  <a:lnTo>
                    <a:pt x="1034507" y="38518"/>
                  </a:lnTo>
                  <a:lnTo>
                    <a:pt x="986527" y="52966"/>
                  </a:lnTo>
                  <a:lnTo>
                    <a:pt x="938431" y="69665"/>
                  </a:lnTo>
                  <a:lnTo>
                    <a:pt x="890269" y="88689"/>
                  </a:lnTo>
                  <a:lnTo>
                    <a:pt x="842093" y="110114"/>
                  </a:lnTo>
                  <a:lnTo>
                    <a:pt x="793951" y="134013"/>
                  </a:lnTo>
                  <a:lnTo>
                    <a:pt x="745895" y="160463"/>
                  </a:lnTo>
                  <a:lnTo>
                    <a:pt x="697974" y="189536"/>
                  </a:lnTo>
                  <a:lnTo>
                    <a:pt x="650239" y="221309"/>
                  </a:lnTo>
                  <a:lnTo>
                    <a:pt x="601664" y="256761"/>
                  </a:lnTo>
                  <a:lnTo>
                    <a:pt x="555619" y="293238"/>
                  </a:lnTo>
                  <a:lnTo>
                    <a:pt x="512031" y="330609"/>
                  </a:lnTo>
                  <a:lnTo>
                    <a:pt x="470828" y="368741"/>
                  </a:lnTo>
                  <a:lnTo>
                    <a:pt x="431934" y="407503"/>
                  </a:lnTo>
                  <a:lnTo>
                    <a:pt x="395275" y="446763"/>
                  </a:lnTo>
                  <a:lnTo>
                    <a:pt x="360779" y="486388"/>
                  </a:lnTo>
                  <a:lnTo>
                    <a:pt x="328371" y="526247"/>
                  </a:lnTo>
                  <a:lnTo>
                    <a:pt x="297978" y="566207"/>
                  </a:lnTo>
                  <a:lnTo>
                    <a:pt x="269525" y="606137"/>
                  </a:lnTo>
                  <a:lnTo>
                    <a:pt x="242939" y="645904"/>
                  </a:lnTo>
                  <a:lnTo>
                    <a:pt x="218146" y="685377"/>
                  </a:lnTo>
                  <a:lnTo>
                    <a:pt x="195072" y="724424"/>
                  </a:lnTo>
                  <a:lnTo>
                    <a:pt x="173643" y="762913"/>
                  </a:lnTo>
                  <a:lnTo>
                    <a:pt x="153786" y="800711"/>
                  </a:lnTo>
                  <a:lnTo>
                    <a:pt x="135426" y="837686"/>
                  </a:lnTo>
                  <a:lnTo>
                    <a:pt x="118491" y="873708"/>
                  </a:lnTo>
                  <a:lnTo>
                    <a:pt x="62472" y="1013332"/>
                  </a:lnTo>
                  <a:lnTo>
                    <a:pt x="25908" y="1127835"/>
                  </a:lnTo>
                  <a:lnTo>
                    <a:pt x="6012" y="1205285"/>
                  </a:lnTo>
                  <a:lnTo>
                    <a:pt x="0" y="1233753"/>
                  </a:lnTo>
                  <a:lnTo>
                    <a:pt x="46446" y="1185199"/>
                  </a:lnTo>
                  <a:lnTo>
                    <a:pt x="172212" y="1075066"/>
                  </a:lnTo>
                  <a:lnTo>
                    <a:pt x="356937" y="956647"/>
                  </a:lnTo>
                  <a:lnTo>
                    <a:pt x="580263" y="883233"/>
                  </a:lnTo>
                  <a:lnTo>
                    <a:pt x="631711" y="877777"/>
                  </a:lnTo>
                  <a:lnTo>
                    <a:pt x="682393" y="874641"/>
                  </a:lnTo>
                  <a:lnTo>
                    <a:pt x="732390" y="873350"/>
                  </a:lnTo>
                  <a:lnTo>
                    <a:pt x="781781" y="873430"/>
                  </a:lnTo>
                  <a:lnTo>
                    <a:pt x="830648" y="874405"/>
                  </a:lnTo>
                  <a:lnTo>
                    <a:pt x="927129" y="877144"/>
                  </a:lnTo>
                  <a:lnTo>
                    <a:pt x="974904" y="877959"/>
                  </a:lnTo>
                  <a:lnTo>
                    <a:pt x="1022476" y="877772"/>
                  </a:lnTo>
                  <a:lnTo>
                    <a:pt x="1068343" y="876089"/>
                  </a:lnTo>
                  <a:lnTo>
                    <a:pt x="1113912" y="872832"/>
                  </a:lnTo>
                  <a:lnTo>
                    <a:pt x="1159217" y="867598"/>
                  </a:lnTo>
                  <a:lnTo>
                    <a:pt x="1204288" y="859986"/>
                  </a:lnTo>
                  <a:lnTo>
                    <a:pt x="1249156" y="849594"/>
                  </a:lnTo>
                  <a:lnTo>
                    <a:pt x="1293852" y="836020"/>
                  </a:lnTo>
                  <a:lnTo>
                    <a:pt x="1338408" y="818864"/>
                  </a:lnTo>
                  <a:lnTo>
                    <a:pt x="1382856" y="797723"/>
                  </a:lnTo>
                  <a:lnTo>
                    <a:pt x="1427225" y="772196"/>
                  </a:lnTo>
                  <a:lnTo>
                    <a:pt x="1471549" y="741882"/>
                  </a:lnTo>
                  <a:lnTo>
                    <a:pt x="1525519" y="699890"/>
                  </a:lnTo>
                  <a:lnTo>
                    <a:pt x="1573628" y="658165"/>
                  </a:lnTo>
                  <a:lnTo>
                    <a:pt x="1616026" y="616809"/>
                  </a:lnTo>
                  <a:lnTo>
                    <a:pt x="1652860" y="575922"/>
                  </a:lnTo>
                  <a:lnTo>
                    <a:pt x="1684280" y="535605"/>
                  </a:lnTo>
                  <a:lnTo>
                    <a:pt x="1710434" y="495959"/>
                  </a:lnTo>
                  <a:lnTo>
                    <a:pt x="1731470" y="457087"/>
                  </a:lnTo>
                  <a:lnTo>
                    <a:pt x="1747539" y="419088"/>
                  </a:lnTo>
                  <a:lnTo>
                    <a:pt x="1758788" y="382063"/>
                  </a:lnTo>
                  <a:lnTo>
                    <a:pt x="1767423" y="311344"/>
                  </a:lnTo>
                  <a:lnTo>
                    <a:pt x="1765106" y="277851"/>
                  </a:lnTo>
                  <a:lnTo>
                    <a:pt x="1747948" y="215105"/>
                  </a:lnTo>
                  <a:lnTo>
                    <a:pt x="1715082" y="158684"/>
                  </a:lnTo>
                  <a:lnTo>
                    <a:pt x="1667698" y="109400"/>
                  </a:lnTo>
                  <a:lnTo>
                    <a:pt x="1606987" y="68059"/>
                  </a:lnTo>
                  <a:lnTo>
                    <a:pt x="1572005" y="50621"/>
                  </a:lnTo>
                  <a:lnTo>
                    <a:pt x="1531411" y="35321"/>
                  </a:lnTo>
                  <a:lnTo>
                    <a:pt x="1488242" y="22606"/>
                  </a:lnTo>
                  <a:lnTo>
                    <a:pt x="1442687" y="12596"/>
                  </a:lnTo>
                  <a:lnTo>
                    <a:pt x="1394936" y="5412"/>
                  </a:lnTo>
                  <a:lnTo>
                    <a:pt x="1345182" y="1173"/>
                  </a:lnTo>
                  <a:lnTo>
                    <a:pt x="1293612" y="0"/>
                  </a:lnTo>
                  <a:close/>
                </a:path>
              </a:pathLst>
            </a:custGeom>
            <a:solidFill>
              <a:srgbClr val="F792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1"/>
            <p:cNvSpPr/>
            <p:nvPr/>
          </p:nvSpPr>
          <p:spPr>
            <a:xfrm>
              <a:off x="4330519" y="1341659"/>
              <a:ext cx="1167130" cy="1697355"/>
            </a:xfrm>
            <a:custGeom>
              <a:avLst/>
              <a:gdLst/>
              <a:ahLst/>
              <a:cxnLst/>
              <a:rect l="l" t="t" r="r" b="b"/>
              <a:pathLst>
                <a:path w="1167129" h="1697355">
                  <a:moveTo>
                    <a:pt x="988605" y="0"/>
                  </a:moveTo>
                  <a:lnTo>
                    <a:pt x="912558" y="11941"/>
                  </a:lnTo>
                  <a:lnTo>
                    <a:pt x="871362" y="24164"/>
                  </a:lnTo>
                  <a:lnTo>
                    <a:pt x="828453" y="40266"/>
                  </a:lnTo>
                  <a:lnTo>
                    <a:pt x="784131" y="60032"/>
                  </a:lnTo>
                  <a:lnTo>
                    <a:pt x="738696" y="83246"/>
                  </a:lnTo>
                  <a:lnTo>
                    <a:pt x="692451" y="109692"/>
                  </a:lnTo>
                  <a:lnTo>
                    <a:pt x="645696" y="139155"/>
                  </a:lnTo>
                  <a:lnTo>
                    <a:pt x="598731" y="171418"/>
                  </a:lnTo>
                  <a:lnTo>
                    <a:pt x="560552" y="199488"/>
                  </a:lnTo>
                  <a:lnTo>
                    <a:pt x="522455" y="229263"/>
                  </a:lnTo>
                  <a:lnTo>
                    <a:pt x="484577" y="260639"/>
                  </a:lnTo>
                  <a:lnTo>
                    <a:pt x="447050" y="293517"/>
                  </a:lnTo>
                  <a:lnTo>
                    <a:pt x="410011" y="327792"/>
                  </a:lnTo>
                  <a:lnTo>
                    <a:pt x="373593" y="363365"/>
                  </a:lnTo>
                  <a:lnTo>
                    <a:pt x="337931" y="400133"/>
                  </a:lnTo>
                  <a:lnTo>
                    <a:pt x="303160" y="437994"/>
                  </a:lnTo>
                  <a:lnTo>
                    <a:pt x="269415" y="476846"/>
                  </a:lnTo>
                  <a:lnTo>
                    <a:pt x="236829" y="516588"/>
                  </a:lnTo>
                  <a:lnTo>
                    <a:pt x="205537" y="557117"/>
                  </a:lnTo>
                  <a:lnTo>
                    <a:pt x="175675" y="598333"/>
                  </a:lnTo>
                  <a:lnTo>
                    <a:pt x="147376" y="640132"/>
                  </a:lnTo>
                  <a:lnTo>
                    <a:pt x="120775" y="682414"/>
                  </a:lnTo>
                  <a:lnTo>
                    <a:pt x="96008" y="725076"/>
                  </a:lnTo>
                  <a:lnTo>
                    <a:pt x="73207" y="768017"/>
                  </a:lnTo>
                  <a:lnTo>
                    <a:pt x="52509" y="811135"/>
                  </a:lnTo>
                  <a:lnTo>
                    <a:pt x="34047" y="854327"/>
                  </a:lnTo>
                  <a:lnTo>
                    <a:pt x="17956" y="897493"/>
                  </a:lnTo>
                  <a:lnTo>
                    <a:pt x="4371" y="940530"/>
                  </a:lnTo>
                  <a:lnTo>
                    <a:pt x="0" y="1292574"/>
                  </a:lnTo>
                  <a:lnTo>
                    <a:pt x="143801" y="1526698"/>
                  </a:lnTo>
                  <a:lnTo>
                    <a:pt x="317107" y="1656905"/>
                  </a:lnTo>
                  <a:lnTo>
                    <a:pt x="401246" y="1697196"/>
                  </a:lnTo>
                  <a:lnTo>
                    <a:pt x="394350" y="1638198"/>
                  </a:lnTo>
                  <a:lnTo>
                    <a:pt x="397801" y="1482963"/>
                  </a:lnTo>
                  <a:lnTo>
                    <a:pt x="447805" y="1264124"/>
                  </a:lnTo>
                  <a:lnTo>
                    <a:pt x="580570" y="1014317"/>
                  </a:lnTo>
                  <a:lnTo>
                    <a:pt x="614372" y="969981"/>
                  </a:lnTo>
                  <a:lnTo>
                    <a:pt x="649534" y="926232"/>
                  </a:lnTo>
                  <a:lnTo>
                    <a:pt x="685748" y="883060"/>
                  </a:lnTo>
                  <a:lnTo>
                    <a:pt x="722706" y="840458"/>
                  </a:lnTo>
                  <a:lnTo>
                    <a:pt x="760100" y="798416"/>
                  </a:lnTo>
                  <a:lnTo>
                    <a:pt x="907881" y="635697"/>
                  </a:lnTo>
                  <a:lnTo>
                    <a:pt x="942839" y="596337"/>
                  </a:lnTo>
                  <a:lnTo>
                    <a:pt x="976386" y="557488"/>
                  </a:lnTo>
                  <a:lnTo>
                    <a:pt x="1008214" y="519143"/>
                  </a:lnTo>
                  <a:lnTo>
                    <a:pt x="1038016" y="481292"/>
                  </a:lnTo>
                  <a:lnTo>
                    <a:pt x="1065484" y="443927"/>
                  </a:lnTo>
                  <a:lnTo>
                    <a:pt x="1090310" y="407040"/>
                  </a:lnTo>
                  <a:lnTo>
                    <a:pt x="1112187" y="370623"/>
                  </a:lnTo>
                  <a:lnTo>
                    <a:pt x="1130805" y="334668"/>
                  </a:lnTo>
                  <a:lnTo>
                    <a:pt x="1145859" y="299165"/>
                  </a:lnTo>
                  <a:lnTo>
                    <a:pt x="1164038" y="229487"/>
                  </a:lnTo>
                  <a:lnTo>
                    <a:pt x="1166548" y="195294"/>
                  </a:lnTo>
                  <a:lnTo>
                    <a:pt x="1164063" y="150593"/>
                  </a:lnTo>
                  <a:lnTo>
                    <a:pt x="1156554" y="112146"/>
                  </a:lnTo>
                  <a:lnTo>
                    <a:pt x="1127669" y="53150"/>
                  </a:lnTo>
                  <a:lnTo>
                    <a:pt x="1082300" y="16581"/>
                  </a:lnTo>
                  <a:lnTo>
                    <a:pt x="1022854" y="712"/>
                  </a:lnTo>
                  <a:lnTo>
                    <a:pt x="988605" y="0"/>
                  </a:lnTo>
                  <a:close/>
                </a:path>
              </a:pathLst>
            </a:custGeom>
            <a:solidFill>
              <a:srgbClr val="395C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2"/>
            <p:cNvSpPr/>
            <p:nvPr/>
          </p:nvSpPr>
          <p:spPr>
            <a:xfrm>
              <a:off x="5901563" y="3156616"/>
              <a:ext cx="1715135" cy="635635"/>
            </a:xfrm>
            <a:custGeom>
              <a:avLst/>
              <a:gdLst/>
              <a:ahLst/>
              <a:cxnLst/>
              <a:rect l="l" t="t" r="r" b="b"/>
              <a:pathLst>
                <a:path w="1715134" h="635635">
                  <a:moveTo>
                    <a:pt x="1111529" y="0"/>
                  </a:moveTo>
                  <a:lnTo>
                    <a:pt x="1048385" y="1873"/>
                  </a:lnTo>
                  <a:lnTo>
                    <a:pt x="991449" y="5421"/>
                  </a:lnTo>
                  <a:lnTo>
                    <a:pt x="935668" y="10574"/>
                  </a:lnTo>
                  <a:lnTo>
                    <a:pt x="881116" y="17226"/>
                  </a:lnTo>
                  <a:lnTo>
                    <a:pt x="827865" y="25271"/>
                  </a:lnTo>
                  <a:lnTo>
                    <a:pt x="775989" y="34601"/>
                  </a:lnTo>
                  <a:lnTo>
                    <a:pt x="725560" y="45110"/>
                  </a:lnTo>
                  <a:lnTo>
                    <a:pt x="676652" y="56691"/>
                  </a:lnTo>
                  <a:lnTo>
                    <a:pt x="629338" y="69239"/>
                  </a:lnTo>
                  <a:lnTo>
                    <a:pt x="583691" y="82645"/>
                  </a:lnTo>
                  <a:lnTo>
                    <a:pt x="530871" y="99387"/>
                  </a:lnTo>
                  <a:lnTo>
                    <a:pt x="480470" y="117016"/>
                  </a:lnTo>
                  <a:lnTo>
                    <a:pt x="432436" y="135303"/>
                  </a:lnTo>
                  <a:lnTo>
                    <a:pt x="386713" y="154017"/>
                  </a:lnTo>
                  <a:lnTo>
                    <a:pt x="343251" y="172927"/>
                  </a:lnTo>
                  <a:lnTo>
                    <a:pt x="301994" y="191800"/>
                  </a:lnTo>
                  <a:lnTo>
                    <a:pt x="262889" y="210407"/>
                  </a:lnTo>
                  <a:lnTo>
                    <a:pt x="152644" y="268837"/>
                  </a:lnTo>
                  <a:lnTo>
                    <a:pt x="69961" y="318754"/>
                  </a:lnTo>
                  <a:lnTo>
                    <a:pt x="18020" y="353550"/>
                  </a:lnTo>
                  <a:lnTo>
                    <a:pt x="0" y="366617"/>
                  </a:lnTo>
                  <a:lnTo>
                    <a:pt x="12630" y="364087"/>
                  </a:lnTo>
                  <a:lnTo>
                    <a:pt x="47513" y="357997"/>
                  </a:lnTo>
                  <a:lnTo>
                    <a:pt x="100137" y="350598"/>
                  </a:lnTo>
                  <a:lnTo>
                    <a:pt x="165988" y="344138"/>
                  </a:lnTo>
                  <a:lnTo>
                    <a:pt x="211057" y="342619"/>
                  </a:lnTo>
                  <a:lnTo>
                    <a:pt x="259011" y="342728"/>
                  </a:lnTo>
                  <a:lnTo>
                    <a:pt x="308787" y="345098"/>
                  </a:lnTo>
                  <a:lnTo>
                    <a:pt x="359320" y="350363"/>
                  </a:lnTo>
                  <a:lnTo>
                    <a:pt x="409547" y="359156"/>
                  </a:lnTo>
                  <a:lnTo>
                    <a:pt x="458403" y="372110"/>
                  </a:lnTo>
                  <a:lnTo>
                    <a:pt x="504825" y="389858"/>
                  </a:lnTo>
                  <a:lnTo>
                    <a:pt x="546693" y="412146"/>
                  </a:lnTo>
                  <a:lnTo>
                    <a:pt x="584865" y="436054"/>
                  </a:lnTo>
                  <a:lnTo>
                    <a:pt x="620337" y="460987"/>
                  </a:lnTo>
                  <a:lnTo>
                    <a:pt x="654105" y="486348"/>
                  </a:lnTo>
                  <a:lnTo>
                    <a:pt x="687167" y="511539"/>
                  </a:lnTo>
                  <a:lnTo>
                    <a:pt x="720519" y="535965"/>
                  </a:lnTo>
                  <a:lnTo>
                    <a:pt x="755158" y="559027"/>
                  </a:lnTo>
                  <a:lnTo>
                    <a:pt x="792082" y="580129"/>
                  </a:lnTo>
                  <a:lnTo>
                    <a:pt x="832285" y="598675"/>
                  </a:lnTo>
                  <a:lnTo>
                    <a:pt x="876767" y="614066"/>
                  </a:lnTo>
                  <a:lnTo>
                    <a:pt x="926523" y="625707"/>
                  </a:lnTo>
                  <a:lnTo>
                    <a:pt x="982550" y="633001"/>
                  </a:lnTo>
                  <a:lnTo>
                    <a:pt x="1045844" y="635349"/>
                  </a:lnTo>
                  <a:lnTo>
                    <a:pt x="1105971" y="633748"/>
                  </a:lnTo>
                  <a:lnTo>
                    <a:pt x="1163840" y="629991"/>
                  </a:lnTo>
                  <a:lnTo>
                    <a:pt x="1219364" y="624163"/>
                  </a:lnTo>
                  <a:lnTo>
                    <a:pt x="1272459" y="616348"/>
                  </a:lnTo>
                  <a:lnTo>
                    <a:pt x="1323038" y="606632"/>
                  </a:lnTo>
                  <a:lnTo>
                    <a:pt x="1371014" y="595098"/>
                  </a:lnTo>
                  <a:lnTo>
                    <a:pt x="1416302" y="581831"/>
                  </a:lnTo>
                  <a:lnTo>
                    <a:pt x="1458816" y="566916"/>
                  </a:lnTo>
                  <a:lnTo>
                    <a:pt x="1498469" y="550437"/>
                  </a:lnTo>
                  <a:lnTo>
                    <a:pt x="1535176" y="532479"/>
                  </a:lnTo>
                  <a:lnTo>
                    <a:pt x="1583845" y="503304"/>
                  </a:lnTo>
                  <a:lnTo>
                    <a:pt x="1624892" y="471940"/>
                  </a:lnTo>
                  <a:lnTo>
                    <a:pt x="1658283" y="438704"/>
                  </a:lnTo>
                  <a:lnTo>
                    <a:pt x="1683985" y="403910"/>
                  </a:lnTo>
                  <a:lnTo>
                    <a:pt x="1701966" y="367874"/>
                  </a:lnTo>
                  <a:lnTo>
                    <a:pt x="1712191" y="330912"/>
                  </a:lnTo>
                  <a:lnTo>
                    <a:pt x="1714627" y="293338"/>
                  </a:lnTo>
                  <a:lnTo>
                    <a:pt x="1706618" y="250948"/>
                  </a:lnTo>
                  <a:lnTo>
                    <a:pt x="1688403" y="209904"/>
                  </a:lnTo>
                  <a:lnTo>
                    <a:pt x="1660128" y="170815"/>
                  </a:lnTo>
                  <a:lnTo>
                    <a:pt x="1621935" y="134287"/>
                  </a:lnTo>
                  <a:lnTo>
                    <a:pt x="1573971" y="100928"/>
                  </a:lnTo>
                  <a:lnTo>
                    <a:pt x="1516380" y="71342"/>
                  </a:lnTo>
                  <a:lnTo>
                    <a:pt x="1476452" y="54928"/>
                  </a:lnTo>
                  <a:lnTo>
                    <a:pt x="1433275" y="40464"/>
                  </a:lnTo>
                  <a:lnTo>
                    <a:pt x="1386948" y="28045"/>
                  </a:lnTo>
                  <a:lnTo>
                    <a:pt x="1337569" y="17768"/>
                  </a:lnTo>
                  <a:lnTo>
                    <a:pt x="1285239" y="9728"/>
                  </a:lnTo>
                  <a:lnTo>
                    <a:pt x="1230056" y="4023"/>
                  </a:lnTo>
                  <a:lnTo>
                    <a:pt x="1172119" y="748"/>
                  </a:lnTo>
                  <a:lnTo>
                    <a:pt x="1111529" y="0"/>
                  </a:lnTo>
                  <a:close/>
                </a:path>
              </a:pathLst>
            </a:custGeom>
            <a:solidFill>
              <a:srgbClr val="4BC1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3"/>
            <p:cNvSpPr/>
            <p:nvPr/>
          </p:nvSpPr>
          <p:spPr>
            <a:xfrm>
              <a:off x="4572000" y="4653153"/>
              <a:ext cx="864235" cy="1367790"/>
            </a:xfrm>
            <a:custGeom>
              <a:avLst/>
              <a:gdLst/>
              <a:ahLst/>
              <a:cxnLst/>
              <a:rect l="l" t="t" r="r" b="b"/>
              <a:pathLst>
                <a:path w="864235" h="1367789">
                  <a:moveTo>
                    <a:pt x="0" y="0"/>
                  </a:moveTo>
                  <a:lnTo>
                    <a:pt x="29731" y="41427"/>
                  </a:lnTo>
                  <a:lnTo>
                    <a:pt x="91170" y="150637"/>
                  </a:lnTo>
                  <a:lnTo>
                    <a:pt x="142678" y="305020"/>
                  </a:lnTo>
                  <a:lnTo>
                    <a:pt x="142621" y="481965"/>
                  </a:lnTo>
                  <a:lnTo>
                    <a:pt x="129188" y="533233"/>
                  </a:lnTo>
                  <a:lnTo>
                    <a:pt x="112882" y="581388"/>
                  </a:lnTo>
                  <a:lnTo>
                    <a:pt x="94831" y="627020"/>
                  </a:lnTo>
                  <a:lnTo>
                    <a:pt x="58003" y="713074"/>
                  </a:lnTo>
                  <a:lnTo>
                    <a:pt x="41481" y="754678"/>
                  </a:lnTo>
                  <a:lnTo>
                    <a:pt x="27724" y="796120"/>
                  </a:lnTo>
                  <a:lnTo>
                    <a:pt x="17859" y="837990"/>
                  </a:lnTo>
                  <a:lnTo>
                    <a:pt x="13015" y="880879"/>
                  </a:lnTo>
                  <a:lnTo>
                    <a:pt x="14318" y="925377"/>
                  </a:lnTo>
                  <a:lnTo>
                    <a:pt x="22896" y="972074"/>
                  </a:lnTo>
                  <a:lnTo>
                    <a:pt x="39877" y="1021562"/>
                  </a:lnTo>
                  <a:lnTo>
                    <a:pt x="65188" y="1075318"/>
                  </a:lnTo>
                  <a:lnTo>
                    <a:pt x="93240" y="1124481"/>
                  </a:lnTo>
                  <a:lnTo>
                    <a:pt x="123769" y="1169072"/>
                  </a:lnTo>
                  <a:lnTo>
                    <a:pt x="156509" y="1209108"/>
                  </a:lnTo>
                  <a:lnTo>
                    <a:pt x="191196" y="1244607"/>
                  </a:lnTo>
                  <a:lnTo>
                    <a:pt x="227563" y="1275590"/>
                  </a:lnTo>
                  <a:lnTo>
                    <a:pt x="265346" y="1302074"/>
                  </a:lnTo>
                  <a:lnTo>
                    <a:pt x="304280" y="1324078"/>
                  </a:lnTo>
                  <a:lnTo>
                    <a:pt x="344098" y="1341621"/>
                  </a:lnTo>
                  <a:lnTo>
                    <a:pt x="384537" y="1354722"/>
                  </a:lnTo>
                  <a:lnTo>
                    <a:pt x="425329" y="1363398"/>
                  </a:lnTo>
                  <a:lnTo>
                    <a:pt x="466211" y="1367669"/>
                  </a:lnTo>
                  <a:lnTo>
                    <a:pt x="506917" y="1367554"/>
                  </a:lnTo>
                  <a:lnTo>
                    <a:pt x="547182" y="1363071"/>
                  </a:lnTo>
                  <a:lnTo>
                    <a:pt x="586739" y="1354239"/>
                  </a:lnTo>
                  <a:lnTo>
                    <a:pt x="623406" y="1341689"/>
                  </a:lnTo>
                  <a:lnTo>
                    <a:pt x="658391" y="1325398"/>
                  </a:lnTo>
                  <a:lnTo>
                    <a:pt x="691456" y="1305483"/>
                  </a:lnTo>
                  <a:lnTo>
                    <a:pt x="722361" y="1282063"/>
                  </a:lnTo>
                  <a:lnTo>
                    <a:pt x="750867" y="1255256"/>
                  </a:lnTo>
                  <a:lnTo>
                    <a:pt x="776735" y="1225180"/>
                  </a:lnTo>
                  <a:lnTo>
                    <a:pt x="799725" y="1191954"/>
                  </a:lnTo>
                  <a:lnTo>
                    <a:pt x="819600" y="1155696"/>
                  </a:lnTo>
                  <a:lnTo>
                    <a:pt x="836118" y="1116524"/>
                  </a:lnTo>
                  <a:lnTo>
                    <a:pt x="849042" y="1074558"/>
                  </a:lnTo>
                  <a:lnTo>
                    <a:pt x="858133" y="1029915"/>
                  </a:lnTo>
                  <a:lnTo>
                    <a:pt x="863150" y="982713"/>
                  </a:lnTo>
                  <a:lnTo>
                    <a:pt x="863854" y="933071"/>
                  </a:lnTo>
                  <a:lnTo>
                    <a:pt x="860008" y="881107"/>
                  </a:lnTo>
                  <a:lnTo>
                    <a:pt x="851371" y="826940"/>
                  </a:lnTo>
                  <a:lnTo>
                    <a:pt x="837704" y="770688"/>
                  </a:lnTo>
                  <a:lnTo>
                    <a:pt x="818769" y="712470"/>
                  </a:lnTo>
                  <a:lnTo>
                    <a:pt x="798664" y="662808"/>
                  </a:lnTo>
                  <a:lnTo>
                    <a:pt x="776106" y="615084"/>
                  </a:lnTo>
                  <a:lnTo>
                    <a:pt x="751341" y="569298"/>
                  </a:lnTo>
                  <a:lnTo>
                    <a:pt x="724616" y="525450"/>
                  </a:lnTo>
                  <a:lnTo>
                    <a:pt x="696179" y="483540"/>
                  </a:lnTo>
                  <a:lnTo>
                    <a:pt x="666274" y="443568"/>
                  </a:lnTo>
                  <a:lnTo>
                    <a:pt x="635150" y="405534"/>
                  </a:lnTo>
                  <a:lnTo>
                    <a:pt x="603053" y="369438"/>
                  </a:lnTo>
                  <a:lnTo>
                    <a:pt x="570229" y="335280"/>
                  </a:lnTo>
                  <a:lnTo>
                    <a:pt x="530086" y="297265"/>
                  </a:lnTo>
                  <a:lnTo>
                    <a:pt x="489423" y="261816"/>
                  </a:lnTo>
                  <a:lnTo>
                    <a:pt x="448528" y="228934"/>
                  </a:lnTo>
                  <a:lnTo>
                    <a:pt x="407692" y="198617"/>
                  </a:lnTo>
                  <a:lnTo>
                    <a:pt x="367202" y="170866"/>
                  </a:lnTo>
                  <a:lnTo>
                    <a:pt x="327347" y="145681"/>
                  </a:lnTo>
                  <a:lnTo>
                    <a:pt x="288416" y="123063"/>
                  </a:lnTo>
                  <a:lnTo>
                    <a:pt x="176218" y="65151"/>
                  </a:lnTo>
                  <a:lnTo>
                    <a:pt x="84534" y="27146"/>
                  </a:lnTo>
                  <a:lnTo>
                    <a:pt x="22687" y="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642918"/>
            <a:ext cx="4041648" cy="20592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Разработка ПСД на капитальный ремонт путепровода п.Орловский </a:t>
            </a:r>
          </a:p>
          <a:p>
            <a:pPr algn="ctr"/>
            <a:r>
              <a:rPr lang="ru-RU" sz="1800" dirty="0" smtClean="0"/>
              <a:t>(1 этап)</a:t>
            </a:r>
          </a:p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1700,0 тыс.рублей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642918"/>
            <a:ext cx="4041775" cy="20717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sz="1800" dirty="0" smtClean="0"/>
              <a:t>Мероприятия по безопасности дорожного движения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622,0 тыс.рублей</a:t>
            </a:r>
          </a:p>
          <a:p>
            <a:pPr algn="ctr"/>
            <a:endParaRPr lang="ru-RU" dirty="0"/>
          </a:p>
        </p:txBody>
      </p:sp>
      <p:pic>
        <p:nvPicPr>
          <p:cNvPr id="15" name="Содержимое 14" descr="4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81895" y="3115598"/>
            <a:ext cx="4039985" cy="3071553"/>
          </a:xfrm>
        </p:spPr>
      </p:pic>
      <p:pic>
        <p:nvPicPr>
          <p:cNvPr id="16" name="Содержимое 15" descr="c442b20edfb518a6174b11e852dcbddd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8945" y="3221586"/>
            <a:ext cx="4039985" cy="285957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785794"/>
            <a:ext cx="4041648" cy="221457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dirty="0" smtClean="0"/>
              <a:t>Ремонт автомобильной дороги общего пользования "х. </a:t>
            </a:r>
            <a:r>
              <a:rPr lang="ru-RU" sz="1600" dirty="0" err="1" smtClean="0"/>
              <a:t>Новоегорлыкский-х.Чернозубов</a:t>
            </a:r>
            <a:r>
              <a:rPr lang="ru-RU" sz="1600" dirty="0" smtClean="0"/>
              <a:t>« протяженностью 890 м 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6 651,6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тыс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руб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643438" y="785794"/>
            <a:ext cx="4214841" cy="221457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Капитальный ремонт </a:t>
            </a:r>
            <a:r>
              <a:rPr lang="ru-RU" sz="1600" dirty="0" err="1" smtClean="0"/>
              <a:t>внутрипоселковой</a:t>
            </a:r>
            <a:r>
              <a:rPr lang="ru-RU" sz="1600" dirty="0" smtClean="0"/>
              <a:t> автомобильной дороги по пер. Октябрьский</a:t>
            </a:r>
          </a:p>
          <a:p>
            <a:pPr algn="ctr"/>
            <a:r>
              <a:rPr lang="ru-RU" sz="1600" dirty="0" smtClean="0"/>
              <a:t> (от ул. Коммунальная до ул. Комсомольская) в пос. Орловский, протяженностью 1046м 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12 840,6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тыс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рублей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16" name="Содержимое 15" descr="1) а.д. х. Новоегорлыкский - х. Чернозубов 2.jpe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28596" y="3286124"/>
            <a:ext cx="3929090" cy="3308350"/>
          </a:xfrm>
        </p:spPr>
      </p:pic>
      <p:pic>
        <p:nvPicPr>
          <p:cNvPr id="17" name="Содержимое 16" descr="2) а.д. пер. Октябрьский 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286124"/>
            <a:ext cx="4039985" cy="3257956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85720" y="571480"/>
            <a:ext cx="4184524" cy="26432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Капитальный ремонт тротуара по пер. П. Конной Армии</a:t>
            </a:r>
          </a:p>
          <a:p>
            <a:pPr algn="ctr"/>
            <a:r>
              <a:rPr lang="ru-RU" sz="1800" dirty="0" smtClean="0"/>
              <a:t> (от ул. М. Горького до ул. Коммунальная) </a:t>
            </a:r>
          </a:p>
          <a:p>
            <a:pPr algn="ctr"/>
            <a:r>
              <a:rPr lang="ru-RU" sz="1800" dirty="0" smtClean="0"/>
              <a:t>в п. Орловский, </a:t>
            </a:r>
          </a:p>
          <a:p>
            <a:pPr algn="ctr"/>
            <a:r>
              <a:rPr lang="ru-RU" sz="1800" dirty="0" smtClean="0"/>
              <a:t>протяженностью 374,3м 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1 240,8 тыс. рублей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571480"/>
            <a:ext cx="4041775" cy="26432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Капитальный ремонт тротуара по ул. Транспортная</a:t>
            </a:r>
          </a:p>
          <a:p>
            <a:pPr algn="ctr"/>
            <a:r>
              <a:rPr lang="ru-RU" sz="1800" dirty="0" smtClean="0"/>
              <a:t> (от пер. Февральский до пер. Чапаевский) в</a:t>
            </a:r>
          </a:p>
          <a:p>
            <a:pPr algn="ctr"/>
            <a:r>
              <a:rPr lang="ru-RU" sz="1800" dirty="0" smtClean="0"/>
              <a:t> п.Орловский,</a:t>
            </a:r>
          </a:p>
          <a:p>
            <a:pPr algn="ctr"/>
            <a:r>
              <a:rPr lang="ru-RU" sz="1800" dirty="0" smtClean="0"/>
              <a:t> протяженностью 494,8 м</a:t>
            </a:r>
          </a:p>
          <a:p>
            <a:pPr algn="ctr"/>
            <a:r>
              <a:rPr lang="ru-RU" sz="1800" dirty="0" smtClean="0"/>
              <a:t>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3 381,4 тыс.рублей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Содержимое 14" descr="3) тротуар по пер. П. Конной Армии 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57188" y="3796853"/>
            <a:ext cx="4065587" cy="2286893"/>
          </a:xfrm>
        </p:spPr>
      </p:pic>
      <p:pic>
        <p:nvPicPr>
          <p:cNvPr id="16" name="Содержимое 15" descr="4) тротуар по ул. Транспортная 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7525" y="3786190"/>
            <a:ext cx="3902825" cy="2286015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285720" y="642918"/>
            <a:ext cx="4184524" cy="26432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800" dirty="0" smtClean="0"/>
              <a:t>Строительство тротуара </a:t>
            </a:r>
          </a:p>
          <a:p>
            <a:pPr algn="ctr"/>
            <a:r>
              <a:rPr lang="ru-RU" sz="1800" dirty="0" smtClean="0"/>
              <a:t>по ул.Ленина </a:t>
            </a:r>
          </a:p>
          <a:p>
            <a:pPr algn="ctr"/>
            <a:r>
              <a:rPr lang="ru-RU" sz="1800" dirty="0" smtClean="0"/>
              <a:t>(от пер. Костенко до пер. Магистральный)</a:t>
            </a:r>
          </a:p>
          <a:p>
            <a:pPr algn="ctr"/>
            <a:r>
              <a:rPr lang="ru-RU" sz="1800" dirty="0" smtClean="0"/>
              <a:t> в п. Орловский, </a:t>
            </a:r>
          </a:p>
          <a:p>
            <a:pPr algn="ctr"/>
            <a:r>
              <a:rPr lang="ru-RU" sz="1800" dirty="0" smtClean="0"/>
              <a:t>протяженностью 824,7 м</a:t>
            </a:r>
          </a:p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1 313,8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тыс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рублей</a:t>
            </a:r>
          </a:p>
          <a:p>
            <a:pPr algn="ctr"/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642918"/>
            <a:ext cx="4041775" cy="26432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Капитальный </a:t>
            </a:r>
            <a:r>
              <a:rPr lang="ru-RU" dirty="0" smtClean="0"/>
              <a:t>ремонт тротуара </a:t>
            </a:r>
          </a:p>
          <a:p>
            <a:pPr algn="ctr"/>
            <a:r>
              <a:rPr lang="ru-RU" dirty="0" smtClean="0"/>
              <a:t>по ул. Коммунальная</a:t>
            </a:r>
          </a:p>
          <a:p>
            <a:pPr algn="ctr"/>
            <a:r>
              <a:rPr lang="ru-RU" dirty="0" smtClean="0"/>
              <a:t> (от пер. Чапаевский до пер. Почтовый)</a:t>
            </a:r>
          </a:p>
          <a:p>
            <a:pPr algn="ctr"/>
            <a:r>
              <a:rPr lang="ru-RU" dirty="0" smtClean="0"/>
              <a:t> в п. Орловский протяженностью 275,7 м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2 383,6 тыс. рублей</a:t>
            </a:r>
          </a:p>
          <a:p>
            <a:pPr algn="ctr"/>
            <a:endParaRPr lang="ru-RU" dirty="0"/>
          </a:p>
        </p:txBody>
      </p:sp>
      <p:pic>
        <p:nvPicPr>
          <p:cNvPr id="15" name="Содержимое 14" descr="5) тротуар по ул. Ленина 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57188" y="3571877"/>
            <a:ext cx="4065587" cy="2511870"/>
          </a:xfrm>
        </p:spPr>
      </p:pic>
      <p:pic>
        <p:nvPicPr>
          <p:cNvPr id="18" name="Содержимое 17" descr="6) тротуар по ул. Коммунальная 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8945" y="3571876"/>
            <a:ext cx="4039985" cy="250033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571480"/>
            <a:ext cx="5630859" cy="15716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Расходы бюджета Орловского района в </a:t>
            </a:r>
            <a:r>
              <a:rPr lang="en-US" sz="2400" b="1" dirty="0" smtClean="0">
                <a:solidFill>
                  <a:schemeClr val="tx1"/>
                </a:solidFill>
              </a:rPr>
              <a:t>2021 </a:t>
            </a:r>
            <a:r>
              <a:rPr lang="ru-RU" sz="2400" b="1" dirty="0" smtClean="0">
                <a:solidFill>
                  <a:schemeClr val="tx1"/>
                </a:solidFill>
              </a:rPr>
              <a:t>году по Управлению образования-</a:t>
            </a:r>
            <a:r>
              <a:rPr lang="en-US" sz="2400" b="1" dirty="0" smtClean="0">
                <a:solidFill>
                  <a:schemeClr val="tx1"/>
                </a:solidFill>
              </a:rPr>
              <a:t>562.3 </a:t>
            </a:r>
            <a:r>
              <a:rPr lang="ru-RU" sz="2400" b="1" dirty="0" smtClean="0">
                <a:solidFill>
                  <a:schemeClr val="tx1"/>
                </a:solidFill>
              </a:rPr>
              <a:t>млн.рублей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3214678" y="2071678"/>
          <a:ext cx="5572164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iOG2LU7SQ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7" y="214290"/>
            <a:ext cx="2500330" cy="1837167"/>
          </a:xfrm>
          <a:prstGeom prst="rect">
            <a:avLst/>
          </a:prstGeom>
        </p:spPr>
      </p:pic>
      <p:grpSp>
        <p:nvGrpSpPr>
          <p:cNvPr id="3" name="Группа 6"/>
          <p:cNvGrpSpPr/>
          <p:nvPr/>
        </p:nvGrpSpPr>
        <p:grpSpPr>
          <a:xfrm>
            <a:off x="214282" y="2071678"/>
            <a:ext cx="2928958" cy="4572032"/>
            <a:chOff x="9" y="0"/>
            <a:chExt cx="3252834" cy="4286304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9" y="0"/>
              <a:ext cx="3094158" cy="428630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9" y="1607364"/>
              <a:ext cx="3252834" cy="1993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7584" tIns="227584" rIns="227584" bIns="227584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Федеральный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бюджет 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200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24,4 млн.рублей</a:t>
              </a:r>
              <a:endParaRPr lang="ru-RU" sz="32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Овал 12"/>
          <p:cNvSpPr/>
          <p:nvPr/>
        </p:nvSpPr>
        <p:spPr>
          <a:xfrm>
            <a:off x="857224" y="2357430"/>
            <a:ext cx="1500198" cy="1498697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6643734" cy="6858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оплата труда и начисления на оплату   труда -52,9 млн.руб.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-коммунальные услуги-30,0 млн. руб.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-подвоз учащихся-17,3  млн.руб.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-питание школьников-7,9 </a:t>
            </a:r>
            <a:r>
              <a:rPr lang="ru-RU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-закупка молока и продуктов питания-6,5 млн.рублей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099" name="Picture 2" descr="https://encrypted-tbn0.gstatic.com/images?q=tbn:ANd9GcRNw5H6-Hj0TIecP9lH9n7FWUsSekwp0NyCgCCeSrv0IGo3a-Rav6H9lvY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221457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AutoShape 4" descr="Картинки по запросу коммунальные услу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2" name="AutoShape 8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104" name="AutoShape 12" descr="Картинки по запросу материальные затр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572140"/>
            <a:ext cx="2214578" cy="1200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AutoShape 5" descr="Картинки по запросу подвоз учащихся школьным автобусо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643182"/>
            <a:ext cx="221457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357694"/>
            <a:ext cx="2214578" cy="121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463" y="1285860"/>
            <a:ext cx="2212959" cy="132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928" y="610565"/>
            <a:ext cx="804100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ts val="2280"/>
              </a:lnSpc>
              <a:spcBef>
                <a:spcPts val="105"/>
              </a:spcBef>
            </a:pP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ОСНОВНЫЕ</a:t>
            </a:r>
            <a:r>
              <a:rPr sz="2000" b="1" spc="155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НАПРАВЛЕНИЯ</a:t>
            </a:r>
            <a:r>
              <a:rPr sz="2000" b="1" spc="17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БЮДЖЕТНОЙ</a:t>
            </a:r>
            <a:r>
              <a:rPr sz="2000" b="1" spc="17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5" dirty="0">
                <a:solidFill>
                  <a:srgbClr val="5B5B5B"/>
                </a:solidFill>
                <a:latin typeface="Tahoma"/>
                <a:cs typeface="Tahoma"/>
              </a:rPr>
              <a:t>И</a:t>
            </a:r>
            <a:r>
              <a:rPr sz="2000" b="1" spc="18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НАЛОГОВОЙ</a:t>
            </a:r>
            <a:endParaRPr sz="2000">
              <a:latin typeface="Tahoma"/>
              <a:cs typeface="Tahoma"/>
            </a:endParaRPr>
          </a:p>
          <a:p>
            <a:pPr marL="12700" algn="ctr">
              <a:lnSpc>
                <a:spcPts val="2280"/>
              </a:lnSpc>
            </a:pPr>
            <a:r>
              <a:rPr sz="2000" b="1" spc="80">
                <a:solidFill>
                  <a:srgbClr val="5B5B5B"/>
                </a:solidFill>
                <a:latin typeface="Tahoma"/>
                <a:cs typeface="Tahoma"/>
              </a:rPr>
              <a:t>ПОЛИТИКИ</a:t>
            </a:r>
            <a:r>
              <a:rPr sz="2000" b="1" spc="17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lang="ru-RU" sz="2000" b="1" spc="85" dirty="0" smtClean="0">
                <a:solidFill>
                  <a:srgbClr val="5B5B5B"/>
                </a:solidFill>
                <a:latin typeface="Tahoma"/>
                <a:cs typeface="Tahoma"/>
              </a:rPr>
              <a:t>ОРЛОВСКОГО РАЙОНА </a:t>
            </a:r>
            <a:r>
              <a:rPr sz="2000" b="1" smtClean="0">
                <a:solidFill>
                  <a:srgbClr val="5B5B5B"/>
                </a:solidFill>
                <a:latin typeface="Tahoma"/>
                <a:cs typeface="Tahoma"/>
              </a:rPr>
              <a:t>В</a:t>
            </a:r>
            <a:r>
              <a:rPr sz="2000" b="1" spc="190" smtClean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85" dirty="0">
                <a:solidFill>
                  <a:srgbClr val="5B5B5B"/>
                </a:solidFill>
                <a:latin typeface="Tahoma"/>
                <a:cs typeface="Tahoma"/>
              </a:rPr>
              <a:t>2021</a:t>
            </a:r>
            <a:r>
              <a:rPr sz="2000" b="1" spc="220" dirty="0">
                <a:solidFill>
                  <a:srgbClr val="5B5B5B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5B5B5B"/>
                </a:solidFill>
                <a:latin typeface="Tahoma"/>
                <a:cs typeface="Tahoma"/>
              </a:rPr>
              <a:t>ГОДУ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95159" y="1299336"/>
            <a:ext cx="1127125" cy="1050925"/>
            <a:chOff x="1095159" y="1299336"/>
            <a:chExt cx="1127125" cy="1050925"/>
          </a:xfrm>
        </p:grpSpPr>
        <p:sp>
          <p:nvSpPr>
            <p:cNvPr id="7" name="object 7"/>
            <p:cNvSpPr/>
            <p:nvPr/>
          </p:nvSpPr>
          <p:spPr>
            <a:xfrm>
              <a:off x="1095159" y="1299336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60" y="0"/>
                  </a:moveTo>
                  <a:lnTo>
                    <a:pt x="514849" y="1928"/>
                  </a:lnTo>
                  <a:lnTo>
                    <a:pt x="467384" y="7608"/>
                  </a:lnTo>
                  <a:lnTo>
                    <a:pt x="421236" y="16881"/>
                  </a:lnTo>
                  <a:lnTo>
                    <a:pt x="376573" y="29590"/>
                  </a:lnTo>
                  <a:lnTo>
                    <a:pt x="333566" y="45578"/>
                  </a:lnTo>
                  <a:lnTo>
                    <a:pt x="292382" y="64686"/>
                  </a:lnTo>
                  <a:lnTo>
                    <a:pt x="253192" y="86757"/>
                  </a:lnTo>
                  <a:lnTo>
                    <a:pt x="216165" y="111632"/>
                  </a:lnTo>
                  <a:lnTo>
                    <a:pt x="181469" y="139155"/>
                  </a:lnTo>
                  <a:lnTo>
                    <a:pt x="149275" y="169167"/>
                  </a:lnTo>
                  <a:lnTo>
                    <a:pt x="119751" y="201511"/>
                  </a:lnTo>
                  <a:lnTo>
                    <a:pt x="93066" y="236029"/>
                  </a:lnTo>
                  <a:lnTo>
                    <a:pt x="69390" y="272563"/>
                  </a:lnTo>
                  <a:lnTo>
                    <a:pt x="48893" y="310955"/>
                  </a:lnTo>
                  <a:lnTo>
                    <a:pt x="31743" y="351048"/>
                  </a:lnTo>
                  <a:lnTo>
                    <a:pt x="18109" y="392684"/>
                  </a:lnTo>
                  <a:lnTo>
                    <a:pt x="8161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8"/>
                  </a:lnTo>
                  <a:lnTo>
                    <a:pt x="8161" y="614834"/>
                  </a:lnTo>
                  <a:lnTo>
                    <a:pt x="18109" y="657850"/>
                  </a:lnTo>
                  <a:lnTo>
                    <a:pt x="31743" y="699480"/>
                  </a:lnTo>
                  <a:lnTo>
                    <a:pt x="48893" y="739566"/>
                  </a:lnTo>
                  <a:lnTo>
                    <a:pt x="69390" y="777950"/>
                  </a:lnTo>
                  <a:lnTo>
                    <a:pt x="93066" y="814475"/>
                  </a:lnTo>
                  <a:lnTo>
                    <a:pt x="119751" y="848983"/>
                  </a:lnTo>
                  <a:lnTo>
                    <a:pt x="149275" y="881317"/>
                  </a:lnTo>
                  <a:lnTo>
                    <a:pt x="181469" y="911319"/>
                  </a:lnTo>
                  <a:lnTo>
                    <a:pt x="216165" y="938832"/>
                  </a:lnTo>
                  <a:lnTo>
                    <a:pt x="253192" y="963698"/>
                  </a:lnTo>
                  <a:lnTo>
                    <a:pt x="292382" y="985760"/>
                  </a:lnTo>
                  <a:lnTo>
                    <a:pt x="333566" y="1004860"/>
                  </a:lnTo>
                  <a:lnTo>
                    <a:pt x="376573" y="1020840"/>
                  </a:lnTo>
                  <a:lnTo>
                    <a:pt x="421236" y="1033543"/>
                  </a:lnTo>
                  <a:lnTo>
                    <a:pt x="467384" y="1042812"/>
                  </a:lnTo>
                  <a:lnTo>
                    <a:pt x="514849" y="1048489"/>
                  </a:lnTo>
                  <a:lnTo>
                    <a:pt x="563460" y="1050416"/>
                  </a:lnTo>
                  <a:lnTo>
                    <a:pt x="612091" y="1048489"/>
                  </a:lnTo>
                  <a:lnTo>
                    <a:pt x="659574" y="1042812"/>
                  </a:lnTo>
                  <a:lnTo>
                    <a:pt x="705739" y="1033543"/>
                  </a:lnTo>
                  <a:lnTo>
                    <a:pt x="750416" y="1020840"/>
                  </a:lnTo>
                  <a:lnTo>
                    <a:pt x="793438" y="1004860"/>
                  </a:lnTo>
                  <a:lnTo>
                    <a:pt x="834634" y="985760"/>
                  </a:lnTo>
                  <a:lnTo>
                    <a:pt x="873835" y="963698"/>
                  </a:lnTo>
                  <a:lnTo>
                    <a:pt x="910873" y="938832"/>
                  </a:lnTo>
                  <a:lnTo>
                    <a:pt x="945578" y="911319"/>
                  </a:lnTo>
                  <a:lnTo>
                    <a:pt x="977780" y="881317"/>
                  </a:lnTo>
                  <a:lnTo>
                    <a:pt x="1007311" y="848983"/>
                  </a:lnTo>
                  <a:lnTo>
                    <a:pt x="1034002" y="814475"/>
                  </a:lnTo>
                  <a:lnTo>
                    <a:pt x="1057683" y="777950"/>
                  </a:lnTo>
                  <a:lnTo>
                    <a:pt x="1078184" y="739566"/>
                  </a:lnTo>
                  <a:lnTo>
                    <a:pt x="1095338" y="699480"/>
                  </a:lnTo>
                  <a:lnTo>
                    <a:pt x="1108974" y="657850"/>
                  </a:lnTo>
                  <a:lnTo>
                    <a:pt x="1118924" y="614834"/>
                  </a:lnTo>
                  <a:lnTo>
                    <a:pt x="1125018" y="570588"/>
                  </a:lnTo>
                  <a:lnTo>
                    <a:pt x="1127086" y="525272"/>
                  </a:lnTo>
                  <a:lnTo>
                    <a:pt x="1125018" y="479954"/>
                  </a:lnTo>
                  <a:lnTo>
                    <a:pt x="1118924" y="435705"/>
                  </a:lnTo>
                  <a:lnTo>
                    <a:pt x="1108974" y="392684"/>
                  </a:lnTo>
                  <a:lnTo>
                    <a:pt x="1095338" y="351048"/>
                  </a:lnTo>
                  <a:lnTo>
                    <a:pt x="1078184" y="310955"/>
                  </a:lnTo>
                  <a:lnTo>
                    <a:pt x="1057683" y="272563"/>
                  </a:lnTo>
                  <a:lnTo>
                    <a:pt x="1034002" y="236029"/>
                  </a:lnTo>
                  <a:lnTo>
                    <a:pt x="1007311" y="201511"/>
                  </a:lnTo>
                  <a:lnTo>
                    <a:pt x="977780" y="169167"/>
                  </a:lnTo>
                  <a:lnTo>
                    <a:pt x="945578" y="139155"/>
                  </a:lnTo>
                  <a:lnTo>
                    <a:pt x="910873" y="111632"/>
                  </a:lnTo>
                  <a:lnTo>
                    <a:pt x="873835" y="86757"/>
                  </a:lnTo>
                  <a:lnTo>
                    <a:pt x="834634" y="64686"/>
                  </a:lnTo>
                  <a:lnTo>
                    <a:pt x="793438" y="45578"/>
                  </a:lnTo>
                  <a:lnTo>
                    <a:pt x="750416" y="29590"/>
                  </a:lnTo>
                  <a:lnTo>
                    <a:pt x="705739" y="16881"/>
                  </a:lnTo>
                  <a:lnTo>
                    <a:pt x="659574" y="7608"/>
                  </a:lnTo>
                  <a:lnTo>
                    <a:pt x="612091" y="1928"/>
                  </a:lnTo>
                  <a:lnTo>
                    <a:pt x="563460" y="0"/>
                  </a:lnTo>
                  <a:close/>
                </a:path>
              </a:pathLst>
            </a:custGeom>
            <a:solidFill>
              <a:srgbClr val="4471C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3274" y="1436928"/>
              <a:ext cx="699973" cy="69997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71271" y="2372614"/>
            <a:ext cx="19837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СБ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Л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СИРОВ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А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НН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ОСТИ 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47490" y="4914519"/>
            <a:ext cx="1127125" cy="1050925"/>
          </a:xfrm>
          <a:custGeom>
            <a:avLst/>
            <a:gdLst/>
            <a:ahLst/>
            <a:cxnLst/>
            <a:rect l="l" t="t" r="r" b="b"/>
            <a:pathLst>
              <a:path w="1127125" h="1050925">
                <a:moveTo>
                  <a:pt x="563499" y="0"/>
                </a:moveTo>
                <a:lnTo>
                  <a:pt x="514868" y="1928"/>
                </a:lnTo>
                <a:lnTo>
                  <a:pt x="467389" y="7608"/>
                </a:lnTo>
                <a:lnTo>
                  <a:pt x="421229" y="16881"/>
                </a:lnTo>
                <a:lnTo>
                  <a:pt x="376557" y="29590"/>
                </a:lnTo>
                <a:lnTo>
                  <a:pt x="333543" y="45578"/>
                </a:lnTo>
                <a:lnTo>
                  <a:pt x="292355" y="64686"/>
                </a:lnTo>
                <a:lnTo>
                  <a:pt x="253163" y="86757"/>
                </a:lnTo>
                <a:lnTo>
                  <a:pt x="216134" y="111632"/>
                </a:lnTo>
                <a:lnTo>
                  <a:pt x="181440" y="139155"/>
                </a:lnTo>
                <a:lnTo>
                  <a:pt x="149247" y="169167"/>
                </a:lnTo>
                <a:lnTo>
                  <a:pt x="119726" y="201511"/>
                </a:lnTo>
                <a:lnTo>
                  <a:pt x="93045" y="236029"/>
                </a:lnTo>
                <a:lnTo>
                  <a:pt x="69373" y="272563"/>
                </a:lnTo>
                <a:lnTo>
                  <a:pt x="48880" y="310955"/>
                </a:lnTo>
                <a:lnTo>
                  <a:pt x="31734" y="351048"/>
                </a:lnTo>
                <a:lnTo>
                  <a:pt x="18103" y="392684"/>
                </a:lnTo>
                <a:lnTo>
                  <a:pt x="8158" y="435705"/>
                </a:lnTo>
                <a:lnTo>
                  <a:pt x="2067" y="479954"/>
                </a:lnTo>
                <a:lnTo>
                  <a:pt x="0" y="525271"/>
                </a:lnTo>
                <a:lnTo>
                  <a:pt x="2067" y="570581"/>
                </a:lnTo>
                <a:lnTo>
                  <a:pt x="8158" y="614821"/>
                </a:lnTo>
                <a:lnTo>
                  <a:pt x="18103" y="657834"/>
                </a:lnTo>
                <a:lnTo>
                  <a:pt x="31734" y="699462"/>
                </a:lnTo>
                <a:lnTo>
                  <a:pt x="48880" y="739546"/>
                </a:lnTo>
                <a:lnTo>
                  <a:pt x="69373" y="777930"/>
                </a:lnTo>
                <a:lnTo>
                  <a:pt x="93045" y="814456"/>
                </a:lnTo>
                <a:lnTo>
                  <a:pt x="119726" y="848966"/>
                </a:lnTo>
                <a:lnTo>
                  <a:pt x="149247" y="881303"/>
                </a:lnTo>
                <a:lnTo>
                  <a:pt x="181440" y="911308"/>
                </a:lnTo>
                <a:lnTo>
                  <a:pt x="216134" y="938824"/>
                </a:lnTo>
                <a:lnTo>
                  <a:pt x="253163" y="963694"/>
                </a:lnTo>
                <a:lnTo>
                  <a:pt x="292355" y="985759"/>
                </a:lnTo>
                <a:lnTo>
                  <a:pt x="333543" y="1004862"/>
                </a:lnTo>
                <a:lnTo>
                  <a:pt x="376557" y="1020846"/>
                </a:lnTo>
                <a:lnTo>
                  <a:pt x="421229" y="1033552"/>
                </a:lnTo>
                <a:lnTo>
                  <a:pt x="467389" y="1042823"/>
                </a:lnTo>
                <a:lnTo>
                  <a:pt x="514868" y="1048501"/>
                </a:lnTo>
                <a:lnTo>
                  <a:pt x="563499" y="1050429"/>
                </a:lnTo>
                <a:lnTo>
                  <a:pt x="612129" y="1048501"/>
                </a:lnTo>
                <a:lnTo>
                  <a:pt x="659608" y="1042823"/>
                </a:lnTo>
                <a:lnTo>
                  <a:pt x="705768" y="1033552"/>
                </a:lnTo>
                <a:lnTo>
                  <a:pt x="750440" y="1020846"/>
                </a:lnTo>
                <a:lnTo>
                  <a:pt x="793454" y="1004862"/>
                </a:lnTo>
                <a:lnTo>
                  <a:pt x="834642" y="985759"/>
                </a:lnTo>
                <a:lnTo>
                  <a:pt x="873834" y="963694"/>
                </a:lnTo>
                <a:lnTo>
                  <a:pt x="910863" y="938824"/>
                </a:lnTo>
                <a:lnTo>
                  <a:pt x="945557" y="911308"/>
                </a:lnTo>
                <a:lnTo>
                  <a:pt x="977750" y="881303"/>
                </a:lnTo>
                <a:lnTo>
                  <a:pt x="1007271" y="848966"/>
                </a:lnTo>
                <a:lnTo>
                  <a:pt x="1033952" y="814456"/>
                </a:lnTo>
                <a:lnTo>
                  <a:pt x="1057624" y="777930"/>
                </a:lnTo>
                <a:lnTo>
                  <a:pt x="1078117" y="739546"/>
                </a:lnTo>
                <a:lnTo>
                  <a:pt x="1095263" y="699462"/>
                </a:lnTo>
                <a:lnTo>
                  <a:pt x="1108894" y="657834"/>
                </a:lnTo>
                <a:lnTo>
                  <a:pt x="1118839" y="614821"/>
                </a:lnTo>
                <a:lnTo>
                  <a:pt x="1124930" y="570581"/>
                </a:lnTo>
                <a:lnTo>
                  <a:pt x="1126998" y="525271"/>
                </a:lnTo>
                <a:lnTo>
                  <a:pt x="1124930" y="479954"/>
                </a:lnTo>
                <a:lnTo>
                  <a:pt x="1118839" y="435705"/>
                </a:lnTo>
                <a:lnTo>
                  <a:pt x="1108894" y="392684"/>
                </a:lnTo>
                <a:lnTo>
                  <a:pt x="1095263" y="351048"/>
                </a:lnTo>
                <a:lnTo>
                  <a:pt x="1078117" y="310955"/>
                </a:lnTo>
                <a:lnTo>
                  <a:pt x="1057624" y="272563"/>
                </a:lnTo>
                <a:lnTo>
                  <a:pt x="1033952" y="236029"/>
                </a:lnTo>
                <a:lnTo>
                  <a:pt x="1007271" y="201511"/>
                </a:lnTo>
                <a:lnTo>
                  <a:pt x="977750" y="169167"/>
                </a:lnTo>
                <a:lnTo>
                  <a:pt x="945557" y="139155"/>
                </a:lnTo>
                <a:lnTo>
                  <a:pt x="910863" y="111632"/>
                </a:lnTo>
                <a:lnTo>
                  <a:pt x="873834" y="86757"/>
                </a:lnTo>
                <a:lnTo>
                  <a:pt x="834642" y="64686"/>
                </a:lnTo>
                <a:lnTo>
                  <a:pt x="793454" y="45578"/>
                </a:lnTo>
                <a:lnTo>
                  <a:pt x="750440" y="29590"/>
                </a:lnTo>
                <a:lnTo>
                  <a:pt x="705768" y="16881"/>
                </a:lnTo>
                <a:lnTo>
                  <a:pt x="659608" y="7608"/>
                </a:lnTo>
                <a:lnTo>
                  <a:pt x="612129" y="1928"/>
                </a:lnTo>
                <a:lnTo>
                  <a:pt x="563499" y="0"/>
                </a:lnTo>
                <a:close/>
              </a:path>
            </a:pathLst>
          </a:custGeom>
          <a:solidFill>
            <a:srgbClr val="E21E23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900544" y="4975225"/>
            <a:ext cx="1127125" cy="1050925"/>
            <a:chOff x="6900544" y="4975225"/>
            <a:chExt cx="1127125" cy="1050925"/>
          </a:xfrm>
        </p:grpSpPr>
        <p:sp>
          <p:nvSpPr>
            <p:cNvPr id="12" name="object 12"/>
            <p:cNvSpPr/>
            <p:nvPr/>
          </p:nvSpPr>
          <p:spPr>
            <a:xfrm>
              <a:off x="6900544" y="4975225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99" y="0"/>
                  </a:moveTo>
                  <a:lnTo>
                    <a:pt x="514886" y="1927"/>
                  </a:lnTo>
                  <a:lnTo>
                    <a:pt x="467421" y="7604"/>
                  </a:lnTo>
                  <a:lnTo>
                    <a:pt x="421271" y="16873"/>
                  </a:lnTo>
                  <a:lnTo>
                    <a:pt x="376607" y="29576"/>
                  </a:lnTo>
                  <a:lnTo>
                    <a:pt x="333597" y="45556"/>
                  </a:lnTo>
                  <a:lnTo>
                    <a:pt x="292411" y="64656"/>
                  </a:lnTo>
                  <a:lnTo>
                    <a:pt x="253219" y="86718"/>
                  </a:lnTo>
                  <a:lnTo>
                    <a:pt x="216188" y="111584"/>
                  </a:lnTo>
                  <a:lnTo>
                    <a:pt x="181490" y="139097"/>
                  </a:lnTo>
                  <a:lnTo>
                    <a:pt x="149292" y="169099"/>
                  </a:lnTo>
                  <a:lnTo>
                    <a:pt x="119765" y="201433"/>
                  </a:lnTo>
                  <a:lnTo>
                    <a:pt x="93078" y="235941"/>
                  </a:lnTo>
                  <a:lnTo>
                    <a:pt x="69399" y="272466"/>
                  </a:lnTo>
                  <a:lnTo>
                    <a:pt x="48899" y="310850"/>
                  </a:lnTo>
                  <a:lnTo>
                    <a:pt x="31747" y="350936"/>
                  </a:lnTo>
                  <a:lnTo>
                    <a:pt x="18111" y="392566"/>
                  </a:lnTo>
                  <a:lnTo>
                    <a:pt x="8162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6"/>
                  </a:lnTo>
                  <a:lnTo>
                    <a:pt x="8162" y="614716"/>
                  </a:lnTo>
                  <a:lnTo>
                    <a:pt x="18111" y="657738"/>
                  </a:lnTo>
                  <a:lnTo>
                    <a:pt x="31747" y="699373"/>
                  </a:lnTo>
                  <a:lnTo>
                    <a:pt x="48899" y="739465"/>
                  </a:lnTo>
                  <a:lnTo>
                    <a:pt x="69399" y="777855"/>
                  </a:lnTo>
                  <a:lnTo>
                    <a:pt x="93078" y="814386"/>
                  </a:lnTo>
                  <a:lnTo>
                    <a:pt x="119765" y="848901"/>
                  </a:lnTo>
                  <a:lnTo>
                    <a:pt x="149292" y="881241"/>
                  </a:lnTo>
                  <a:lnTo>
                    <a:pt x="181490" y="911249"/>
                  </a:lnTo>
                  <a:lnTo>
                    <a:pt x="216188" y="938768"/>
                  </a:lnTo>
                  <a:lnTo>
                    <a:pt x="253219" y="963639"/>
                  </a:lnTo>
                  <a:lnTo>
                    <a:pt x="292411" y="985706"/>
                  </a:lnTo>
                  <a:lnTo>
                    <a:pt x="333597" y="1004810"/>
                  </a:lnTo>
                  <a:lnTo>
                    <a:pt x="376607" y="1020794"/>
                  </a:lnTo>
                  <a:lnTo>
                    <a:pt x="421271" y="1033501"/>
                  </a:lnTo>
                  <a:lnTo>
                    <a:pt x="467421" y="1042772"/>
                  </a:lnTo>
                  <a:lnTo>
                    <a:pt x="514886" y="1048451"/>
                  </a:lnTo>
                  <a:lnTo>
                    <a:pt x="563499" y="1050378"/>
                  </a:lnTo>
                  <a:lnTo>
                    <a:pt x="612129" y="1048451"/>
                  </a:lnTo>
                  <a:lnTo>
                    <a:pt x="659608" y="1042772"/>
                  </a:lnTo>
                  <a:lnTo>
                    <a:pt x="705768" y="1033501"/>
                  </a:lnTo>
                  <a:lnTo>
                    <a:pt x="750440" y="1020794"/>
                  </a:lnTo>
                  <a:lnTo>
                    <a:pt x="793454" y="1004810"/>
                  </a:lnTo>
                  <a:lnTo>
                    <a:pt x="834642" y="985706"/>
                  </a:lnTo>
                  <a:lnTo>
                    <a:pt x="873834" y="963639"/>
                  </a:lnTo>
                  <a:lnTo>
                    <a:pt x="910863" y="938768"/>
                  </a:lnTo>
                  <a:lnTo>
                    <a:pt x="945557" y="911249"/>
                  </a:lnTo>
                  <a:lnTo>
                    <a:pt x="977750" y="881241"/>
                  </a:lnTo>
                  <a:lnTo>
                    <a:pt x="1007271" y="848901"/>
                  </a:lnTo>
                  <a:lnTo>
                    <a:pt x="1033952" y="814386"/>
                  </a:lnTo>
                  <a:lnTo>
                    <a:pt x="1057624" y="777855"/>
                  </a:lnTo>
                  <a:lnTo>
                    <a:pt x="1078117" y="739465"/>
                  </a:lnTo>
                  <a:lnTo>
                    <a:pt x="1095263" y="699373"/>
                  </a:lnTo>
                  <a:lnTo>
                    <a:pt x="1108894" y="657738"/>
                  </a:lnTo>
                  <a:lnTo>
                    <a:pt x="1118839" y="614716"/>
                  </a:lnTo>
                  <a:lnTo>
                    <a:pt x="1124930" y="570466"/>
                  </a:lnTo>
                  <a:lnTo>
                    <a:pt x="1126998" y="525144"/>
                  </a:lnTo>
                  <a:lnTo>
                    <a:pt x="1124930" y="479828"/>
                  </a:lnTo>
                  <a:lnTo>
                    <a:pt x="1118839" y="435582"/>
                  </a:lnTo>
                  <a:lnTo>
                    <a:pt x="1108894" y="392566"/>
                  </a:lnTo>
                  <a:lnTo>
                    <a:pt x="1095263" y="350936"/>
                  </a:lnTo>
                  <a:lnTo>
                    <a:pt x="1078117" y="310850"/>
                  </a:lnTo>
                  <a:lnTo>
                    <a:pt x="1057624" y="272466"/>
                  </a:lnTo>
                  <a:lnTo>
                    <a:pt x="1033952" y="235941"/>
                  </a:lnTo>
                  <a:lnTo>
                    <a:pt x="1007271" y="201433"/>
                  </a:lnTo>
                  <a:lnTo>
                    <a:pt x="977750" y="169099"/>
                  </a:lnTo>
                  <a:lnTo>
                    <a:pt x="945557" y="139097"/>
                  </a:lnTo>
                  <a:lnTo>
                    <a:pt x="910863" y="111584"/>
                  </a:lnTo>
                  <a:lnTo>
                    <a:pt x="873834" y="86718"/>
                  </a:lnTo>
                  <a:lnTo>
                    <a:pt x="834642" y="64656"/>
                  </a:lnTo>
                  <a:lnTo>
                    <a:pt x="793454" y="45556"/>
                  </a:lnTo>
                  <a:lnTo>
                    <a:pt x="750440" y="29576"/>
                  </a:lnTo>
                  <a:lnTo>
                    <a:pt x="705768" y="16873"/>
                  </a:lnTo>
                  <a:lnTo>
                    <a:pt x="659608" y="7604"/>
                  </a:lnTo>
                  <a:lnTo>
                    <a:pt x="612129" y="1927"/>
                  </a:lnTo>
                  <a:lnTo>
                    <a:pt x="563499" y="0"/>
                  </a:lnTo>
                  <a:close/>
                </a:path>
              </a:pathLst>
            </a:custGeom>
            <a:solidFill>
              <a:srgbClr val="6F2F9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2230" y="5211724"/>
              <a:ext cx="583018" cy="583018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055979" y="3161538"/>
            <a:ext cx="1127125" cy="1050925"/>
            <a:chOff x="1055979" y="3161538"/>
            <a:chExt cx="1127125" cy="1050925"/>
          </a:xfrm>
        </p:grpSpPr>
        <p:sp>
          <p:nvSpPr>
            <p:cNvPr id="15" name="object 15"/>
            <p:cNvSpPr/>
            <p:nvPr/>
          </p:nvSpPr>
          <p:spPr>
            <a:xfrm>
              <a:off x="1055979" y="3161538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524" y="0"/>
                  </a:moveTo>
                  <a:lnTo>
                    <a:pt x="514894" y="1927"/>
                  </a:lnTo>
                  <a:lnTo>
                    <a:pt x="467413" y="7604"/>
                  </a:lnTo>
                  <a:lnTo>
                    <a:pt x="421252" y="16873"/>
                  </a:lnTo>
                  <a:lnTo>
                    <a:pt x="376580" y="29576"/>
                  </a:lnTo>
                  <a:lnTo>
                    <a:pt x="333564" y="45556"/>
                  </a:lnTo>
                  <a:lnTo>
                    <a:pt x="292374" y="64656"/>
                  </a:lnTo>
                  <a:lnTo>
                    <a:pt x="253180" y="86718"/>
                  </a:lnTo>
                  <a:lnTo>
                    <a:pt x="216150" y="111584"/>
                  </a:lnTo>
                  <a:lnTo>
                    <a:pt x="181453" y="139097"/>
                  </a:lnTo>
                  <a:lnTo>
                    <a:pt x="149259" y="169099"/>
                  </a:lnTo>
                  <a:lnTo>
                    <a:pt x="119736" y="201433"/>
                  </a:lnTo>
                  <a:lnTo>
                    <a:pt x="93053" y="235941"/>
                  </a:lnTo>
                  <a:lnTo>
                    <a:pt x="69379" y="272466"/>
                  </a:lnTo>
                  <a:lnTo>
                    <a:pt x="48884" y="310850"/>
                  </a:lnTo>
                  <a:lnTo>
                    <a:pt x="31736" y="350936"/>
                  </a:lnTo>
                  <a:lnTo>
                    <a:pt x="18105" y="392566"/>
                  </a:lnTo>
                  <a:lnTo>
                    <a:pt x="8159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2"/>
                  </a:lnTo>
                  <a:lnTo>
                    <a:pt x="8159" y="614711"/>
                  </a:lnTo>
                  <a:lnTo>
                    <a:pt x="18105" y="657732"/>
                  </a:lnTo>
                  <a:lnTo>
                    <a:pt x="31736" y="699368"/>
                  </a:lnTo>
                  <a:lnTo>
                    <a:pt x="48884" y="739461"/>
                  </a:lnTo>
                  <a:lnTo>
                    <a:pt x="69379" y="777853"/>
                  </a:lnTo>
                  <a:lnTo>
                    <a:pt x="93053" y="814387"/>
                  </a:lnTo>
                  <a:lnTo>
                    <a:pt x="119736" y="848905"/>
                  </a:lnTo>
                  <a:lnTo>
                    <a:pt x="149259" y="881249"/>
                  </a:lnTo>
                  <a:lnTo>
                    <a:pt x="181453" y="911261"/>
                  </a:lnTo>
                  <a:lnTo>
                    <a:pt x="216150" y="938784"/>
                  </a:lnTo>
                  <a:lnTo>
                    <a:pt x="253180" y="963659"/>
                  </a:lnTo>
                  <a:lnTo>
                    <a:pt x="292374" y="985730"/>
                  </a:lnTo>
                  <a:lnTo>
                    <a:pt x="333564" y="1004838"/>
                  </a:lnTo>
                  <a:lnTo>
                    <a:pt x="376580" y="1020826"/>
                  </a:lnTo>
                  <a:lnTo>
                    <a:pt x="421252" y="1033535"/>
                  </a:lnTo>
                  <a:lnTo>
                    <a:pt x="467413" y="1042808"/>
                  </a:lnTo>
                  <a:lnTo>
                    <a:pt x="514894" y="1048488"/>
                  </a:lnTo>
                  <a:lnTo>
                    <a:pt x="563524" y="1050417"/>
                  </a:lnTo>
                  <a:lnTo>
                    <a:pt x="612154" y="1048488"/>
                  </a:lnTo>
                  <a:lnTo>
                    <a:pt x="659634" y="1042808"/>
                  </a:lnTo>
                  <a:lnTo>
                    <a:pt x="705794" y="1033535"/>
                  </a:lnTo>
                  <a:lnTo>
                    <a:pt x="750465" y="1020826"/>
                  </a:lnTo>
                  <a:lnTo>
                    <a:pt x="793480" y="1004838"/>
                  </a:lnTo>
                  <a:lnTo>
                    <a:pt x="834667" y="985730"/>
                  </a:lnTo>
                  <a:lnTo>
                    <a:pt x="873860" y="963659"/>
                  </a:lnTo>
                  <a:lnTo>
                    <a:pt x="910888" y="938784"/>
                  </a:lnTo>
                  <a:lnTo>
                    <a:pt x="945583" y="911261"/>
                  </a:lnTo>
                  <a:lnTo>
                    <a:pt x="977775" y="881249"/>
                  </a:lnTo>
                  <a:lnTo>
                    <a:pt x="1007296" y="848905"/>
                  </a:lnTo>
                  <a:lnTo>
                    <a:pt x="1033977" y="814387"/>
                  </a:lnTo>
                  <a:lnTo>
                    <a:pt x="1057649" y="777853"/>
                  </a:lnTo>
                  <a:lnTo>
                    <a:pt x="1078143" y="739461"/>
                  </a:lnTo>
                  <a:lnTo>
                    <a:pt x="1095289" y="699368"/>
                  </a:lnTo>
                  <a:lnTo>
                    <a:pt x="1108919" y="657732"/>
                  </a:lnTo>
                  <a:lnTo>
                    <a:pt x="1118864" y="614711"/>
                  </a:lnTo>
                  <a:lnTo>
                    <a:pt x="1124955" y="570462"/>
                  </a:lnTo>
                  <a:lnTo>
                    <a:pt x="1127023" y="525144"/>
                  </a:lnTo>
                  <a:lnTo>
                    <a:pt x="1124955" y="479828"/>
                  </a:lnTo>
                  <a:lnTo>
                    <a:pt x="1118864" y="435582"/>
                  </a:lnTo>
                  <a:lnTo>
                    <a:pt x="1108919" y="392566"/>
                  </a:lnTo>
                  <a:lnTo>
                    <a:pt x="1095289" y="350936"/>
                  </a:lnTo>
                  <a:lnTo>
                    <a:pt x="1078143" y="310850"/>
                  </a:lnTo>
                  <a:lnTo>
                    <a:pt x="1057649" y="272466"/>
                  </a:lnTo>
                  <a:lnTo>
                    <a:pt x="1033977" y="235941"/>
                  </a:lnTo>
                  <a:lnTo>
                    <a:pt x="1007296" y="201433"/>
                  </a:lnTo>
                  <a:lnTo>
                    <a:pt x="977775" y="169099"/>
                  </a:lnTo>
                  <a:lnTo>
                    <a:pt x="945583" y="139097"/>
                  </a:lnTo>
                  <a:lnTo>
                    <a:pt x="910888" y="111584"/>
                  </a:lnTo>
                  <a:lnTo>
                    <a:pt x="873860" y="86718"/>
                  </a:lnTo>
                  <a:lnTo>
                    <a:pt x="834667" y="64656"/>
                  </a:lnTo>
                  <a:lnTo>
                    <a:pt x="793480" y="45556"/>
                  </a:lnTo>
                  <a:lnTo>
                    <a:pt x="750465" y="29576"/>
                  </a:lnTo>
                  <a:lnTo>
                    <a:pt x="705794" y="16873"/>
                  </a:lnTo>
                  <a:lnTo>
                    <a:pt x="659634" y="7604"/>
                  </a:lnTo>
                  <a:lnTo>
                    <a:pt x="612154" y="1927"/>
                  </a:lnTo>
                  <a:lnTo>
                    <a:pt x="563524" y="0"/>
                  </a:lnTo>
                  <a:close/>
                </a:path>
              </a:pathLst>
            </a:custGeom>
            <a:solidFill>
              <a:srgbClr val="FFC00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8839" y="3404171"/>
              <a:ext cx="551116" cy="551116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913753" y="1268349"/>
            <a:ext cx="1127125" cy="1050925"/>
            <a:chOff x="6913753" y="1268349"/>
            <a:chExt cx="1127125" cy="1050925"/>
          </a:xfrm>
        </p:grpSpPr>
        <p:sp>
          <p:nvSpPr>
            <p:cNvPr id="18" name="object 18"/>
            <p:cNvSpPr/>
            <p:nvPr/>
          </p:nvSpPr>
          <p:spPr>
            <a:xfrm>
              <a:off x="6913753" y="1268349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499" y="0"/>
                  </a:moveTo>
                  <a:lnTo>
                    <a:pt x="514886" y="1928"/>
                  </a:lnTo>
                  <a:lnTo>
                    <a:pt x="467421" y="7608"/>
                  </a:lnTo>
                  <a:lnTo>
                    <a:pt x="421271" y="16881"/>
                  </a:lnTo>
                  <a:lnTo>
                    <a:pt x="376607" y="29590"/>
                  </a:lnTo>
                  <a:lnTo>
                    <a:pt x="333597" y="45578"/>
                  </a:lnTo>
                  <a:lnTo>
                    <a:pt x="292411" y="64686"/>
                  </a:lnTo>
                  <a:lnTo>
                    <a:pt x="253219" y="86757"/>
                  </a:lnTo>
                  <a:lnTo>
                    <a:pt x="216188" y="111632"/>
                  </a:lnTo>
                  <a:lnTo>
                    <a:pt x="181490" y="139155"/>
                  </a:lnTo>
                  <a:lnTo>
                    <a:pt x="149292" y="169167"/>
                  </a:lnTo>
                  <a:lnTo>
                    <a:pt x="119765" y="201511"/>
                  </a:lnTo>
                  <a:lnTo>
                    <a:pt x="93078" y="236029"/>
                  </a:lnTo>
                  <a:lnTo>
                    <a:pt x="69399" y="272563"/>
                  </a:lnTo>
                  <a:lnTo>
                    <a:pt x="48899" y="310955"/>
                  </a:lnTo>
                  <a:lnTo>
                    <a:pt x="31747" y="351048"/>
                  </a:lnTo>
                  <a:lnTo>
                    <a:pt x="18111" y="392684"/>
                  </a:lnTo>
                  <a:lnTo>
                    <a:pt x="8162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8"/>
                  </a:lnTo>
                  <a:lnTo>
                    <a:pt x="8162" y="614834"/>
                  </a:lnTo>
                  <a:lnTo>
                    <a:pt x="18111" y="657850"/>
                  </a:lnTo>
                  <a:lnTo>
                    <a:pt x="31747" y="699480"/>
                  </a:lnTo>
                  <a:lnTo>
                    <a:pt x="48899" y="739566"/>
                  </a:lnTo>
                  <a:lnTo>
                    <a:pt x="69399" y="777950"/>
                  </a:lnTo>
                  <a:lnTo>
                    <a:pt x="93078" y="814475"/>
                  </a:lnTo>
                  <a:lnTo>
                    <a:pt x="119765" y="848983"/>
                  </a:lnTo>
                  <a:lnTo>
                    <a:pt x="149292" y="881317"/>
                  </a:lnTo>
                  <a:lnTo>
                    <a:pt x="181490" y="911319"/>
                  </a:lnTo>
                  <a:lnTo>
                    <a:pt x="216188" y="938832"/>
                  </a:lnTo>
                  <a:lnTo>
                    <a:pt x="253219" y="963698"/>
                  </a:lnTo>
                  <a:lnTo>
                    <a:pt x="292411" y="985760"/>
                  </a:lnTo>
                  <a:lnTo>
                    <a:pt x="333597" y="1004860"/>
                  </a:lnTo>
                  <a:lnTo>
                    <a:pt x="376607" y="1020840"/>
                  </a:lnTo>
                  <a:lnTo>
                    <a:pt x="421271" y="1033543"/>
                  </a:lnTo>
                  <a:lnTo>
                    <a:pt x="467421" y="1042812"/>
                  </a:lnTo>
                  <a:lnTo>
                    <a:pt x="514886" y="1048489"/>
                  </a:lnTo>
                  <a:lnTo>
                    <a:pt x="563499" y="1050416"/>
                  </a:lnTo>
                  <a:lnTo>
                    <a:pt x="612129" y="1048489"/>
                  </a:lnTo>
                  <a:lnTo>
                    <a:pt x="659608" y="1042812"/>
                  </a:lnTo>
                  <a:lnTo>
                    <a:pt x="705768" y="1033543"/>
                  </a:lnTo>
                  <a:lnTo>
                    <a:pt x="750440" y="1020840"/>
                  </a:lnTo>
                  <a:lnTo>
                    <a:pt x="793454" y="1004860"/>
                  </a:lnTo>
                  <a:lnTo>
                    <a:pt x="834642" y="985760"/>
                  </a:lnTo>
                  <a:lnTo>
                    <a:pt x="873834" y="963698"/>
                  </a:lnTo>
                  <a:lnTo>
                    <a:pt x="910863" y="938832"/>
                  </a:lnTo>
                  <a:lnTo>
                    <a:pt x="945557" y="911319"/>
                  </a:lnTo>
                  <a:lnTo>
                    <a:pt x="977750" y="881317"/>
                  </a:lnTo>
                  <a:lnTo>
                    <a:pt x="1007271" y="848983"/>
                  </a:lnTo>
                  <a:lnTo>
                    <a:pt x="1033952" y="814475"/>
                  </a:lnTo>
                  <a:lnTo>
                    <a:pt x="1057624" y="777950"/>
                  </a:lnTo>
                  <a:lnTo>
                    <a:pt x="1078117" y="739566"/>
                  </a:lnTo>
                  <a:lnTo>
                    <a:pt x="1095263" y="699480"/>
                  </a:lnTo>
                  <a:lnTo>
                    <a:pt x="1108894" y="657850"/>
                  </a:lnTo>
                  <a:lnTo>
                    <a:pt x="1118839" y="614834"/>
                  </a:lnTo>
                  <a:lnTo>
                    <a:pt x="1124930" y="570588"/>
                  </a:lnTo>
                  <a:lnTo>
                    <a:pt x="1126998" y="525272"/>
                  </a:lnTo>
                  <a:lnTo>
                    <a:pt x="1124930" y="479954"/>
                  </a:lnTo>
                  <a:lnTo>
                    <a:pt x="1118839" y="435705"/>
                  </a:lnTo>
                  <a:lnTo>
                    <a:pt x="1108894" y="392684"/>
                  </a:lnTo>
                  <a:lnTo>
                    <a:pt x="1095263" y="351048"/>
                  </a:lnTo>
                  <a:lnTo>
                    <a:pt x="1078117" y="310955"/>
                  </a:lnTo>
                  <a:lnTo>
                    <a:pt x="1057624" y="272563"/>
                  </a:lnTo>
                  <a:lnTo>
                    <a:pt x="1033952" y="236029"/>
                  </a:lnTo>
                  <a:lnTo>
                    <a:pt x="1007271" y="201511"/>
                  </a:lnTo>
                  <a:lnTo>
                    <a:pt x="977750" y="169167"/>
                  </a:lnTo>
                  <a:lnTo>
                    <a:pt x="945557" y="139155"/>
                  </a:lnTo>
                  <a:lnTo>
                    <a:pt x="910863" y="111632"/>
                  </a:lnTo>
                  <a:lnTo>
                    <a:pt x="873834" y="86757"/>
                  </a:lnTo>
                  <a:lnTo>
                    <a:pt x="834642" y="64686"/>
                  </a:lnTo>
                  <a:lnTo>
                    <a:pt x="793454" y="45578"/>
                  </a:lnTo>
                  <a:lnTo>
                    <a:pt x="750440" y="29590"/>
                  </a:lnTo>
                  <a:lnTo>
                    <a:pt x="705768" y="16881"/>
                  </a:lnTo>
                  <a:lnTo>
                    <a:pt x="659608" y="7608"/>
                  </a:lnTo>
                  <a:lnTo>
                    <a:pt x="612129" y="1928"/>
                  </a:lnTo>
                  <a:lnTo>
                    <a:pt x="563499" y="0"/>
                  </a:lnTo>
                  <a:close/>
                </a:path>
              </a:pathLst>
            </a:custGeom>
            <a:solidFill>
              <a:srgbClr val="5B9BD4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0999" y="1452778"/>
              <a:ext cx="540486" cy="54048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6936358" y="3095625"/>
            <a:ext cx="1127125" cy="1104265"/>
            <a:chOff x="6936358" y="3095625"/>
            <a:chExt cx="1127125" cy="1104265"/>
          </a:xfrm>
        </p:grpSpPr>
        <p:sp>
          <p:nvSpPr>
            <p:cNvPr id="21" name="object 21"/>
            <p:cNvSpPr/>
            <p:nvPr/>
          </p:nvSpPr>
          <p:spPr>
            <a:xfrm>
              <a:off x="6936358" y="3149472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626" y="0"/>
                  </a:moveTo>
                  <a:lnTo>
                    <a:pt x="514994" y="1927"/>
                  </a:lnTo>
                  <a:lnTo>
                    <a:pt x="467512" y="7604"/>
                  </a:lnTo>
                  <a:lnTo>
                    <a:pt x="421347" y="16873"/>
                  </a:lnTo>
                  <a:lnTo>
                    <a:pt x="376670" y="29576"/>
                  </a:lnTo>
                  <a:lnTo>
                    <a:pt x="333648" y="45556"/>
                  </a:lnTo>
                  <a:lnTo>
                    <a:pt x="292452" y="64656"/>
                  </a:lnTo>
                  <a:lnTo>
                    <a:pt x="253251" y="86718"/>
                  </a:lnTo>
                  <a:lnTo>
                    <a:pt x="216213" y="111584"/>
                  </a:lnTo>
                  <a:lnTo>
                    <a:pt x="181508" y="139097"/>
                  </a:lnTo>
                  <a:lnTo>
                    <a:pt x="149306" y="169099"/>
                  </a:lnTo>
                  <a:lnTo>
                    <a:pt x="119775" y="201433"/>
                  </a:lnTo>
                  <a:lnTo>
                    <a:pt x="93084" y="235941"/>
                  </a:lnTo>
                  <a:lnTo>
                    <a:pt x="69403" y="272466"/>
                  </a:lnTo>
                  <a:lnTo>
                    <a:pt x="48902" y="310850"/>
                  </a:lnTo>
                  <a:lnTo>
                    <a:pt x="31748" y="350936"/>
                  </a:lnTo>
                  <a:lnTo>
                    <a:pt x="18112" y="392566"/>
                  </a:lnTo>
                  <a:lnTo>
                    <a:pt x="8162" y="435582"/>
                  </a:lnTo>
                  <a:lnTo>
                    <a:pt x="2068" y="479828"/>
                  </a:lnTo>
                  <a:lnTo>
                    <a:pt x="0" y="525144"/>
                  </a:lnTo>
                  <a:lnTo>
                    <a:pt x="2068" y="570462"/>
                  </a:lnTo>
                  <a:lnTo>
                    <a:pt x="8162" y="614711"/>
                  </a:lnTo>
                  <a:lnTo>
                    <a:pt x="18112" y="657732"/>
                  </a:lnTo>
                  <a:lnTo>
                    <a:pt x="31748" y="699368"/>
                  </a:lnTo>
                  <a:lnTo>
                    <a:pt x="48902" y="739461"/>
                  </a:lnTo>
                  <a:lnTo>
                    <a:pt x="69403" y="777853"/>
                  </a:lnTo>
                  <a:lnTo>
                    <a:pt x="93084" y="814387"/>
                  </a:lnTo>
                  <a:lnTo>
                    <a:pt x="119775" y="848905"/>
                  </a:lnTo>
                  <a:lnTo>
                    <a:pt x="149306" y="881249"/>
                  </a:lnTo>
                  <a:lnTo>
                    <a:pt x="181508" y="911261"/>
                  </a:lnTo>
                  <a:lnTo>
                    <a:pt x="216213" y="938784"/>
                  </a:lnTo>
                  <a:lnTo>
                    <a:pt x="253251" y="963659"/>
                  </a:lnTo>
                  <a:lnTo>
                    <a:pt x="292452" y="985730"/>
                  </a:lnTo>
                  <a:lnTo>
                    <a:pt x="333648" y="1004838"/>
                  </a:lnTo>
                  <a:lnTo>
                    <a:pt x="376670" y="1020826"/>
                  </a:lnTo>
                  <a:lnTo>
                    <a:pt x="421347" y="1033535"/>
                  </a:lnTo>
                  <a:lnTo>
                    <a:pt x="467512" y="1042808"/>
                  </a:lnTo>
                  <a:lnTo>
                    <a:pt x="514994" y="1048488"/>
                  </a:lnTo>
                  <a:lnTo>
                    <a:pt x="563626" y="1050416"/>
                  </a:lnTo>
                  <a:lnTo>
                    <a:pt x="612238" y="1048488"/>
                  </a:lnTo>
                  <a:lnTo>
                    <a:pt x="659703" y="1042808"/>
                  </a:lnTo>
                  <a:lnTo>
                    <a:pt x="705853" y="1033535"/>
                  </a:lnTo>
                  <a:lnTo>
                    <a:pt x="750517" y="1020826"/>
                  </a:lnTo>
                  <a:lnTo>
                    <a:pt x="793527" y="1004838"/>
                  </a:lnTo>
                  <a:lnTo>
                    <a:pt x="834713" y="985730"/>
                  </a:lnTo>
                  <a:lnTo>
                    <a:pt x="873905" y="963659"/>
                  </a:lnTo>
                  <a:lnTo>
                    <a:pt x="910936" y="938784"/>
                  </a:lnTo>
                  <a:lnTo>
                    <a:pt x="945634" y="911261"/>
                  </a:lnTo>
                  <a:lnTo>
                    <a:pt x="977832" y="881249"/>
                  </a:lnTo>
                  <a:lnTo>
                    <a:pt x="1007359" y="848905"/>
                  </a:lnTo>
                  <a:lnTo>
                    <a:pt x="1034046" y="814387"/>
                  </a:lnTo>
                  <a:lnTo>
                    <a:pt x="1057725" y="777853"/>
                  </a:lnTo>
                  <a:lnTo>
                    <a:pt x="1078225" y="739461"/>
                  </a:lnTo>
                  <a:lnTo>
                    <a:pt x="1095377" y="699368"/>
                  </a:lnTo>
                  <a:lnTo>
                    <a:pt x="1109013" y="657732"/>
                  </a:lnTo>
                  <a:lnTo>
                    <a:pt x="1118962" y="614711"/>
                  </a:lnTo>
                  <a:lnTo>
                    <a:pt x="1125056" y="570462"/>
                  </a:lnTo>
                  <a:lnTo>
                    <a:pt x="1127125" y="525144"/>
                  </a:lnTo>
                  <a:lnTo>
                    <a:pt x="1125056" y="479828"/>
                  </a:lnTo>
                  <a:lnTo>
                    <a:pt x="1118962" y="435582"/>
                  </a:lnTo>
                  <a:lnTo>
                    <a:pt x="1109013" y="392566"/>
                  </a:lnTo>
                  <a:lnTo>
                    <a:pt x="1095377" y="350936"/>
                  </a:lnTo>
                  <a:lnTo>
                    <a:pt x="1078225" y="310850"/>
                  </a:lnTo>
                  <a:lnTo>
                    <a:pt x="1057725" y="272466"/>
                  </a:lnTo>
                  <a:lnTo>
                    <a:pt x="1034046" y="235941"/>
                  </a:lnTo>
                  <a:lnTo>
                    <a:pt x="1007359" y="201433"/>
                  </a:lnTo>
                  <a:lnTo>
                    <a:pt x="977832" y="169099"/>
                  </a:lnTo>
                  <a:lnTo>
                    <a:pt x="945634" y="139097"/>
                  </a:lnTo>
                  <a:lnTo>
                    <a:pt x="910936" y="111584"/>
                  </a:lnTo>
                  <a:lnTo>
                    <a:pt x="873905" y="86718"/>
                  </a:lnTo>
                  <a:lnTo>
                    <a:pt x="834713" y="64656"/>
                  </a:lnTo>
                  <a:lnTo>
                    <a:pt x="793527" y="45556"/>
                  </a:lnTo>
                  <a:lnTo>
                    <a:pt x="750517" y="29576"/>
                  </a:lnTo>
                  <a:lnTo>
                    <a:pt x="705853" y="16873"/>
                  </a:lnTo>
                  <a:lnTo>
                    <a:pt x="659703" y="7604"/>
                  </a:lnTo>
                  <a:lnTo>
                    <a:pt x="612238" y="1927"/>
                  </a:lnTo>
                  <a:lnTo>
                    <a:pt x="563626" y="0"/>
                  </a:lnTo>
                  <a:close/>
                </a:path>
              </a:pathLst>
            </a:custGeom>
            <a:solidFill>
              <a:srgbClr val="6FAC4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17257" y="3095625"/>
              <a:ext cx="990600" cy="990600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4108322" y="3126485"/>
            <a:ext cx="1127125" cy="1050925"/>
          </a:xfrm>
          <a:custGeom>
            <a:avLst/>
            <a:gdLst/>
            <a:ahLst/>
            <a:cxnLst/>
            <a:rect l="l" t="t" r="r" b="b"/>
            <a:pathLst>
              <a:path w="1127125" h="1050925">
                <a:moveTo>
                  <a:pt x="563626" y="0"/>
                </a:moveTo>
                <a:lnTo>
                  <a:pt x="514994" y="1928"/>
                </a:lnTo>
                <a:lnTo>
                  <a:pt x="467512" y="7608"/>
                </a:lnTo>
                <a:lnTo>
                  <a:pt x="421347" y="16881"/>
                </a:lnTo>
                <a:lnTo>
                  <a:pt x="376670" y="29590"/>
                </a:lnTo>
                <a:lnTo>
                  <a:pt x="333648" y="45578"/>
                </a:lnTo>
                <a:lnTo>
                  <a:pt x="292452" y="64686"/>
                </a:lnTo>
                <a:lnTo>
                  <a:pt x="253251" y="86757"/>
                </a:lnTo>
                <a:lnTo>
                  <a:pt x="216213" y="111632"/>
                </a:lnTo>
                <a:lnTo>
                  <a:pt x="181508" y="139155"/>
                </a:lnTo>
                <a:lnTo>
                  <a:pt x="149306" y="169167"/>
                </a:lnTo>
                <a:lnTo>
                  <a:pt x="119775" y="201511"/>
                </a:lnTo>
                <a:lnTo>
                  <a:pt x="93084" y="236029"/>
                </a:lnTo>
                <a:lnTo>
                  <a:pt x="69403" y="272563"/>
                </a:lnTo>
                <a:lnTo>
                  <a:pt x="48902" y="310955"/>
                </a:lnTo>
                <a:lnTo>
                  <a:pt x="31748" y="351048"/>
                </a:lnTo>
                <a:lnTo>
                  <a:pt x="18112" y="392684"/>
                </a:lnTo>
                <a:lnTo>
                  <a:pt x="8162" y="435705"/>
                </a:lnTo>
                <a:lnTo>
                  <a:pt x="2068" y="479954"/>
                </a:lnTo>
                <a:lnTo>
                  <a:pt x="0" y="525271"/>
                </a:lnTo>
                <a:lnTo>
                  <a:pt x="2068" y="570588"/>
                </a:lnTo>
                <a:lnTo>
                  <a:pt x="8162" y="614834"/>
                </a:lnTo>
                <a:lnTo>
                  <a:pt x="18112" y="657850"/>
                </a:lnTo>
                <a:lnTo>
                  <a:pt x="31748" y="699480"/>
                </a:lnTo>
                <a:lnTo>
                  <a:pt x="48902" y="739566"/>
                </a:lnTo>
                <a:lnTo>
                  <a:pt x="69403" y="777950"/>
                </a:lnTo>
                <a:lnTo>
                  <a:pt x="93084" y="814475"/>
                </a:lnTo>
                <a:lnTo>
                  <a:pt x="119775" y="848983"/>
                </a:lnTo>
                <a:lnTo>
                  <a:pt x="149306" y="881317"/>
                </a:lnTo>
                <a:lnTo>
                  <a:pt x="181508" y="911319"/>
                </a:lnTo>
                <a:lnTo>
                  <a:pt x="216213" y="938832"/>
                </a:lnTo>
                <a:lnTo>
                  <a:pt x="253251" y="963698"/>
                </a:lnTo>
                <a:lnTo>
                  <a:pt x="292452" y="985760"/>
                </a:lnTo>
                <a:lnTo>
                  <a:pt x="333648" y="1004860"/>
                </a:lnTo>
                <a:lnTo>
                  <a:pt x="376670" y="1020840"/>
                </a:lnTo>
                <a:lnTo>
                  <a:pt x="421347" y="1033543"/>
                </a:lnTo>
                <a:lnTo>
                  <a:pt x="467512" y="1042812"/>
                </a:lnTo>
                <a:lnTo>
                  <a:pt x="514994" y="1048489"/>
                </a:lnTo>
                <a:lnTo>
                  <a:pt x="563626" y="1050416"/>
                </a:lnTo>
                <a:lnTo>
                  <a:pt x="612238" y="1048489"/>
                </a:lnTo>
                <a:lnTo>
                  <a:pt x="659703" y="1042812"/>
                </a:lnTo>
                <a:lnTo>
                  <a:pt x="705853" y="1033543"/>
                </a:lnTo>
                <a:lnTo>
                  <a:pt x="750517" y="1020840"/>
                </a:lnTo>
                <a:lnTo>
                  <a:pt x="793527" y="1004860"/>
                </a:lnTo>
                <a:lnTo>
                  <a:pt x="834713" y="985760"/>
                </a:lnTo>
                <a:lnTo>
                  <a:pt x="873905" y="963698"/>
                </a:lnTo>
                <a:lnTo>
                  <a:pt x="910936" y="938832"/>
                </a:lnTo>
                <a:lnTo>
                  <a:pt x="945634" y="911319"/>
                </a:lnTo>
                <a:lnTo>
                  <a:pt x="977832" y="881317"/>
                </a:lnTo>
                <a:lnTo>
                  <a:pt x="1007359" y="848983"/>
                </a:lnTo>
                <a:lnTo>
                  <a:pt x="1034046" y="814475"/>
                </a:lnTo>
                <a:lnTo>
                  <a:pt x="1057725" y="777950"/>
                </a:lnTo>
                <a:lnTo>
                  <a:pt x="1078225" y="739566"/>
                </a:lnTo>
                <a:lnTo>
                  <a:pt x="1095377" y="699480"/>
                </a:lnTo>
                <a:lnTo>
                  <a:pt x="1109013" y="657850"/>
                </a:lnTo>
                <a:lnTo>
                  <a:pt x="1118962" y="614834"/>
                </a:lnTo>
                <a:lnTo>
                  <a:pt x="1125056" y="570588"/>
                </a:lnTo>
                <a:lnTo>
                  <a:pt x="1127125" y="525271"/>
                </a:lnTo>
                <a:lnTo>
                  <a:pt x="1125056" y="479954"/>
                </a:lnTo>
                <a:lnTo>
                  <a:pt x="1118962" y="435705"/>
                </a:lnTo>
                <a:lnTo>
                  <a:pt x="1109013" y="392684"/>
                </a:lnTo>
                <a:lnTo>
                  <a:pt x="1095377" y="351048"/>
                </a:lnTo>
                <a:lnTo>
                  <a:pt x="1078225" y="310955"/>
                </a:lnTo>
                <a:lnTo>
                  <a:pt x="1057725" y="272563"/>
                </a:lnTo>
                <a:lnTo>
                  <a:pt x="1034046" y="236029"/>
                </a:lnTo>
                <a:lnTo>
                  <a:pt x="1007359" y="201511"/>
                </a:lnTo>
                <a:lnTo>
                  <a:pt x="977832" y="169167"/>
                </a:lnTo>
                <a:lnTo>
                  <a:pt x="945634" y="139155"/>
                </a:lnTo>
                <a:lnTo>
                  <a:pt x="910936" y="111632"/>
                </a:lnTo>
                <a:lnTo>
                  <a:pt x="873905" y="86757"/>
                </a:lnTo>
                <a:lnTo>
                  <a:pt x="834713" y="64686"/>
                </a:lnTo>
                <a:lnTo>
                  <a:pt x="793527" y="45578"/>
                </a:lnTo>
                <a:lnTo>
                  <a:pt x="750517" y="29590"/>
                </a:lnTo>
                <a:lnTo>
                  <a:pt x="705853" y="16881"/>
                </a:lnTo>
                <a:lnTo>
                  <a:pt x="659703" y="7608"/>
                </a:lnTo>
                <a:lnTo>
                  <a:pt x="612238" y="1928"/>
                </a:lnTo>
                <a:lnTo>
                  <a:pt x="563626" y="0"/>
                </a:lnTo>
                <a:close/>
              </a:path>
            </a:pathLst>
          </a:custGeom>
          <a:solidFill>
            <a:srgbClr val="A4A4A4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4104132" y="1310005"/>
            <a:ext cx="1127125" cy="1050925"/>
            <a:chOff x="4104132" y="1310005"/>
            <a:chExt cx="1127125" cy="1050925"/>
          </a:xfrm>
        </p:grpSpPr>
        <p:sp>
          <p:nvSpPr>
            <p:cNvPr id="25" name="object 25"/>
            <p:cNvSpPr/>
            <p:nvPr/>
          </p:nvSpPr>
          <p:spPr>
            <a:xfrm>
              <a:off x="4104132" y="1310005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626" y="0"/>
                  </a:moveTo>
                  <a:lnTo>
                    <a:pt x="514994" y="1928"/>
                  </a:lnTo>
                  <a:lnTo>
                    <a:pt x="467512" y="7608"/>
                  </a:lnTo>
                  <a:lnTo>
                    <a:pt x="421347" y="16881"/>
                  </a:lnTo>
                  <a:lnTo>
                    <a:pt x="376670" y="29590"/>
                  </a:lnTo>
                  <a:lnTo>
                    <a:pt x="333648" y="45578"/>
                  </a:lnTo>
                  <a:lnTo>
                    <a:pt x="292452" y="64686"/>
                  </a:lnTo>
                  <a:lnTo>
                    <a:pt x="253251" y="86757"/>
                  </a:lnTo>
                  <a:lnTo>
                    <a:pt x="216213" y="111632"/>
                  </a:lnTo>
                  <a:lnTo>
                    <a:pt x="181508" y="139155"/>
                  </a:lnTo>
                  <a:lnTo>
                    <a:pt x="149306" y="169167"/>
                  </a:lnTo>
                  <a:lnTo>
                    <a:pt x="119775" y="201511"/>
                  </a:lnTo>
                  <a:lnTo>
                    <a:pt x="93084" y="236029"/>
                  </a:lnTo>
                  <a:lnTo>
                    <a:pt x="69403" y="272563"/>
                  </a:lnTo>
                  <a:lnTo>
                    <a:pt x="48902" y="310955"/>
                  </a:lnTo>
                  <a:lnTo>
                    <a:pt x="31748" y="351048"/>
                  </a:lnTo>
                  <a:lnTo>
                    <a:pt x="18112" y="392684"/>
                  </a:lnTo>
                  <a:lnTo>
                    <a:pt x="8162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70"/>
                  </a:lnTo>
                  <a:lnTo>
                    <a:pt x="8162" y="614802"/>
                  </a:lnTo>
                  <a:lnTo>
                    <a:pt x="18112" y="657808"/>
                  </a:lnTo>
                  <a:lnTo>
                    <a:pt x="31748" y="699430"/>
                  </a:lnTo>
                  <a:lnTo>
                    <a:pt x="48902" y="739511"/>
                  </a:lnTo>
                  <a:lnTo>
                    <a:pt x="69403" y="777894"/>
                  </a:lnTo>
                  <a:lnTo>
                    <a:pt x="93084" y="814419"/>
                  </a:lnTo>
                  <a:lnTo>
                    <a:pt x="119775" y="848929"/>
                  </a:lnTo>
                  <a:lnTo>
                    <a:pt x="149306" y="881267"/>
                  </a:lnTo>
                  <a:lnTo>
                    <a:pt x="181508" y="911274"/>
                  </a:lnTo>
                  <a:lnTo>
                    <a:pt x="216213" y="938793"/>
                  </a:lnTo>
                  <a:lnTo>
                    <a:pt x="253251" y="963666"/>
                  </a:lnTo>
                  <a:lnTo>
                    <a:pt x="292452" y="985734"/>
                  </a:lnTo>
                  <a:lnTo>
                    <a:pt x="333648" y="1004840"/>
                  </a:lnTo>
                  <a:lnTo>
                    <a:pt x="376670" y="1020827"/>
                  </a:lnTo>
                  <a:lnTo>
                    <a:pt x="421347" y="1033535"/>
                  </a:lnTo>
                  <a:lnTo>
                    <a:pt x="467512" y="1042809"/>
                  </a:lnTo>
                  <a:lnTo>
                    <a:pt x="514994" y="1048488"/>
                  </a:lnTo>
                  <a:lnTo>
                    <a:pt x="563626" y="1050417"/>
                  </a:lnTo>
                  <a:lnTo>
                    <a:pt x="612238" y="1048488"/>
                  </a:lnTo>
                  <a:lnTo>
                    <a:pt x="659703" y="1042809"/>
                  </a:lnTo>
                  <a:lnTo>
                    <a:pt x="705853" y="1033535"/>
                  </a:lnTo>
                  <a:lnTo>
                    <a:pt x="750517" y="1020827"/>
                  </a:lnTo>
                  <a:lnTo>
                    <a:pt x="793527" y="1004840"/>
                  </a:lnTo>
                  <a:lnTo>
                    <a:pt x="834713" y="985734"/>
                  </a:lnTo>
                  <a:lnTo>
                    <a:pt x="873905" y="963666"/>
                  </a:lnTo>
                  <a:lnTo>
                    <a:pt x="910936" y="938793"/>
                  </a:lnTo>
                  <a:lnTo>
                    <a:pt x="945634" y="911274"/>
                  </a:lnTo>
                  <a:lnTo>
                    <a:pt x="977832" y="881267"/>
                  </a:lnTo>
                  <a:lnTo>
                    <a:pt x="1007359" y="848929"/>
                  </a:lnTo>
                  <a:lnTo>
                    <a:pt x="1034046" y="814419"/>
                  </a:lnTo>
                  <a:lnTo>
                    <a:pt x="1057725" y="777894"/>
                  </a:lnTo>
                  <a:lnTo>
                    <a:pt x="1078225" y="739511"/>
                  </a:lnTo>
                  <a:lnTo>
                    <a:pt x="1095377" y="699430"/>
                  </a:lnTo>
                  <a:lnTo>
                    <a:pt x="1109013" y="657808"/>
                  </a:lnTo>
                  <a:lnTo>
                    <a:pt x="1118962" y="614802"/>
                  </a:lnTo>
                  <a:lnTo>
                    <a:pt x="1125056" y="570570"/>
                  </a:lnTo>
                  <a:lnTo>
                    <a:pt x="1127125" y="525272"/>
                  </a:lnTo>
                  <a:lnTo>
                    <a:pt x="1125056" y="479954"/>
                  </a:lnTo>
                  <a:lnTo>
                    <a:pt x="1118962" y="435705"/>
                  </a:lnTo>
                  <a:lnTo>
                    <a:pt x="1109013" y="392684"/>
                  </a:lnTo>
                  <a:lnTo>
                    <a:pt x="1095377" y="351048"/>
                  </a:lnTo>
                  <a:lnTo>
                    <a:pt x="1078225" y="310955"/>
                  </a:lnTo>
                  <a:lnTo>
                    <a:pt x="1057725" y="272563"/>
                  </a:lnTo>
                  <a:lnTo>
                    <a:pt x="1034046" y="236029"/>
                  </a:lnTo>
                  <a:lnTo>
                    <a:pt x="1007359" y="201511"/>
                  </a:lnTo>
                  <a:lnTo>
                    <a:pt x="977832" y="169167"/>
                  </a:lnTo>
                  <a:lnTo>
                    <a:pt x="945634" y="139155"/>
                  </a:lnTo>
                  <a:lnTo>
                    <a:pt x="910936" y="111632"/>
                  </a:lnTo>
                  <a:lnTo>
                    <a:pt x="873905" y="86757"/>
                  </a:lnTo>
                  <a:lnTo>
                    <a:pt x="834713" y="64686"/>
                  </a:lnTo>
                  <a:lnTo>
                    <a:pt x="793527" y="45578"/>
                  </a:lnTo>
                  <a:lnTo>
                    <a:pt x="750517" y="29590"/>
                  </a:lnTo>
                  <a:lnTo>
                    <a:pt x="705853" y="16881"/>
                  </a:lnTo>
                  <a:lnTo>
                    <a:pt x="659703" y="7608"/>
                  </a:lnTo>
                  <a:lnTo>
                    <a:pt x="612238" y="1928"/>
                  </a:lnTo>
                  <a:lnTo>
                    <a:pt x="563626" y="0"/>
                  </a:lnTo>
                  <a:close/>
                </a:path>
              </a:pathLst>
            </a:custGeom>
            <a:solidFill>
              <a:srgbClr val="EC7C30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15155" y="1583817"/>
              <a:ext cx="530860" cy="462280"/>
            </a:xfrm>
            <a:custGeom>
              <a:avLst/>
              <a:gdLst/>
              <a:ahLst/>
              <a:cxnLst/>
              <a:rect l="l" t="t" r="r" b="b"/>
              <a:pathLst>
                <a:path w="530860" h="462280">
                  <a:moveTo>
                    <a:pt x="260477" y="90424"/>
                  </a:moveTo>
                  <a:lnTo>
                    <a:pt x="74422" y="261112"/>
                  </a:lnTo>
                  <a:lnTo>
                    <a:pt x="74422" y="441833"/>
                  </a:lnTo>
                  <a:lnTo>
                    <a:pt x="76017" y="449200"/>
                  </a:lnTo>
                  <a:lnTo>
                    <a:pt x="80232" y="455628"/>
                  </a:lnTo>
                  <a:lnTo>
                    <a:pt x="86209" y="460174"/>
                  </a:lnTo>
                  <a:lnTo>
                    <a:pt x="93091" y="461899"/>
                  </a:lnTo>
                  <a:lnTo>
                    <a:pt x="223266" y="461899"/>
                  </a:lnTo>
                  <a:lnTo>
                    <a:pt x="223266" y="321310"/>
                  </a:lnTo>
                  <a:lnTo>
                    <a:pt x="455930" y="321310"/>
                  </a:lnTo>
                  <a:lnTo>
                    <a:pt x="455930" y="261112"/>
                  </a:lnTo>
                  <a:lnTo>
                    <a:pt x="260477" y="90424"/>
                  </a:lnTo>
                  <a:close/>
                </a:path>
                <a:path w="530860" h="462280">
                  <a:moveTo>
                    <a:pt x="455930" y="321310"/>
                  </a:moveTo>
                  <a:lnTo>
                    <a:pt x="307086" y="321310"/>
                  </a:lnTo>
                  <a:lnTo>
                    <a:pt x="307086" y="461899"/>
                  </a:lnTo>
                  <a:lnTo>
                    <a:pt x="437388" y="461899"/>
                  </a:lnTo>
                  <a:lnTo>
                    <a:pt x="444196" y="460174"/>
                  </a:lnTo>
                  <a:lnTo>
                    <a:pt x="450135" y="455628"/>
                  </a:lnTo>
                  <a:lnTo>
                    <a:pt x="454336" y="449200"/>
                  </a:lnTo>
                  <a:lnTo>
                    <a:pt x="455930" y="441833"/>
                  </a:lnTo>
                  <a:lnTo>
                    <a:pt x="455930" y="321310"/>
                  </a:lnTo>
                  <a:close/>
                </a:path>
                <a:path w="530860" h="462280">
                  <a:moveTo>
                    <a:pt x="265176" y="2540"/>
                  </a:moveTo>
                  <a:lnTo>
                    <a:pt x="251805" y="4445"/>
                  </a:lnTo>
                  <a:lnTo>
                    <a:pt x="241935" y="10160"/>
                  </a:lnTo>
                  <a:lnTo>
                    <a:pt x="0" y="231012"/>
                  </a:lnTo>
                  <a:lnTo>
                    <a:pt x="0" y="241046"/>
                  </a:lnTo>
                  <a:lnTo>
                    <a:pt x="18669" y="271145"/>
                  </a:lnTo>
                  <a:lnTo>
                    <a:pt x="37211" y="271145"/>
                  </a:lnTo>
                  <a:lnTo>
                    <a:pt x="260477" y="60325"/>
                  </a:lnTo>
                  <a:lnTo>
                    <a:pt x="348288" y="60325"/>
                  </a:lnTo>
                  <a:lnTo>
                    <a:pt x="288417" y="10160"/>
                  </a:lnTo>
                  <a:lnTo>
                    <a:pt x="278546" y="4445"/>
                  </a:lnTo>
                  <a:lnTo>
                    <a:pt x="265176" y="2540"/>
                  </a:lnTo>
                  <a:close/>
                </a:path>
                <a:path w="530860" h="462280">
                  <a:moveTo>
                    <a:pt x="348288" y="60325"/>
                  </a:moveTo>
                  <a:lnTo>
                    <a:pt x="260477" y="60325"/>
                  </a:lnTo>
                  <a:lnTo>
                    <a:pt x="493141" y="271145"/>
                  </a:lnTo>
                  <a:lnTo>
                    <a:pt x="511810" y="271145"/>
                  </a:lnTo>
                  <a:lnTo>
                    <a:pt x="530352" y="241046"/>
                  </a:lnTo>
                  <a:lnTo>
                    <a:pt x="530352" y="231012"/>
                  </a:lnTo>
                  <a:lnTo>
                    <a:pt x="455930" y="160655"/>
                  </a:lnTo>
                  <a:lnTo>
                    <a:pt x="455930" y="80391"/>
                  </a:lnTo>
                  <a:lnTo>
                    <a:pt x="372237" y="80391"/>
                  </a:lnTo>
                  <a:lnTo>
                    <a:pt x="348288" y="60325"/>
                  </a:lnTo>
                  <a:close/>
                </a:path>
                <a:path w="530860" h="462280">
                  <a:moveTo>
                    <a:pt x="455930" y="0"/>
                  </a:moveTo>
                  <a:lnTo>
                    <a:pt x="372237" y="0"/>
                  </a:lnTo>
                  <a:lnTo>
                    <a:pt x="372237" y="80391"/>
                  </a:lnTo>
                  <a:lnTo>
                    <a:pt x="455930" y="80391"/>
                  </a:lnTo>
                  <a:lnTo>
                    <a:pt x="4559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1073886" y="4951984"/>
            <a:ext cx="1127125" cy="1050925"/>
            <a:chOff x="1073886" y="4951984"/>
            <a:chExt cx="1127125" cy="1050925"/>
          </a:xfrm>
        </p:grpSpPr>
        <p:sp>
          <p:nvSpPr>
            <p:cNvPr id="28" name="object 28"/>
            <p:cNvSpPr/>
            <p:nvPr/>
          </p:nvSpPr>
          <p:spPr>
            <a:xfrm>
              <a:off x="1073886" y="4951984"/>
              <a:ext cx="1127125" cy="1050925"/>
            </a:xfrm>
            <a:custGeom>
              <a:avLst/>
              <a:gdLst/>
              <a:ahLst/>
              <a:cxnLst/>
              <a:rect l="l" t="t" r="r" b="b"/>
              <a:pathLst>
                <a:path w="1127125" h="1050925">
                  <a:moveTo>
                    <a:pt x="563524" y="0"/>
                  </a:moveTo>
                  <a:lnTo>
                    <a:pt x="514894" y="1928"/>
                  </a:lnTo>
                  <a:lnTo>
                    <a:pt x="467413" y="7608"/>
                  </a:lnTo>
                  <a:lnTo>
                    <a:pt x="421252" y="16881"/>
                  </a:lnTo>
                  <a:lnTo>
                    <a:pt x="376580" y="29590"/>
                  </a:lnTo>
                  <a:lnTo>
                    <a:pt x="333564" y="45578"/>
                  </a:lnTo>
                  <a:lnTo>
                    <a:pt x="292374" y="64686"/>
                  </a:lnTo>
                  <a:lnTo>
                    <a:pt x="253180" y="86757"/>
                  </a:lnTo>
                  <a:lnTo>
                    <a:pt x="216150" y="111632"/>
                  </a:lnTo>
                  <a:lnTo>
                    <a:pt x="181453" y="139155"/>
                  </a:lnTo>
                  <a:lnTo>
                    <a:pt x="149259" y="169167"/>
                  </a:lnTo>
                  <a:lnTo>
                    <a:pt x="119736" y="201511"/>
                  </a:lnTo>
                  <a:lnTo>
                    <a:pt x="93053" y="236029"/>
                  </a:lnTo>
                  <a:lnTo>
                    <a:pt x="69379" y="272563"/>
                  </a:lnTo>
                  <a:lnTo>
                    <a:pt x="48884" y="310955"/>
                  </a:lnTo>
                  <a:lnTo>
                    <a:pt x="31736" y="351048"/>
                  </a:lnTo>
                  <a:lnTo>
                    <a:pt x="18105" y="392684"/>
                  </a:lnTo>
                  <a:lnTo>
                    <a:pt x="8159" y="435705"/>
                  </a:lnTo>
                  <a:lnTo>
                    <a:pt x="2068" y="479954"/>
                  </a:lnTo>
                  <a:lnTo>
                    <a:pt x="0" y="525272"/>
                  </a:lnTo>
                  <a:lnTo>
                    <a:pt x="2068" y="570589"/>
                  </a:lnTo>
                  <a:lnTo>
                    <a:pt x="8159" y="614836"/>
                  </a:lnTo>
                  <a:lnTo>
                    <a:pt x="18105" y="657855"/>
                  </a:lnTo>
                  <a:lnTo>
                    <a:pt x="31736" y="699487"/>
                  </a:lnTo>
                  <a:lnTo>
                    <a:pt x="48884" y="739577"/>
                  </a:lnTo>
                  <a:lnTo>
                    <a:pt x="69379" y="777965"/>
                  </a:lnTo>
                  <a:lnTo>
                    <a:pt x="93053" y="814494"/>
                  </a:lnTo>
                  <a:lnTo>
                    <a:pt x="119736" y="849007"/>
                  </a:lnTo>
                  <a:lnTo>
                    <a:pt x="149259" y="881346"/>
                  </a:lnTo>
                  <a:lnTo>
                    <a:pt x="181453" y="911354"/>
                  </a:lnTo>
                  <a:lnTo>
                    <a:pt x="216150" y="938871"/>
                  </a:lnTo>
                  <a:lnTo>
                    <a:pt x="253180" y="963742"/>
                  </a:lnTo>
                  <a:lnTo>
                    <a:pt x="292374" y="985808"/>
                  </a:lnTo>
                  <a:lnTo>
                    <a:pt x="333564" y="1004912"/>
                  </a:lnTo>
                  <a:lnTo>
                    <a:pt x="376580" y="1020896"/>
                  </a:lnTo>
                  <a:lnTo>
                    <a:pt x="421252" y="1033603"/>
                  </a:lnTo>
                  <a:lnTo>
                    <a:pt x="467413" y="1042874"/>
                  </a:lnTo>
                  <a:lnTo>
                    <a:pt x="514894" y="1048552"/>
                  </a:lnTo>
                  <a:lnTo>
                    <a:pt x="563524" y="1050480"/>
                  </a:lnTo>
                  <a:lnTo>
                    <a:pt x="612154" y="1048552"/>
                  </a:lnTo>
                  <a:lnTo>
                    <a:pt x="659634" y="1042874"/>
                  </a:lnTo>
                  <a:lnTo>
                    <a:pt x="705794" y="1033603"/>
                  </a:lnTo>
                  <a:lnTo>
                    <a:pt x="750465" y="1020896"/>
                  </a:lnTo>
                  <a:lnTo>
                    <a:pt x="793480" y="1004912"/>
                  </a:lnTo>
                  <a:lnTo>
                    <a:pt x="834667" y="985808"/>
                  </a:lnTo>
                  <a:lnTo>
                    <a:pt x="873860" y="963742"/>
                  </a:lnTo>
                  <a:lnTo>
                    <a:pt x="910888" y="938871"/>
                  </a:lnTo>
                  <a:lnTo>
                    <a:pt x="945583" y="911354"/>
                  </a:lnTo>
                  <a:lnTo>
                    <a:pt x="977775" y="881346"/>
                  </a:lnTo>
                  <a:lnTo>
                    <a:pt x="1007296" y="849007"/>
                  </a:lnTo>
                  <a:lnTo>
                    <a:pt x="1033977" y="814494"/>
                  </a:lnTo>
                  <a:lnTo>
                    <a:pt x="1057649" y="777965"/>
                  </a:lnTo>
                  <a:lnTo>
                    <a:pt x="1078143" y="739577"/>
                  </a:lnTo>
                  <a:lnTo>
                    <a:pt x="1095289" y="699487"/>
                  </a:lnTo>
                  <a:lnTo>
                    <a:pt x="1108919" y="657855"/>
                  </a:lnTo>
                  <a:lnTo>
                    <a:pt x="1118864" y="614836"/>
                  </a:lnTo>
                  <a:lnTo>
                    <a:pt x="1124955" y="570589"/>
                  </a:lnTo>
                  <a:lnTo>
                    <a:pt x="1127023" y="525272"/>
                  </a:lnTo>
                  <a:lnTo>
                    <a:pt x="1124955" y="479954"/>
                  </a:lnTo>
                  <a:lnTo>
                    <a:pt x="1118864" y="435705"/>
                  </a:lnTo>
                  <a:lnTo>
                    <a:pt x="1108919" y="392684"/>
                  </a:lnTo>
                  <a:lnTo>
                    <a:pt x="1095289" y="351048"/>
                  </a:lnTo>
                  <a:lnTo>
                    <a:pt x="1078143" y="310955"/>
                  </a:lnTo>
                  <a:lnTo>
                    <a:pt x="1057649" y="272563"/>
                  </a:lnTo>
                  <a:lnTo>
                    <a:pt x="1033977" y="236029"/>
                  </a:lnTo>
                  <a:lnTo>
                    <a:pt x="1007296" y="201511"/>
                  </a:lnTo>
                  <a:lnTo>
                    <a:pt x="977775" y="169167"/>
                  </a:lnTo>
                  <a:lnTo>
                    <a:pt x="945583" y="139155"/>
                  </a:lnTo>
                  <a:lnTo>
                    <a:pt x="910888" y="111632"/>
                  </a:lnTo>
                  <a:lnTo>
                    <a:pt x="873860" y="86757"/>
                  </a:lnTo>
                  <a:lnTo>
                    <a:pt x="834667" y="64686"/>
                  </a:lnTo>
                  <a:lnTo>
                    <a:pt x="793480" y="45578"/>
                  </a:lnTo>
                  <a:lnTo>
                    <a:pt x="750465" y="29590"/>
                  </a:lnTo>
                  <a:lnTo>
                    <a:pt x="705794" y="16881"/>
                  </a:lnTo>
                  <a:lnTo>
                    <a:pt x="659634" y="7608"/>
                  </a:lnTo>
                  <a:lnTo>
                    <a:pt x="612154" y="1928"/>
                  </a:lnTo>
                  <a:lnTo>
                    <a:pt x="563524" y="0"/>
                  </a:lnTo>
                  <a:close/>
                </a:path>
              </a:pathLst>
            </a:custGeom>
            <a:solidFill>
              <a:srgbClr val="30BEA3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8655" y="5234254"/>
              <a:ext cx="455421" cy="45542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97814" y="6113170"/>
            <a:ext cx="2139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6884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МОНИТОРИНГ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СОБИРАЕМОСТИ</a:t>
            </a:r>
            <a:r>
              <a:rPr sz="1200" b="1" spc="-6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НАЛОГОВ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1736" y="4262754"/>
            <a:ext cx="2760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1334" marR="5080" indent="-50927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 ПЕРВООЧЕРЕДНЫХ </a:t>
            </a:r>
            <a:r>
              <a:rPr sz="1200" b="1" spc="-34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РАСХОДОВ</a:t>
            </a:r>
            <a:r>
              <a:rPr sz="1200" b="1" spc="-1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33927" y="2546350"/>
            <a:ext cx="1886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179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СОЦИАЛЬНАЯ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</a:t>
            </a:r>
            <a:r>
              <a:rPr sz="1200" b="1" spc="-8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ГРАЖДАН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17133" y="4257497"/>
            <a:ext cx="28117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ОБЕСПЕЧЕНИЕ</a:t>
            </a:r>
            <a:r>
              <a:rPr sz="1200" b="1" spc="-5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ИНВЕСТИЦИОННЫХ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994272" y="4623561"/>
            <a:ext cx="2896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И</a:t>
            </a:r>
            <a:r>
              <a:rPr sz="1200" b="1" spc="-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ИНЖЕНЕРНОЙ</a:t>
            </a:r>
            <a:r>
              <a:rPr sz="1200" b="1" spc="-4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ИНФРАСТРУКТУРЫ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03421" y="4440682"/>
            <a:ext cx="5568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7" baseline="32407" dirty="0">
                <a:solidFill>
                  <a:srgbClr val="8A8585"/>
                </a:solidFill>
                <a:latin typeface="Tahoma"/>
                <a:cs typeface="Tahoma"/>
              </a:rPr>
              <a:t>ПРЕДПРИНИМАТЕЛЬСКОЙ</a:t>
            </a:r>
            <a:r>
              <a:rPr sz="1800" b="1" spc="-75" baseline="32407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800" b="1" baseline="32407" dirty="0">
                <a:solidFill>
                  <a:srgbClr val="8A8585"/>
                </a:solidFill>
                <a:latin typeface="Tahoma"/>
                <a:cs typeface="Tahoma"/>
              </a:rPr>
              <a:t>И</a:t>
            </a:r>
            <a:r>
              <a:rPr sz="1800" b="1" spc="202" baseline="32407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РАСХОДОВ</a:t>
            </a:r>
            <a:r>
              <a:rPr sz="1200" b="1" spc="1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</a:t>
            </a:r>
            <a:r>
              <a:rPr sz="1200" b="1" spc="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РАЗВИТИЕ</a:t>
            </a:r>
            <a:r>
              <a:rPr sz="1200" b="1" spc="-2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СОЦИАЛЬНОЙ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38421" y="4167632"/>
            <a:ext cx="1057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71721" y="4533341"/>
            <a:ext cx="15957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ИНВЕСТИЦИОННОЙ</a:t>
            </a:r>
            <a:endParaRPr sz="1200">
              <a:latin typeface="Tahoma"/>
              <a:cs typeface="Tahoma"/>
            </a:endParaRPr>
          </a:p>
          <a:p>
            <a:pPr marL="36195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АКТИВНОСТИ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02121" y="2320290"/>
            <a:ext cx="23488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381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РЕАЛИЗАЦИЯ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НАЦИОНАЛЬНЫХ</a:t>
            </a:r>
            <a:r>
              <a:rPr sz="1200" b="1" spc="-7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ПРОЕКТОВ,</a:t>
            </a:r>
            <a:endParaRPr sz="1200">
              <a:latin typeface="Tahoma"/>
              <a:cs typeface="Tahoma"/>
            </a:endParaRPr>
          </a:p>
          <a:p>
            <a:pPr marL="2540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«МАЙСКИХ»</a:t>
            </a:r>
            <a:r>
              <a:rPr sz="1200" b="1" spc="-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УКАЗОВ</a:t>
            </a:r>
            <a:endParaRPr sz="1200">
              <a:latin typeface="Tahoma"/>
              <a:cs typeface="Tahoma"/>
            </a:endParaRPr>
          </a:p>
          <a:p>
            <a:pPr marL="45085" algn="ctr">
              <a:lnSpc>
                <a:spcPct val="100000"/>
              </a:lnSpc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ПРЕЗИДЕНТА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707384" y="6061049"/>
            <a:ext cx="18230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4127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ФИНАНСОВАЯ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ПОДДЕРЖКА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МЕСТНЫХ</a:t>
            </a:r>
            <a:r>
              <a:rPr sz="1200" b="1" spc="-8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БЮДЖЕТОВ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43598" y="6075070"/>
            <a:ext cx="20929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СОБЛЮДЕНИЕ </a:t>
            </a:r>
            <a:r>
              <a:rPr sz="1200" b="1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ВЗВЕШЕННОЙ</a:t>
            </a:r>
            <a:r>
              <a:rPr sz="1200" b="1" spc="-60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ДОЛГОВОЙ </a:t>
            </a:r>
            <a:r>
              <a:rPr sz="1200" b="1" spc="-335" dirty="0">
                <a:solidFill>
                  <a:srgbClr val="8A8585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8A8585"/>
                </a:solidFill>
                <a:latin typeface="Tahoma"/>
                <a:cs typeface="Tahoma"/>
              </a:rPr>
              <a:t>ПОЛИТИКИ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73879" y="5158359"/>
            <a:ext cx="513905" cy="51390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13046" y="3176155"/>
            <a:ext cx="763765" cy="763765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8962135" y="4699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221457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04362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145,6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млн.рублей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714612" y="1643050"/>
          <a:ext cx="6215106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50057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http://ws-planeta.gauro-riacro.ru/organisacii/4291/foto/DSCN9948_151889052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282" y="2143116"/>
            <a:ext cx="2286016" cy="20124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14356"/>
            <a:ext cx="8715436" cy="17859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1 «Березка» в сумме 1501,4 тыс.руб.:</a:t>
            </a:r>
          </a:p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медицинского оборудования-495,1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электрооборудования ,пожарной сигнализации, водопроводно-канализационной сети-361,8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теневого навеса -173,0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оборудования (мебель, учебное пособие, оргтехника)-471,5 тыс.рублей.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14620"/>
            <a:ext cx="285752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2857496"/>
            <a:ext cx="2178827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2786058"/>
            <a:ext cx="2349466" cy="364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714356"/>
            <a:ext cx="8358246" cy="15001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2 «Колос» в сумме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1359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,3 тыс.руб.: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проведение ремонта полов-339,5 тыс.рублей;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медицинского оборудования-348,1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электрооборудования ,пожарной сигнализации, отопления, полов -671,7 тыс.рублей.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0" name="Picture 2" descr="D:\Мои документы\ПУБЛИЧНЫЕ СЛУШАНЬЯ\на апрель 2022\Фото\УО\рециркуляторы, сплит системы\дс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428868"/>
            <a:ext cx="3786214" cy="4000528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428869"/>
            <a:ext cx="371477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5720" y="571480"/>
            <a:ext cx="8501122" cy="17859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11 «Теремок» в сумме 1019,5 тыс.руб.: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медицинского оборудования 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сплит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систем-465,1 тыс.рублей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электрооборудования ,пожарной сигнализации, отопления, канализации, кровли-422,1 тыс.руб.;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-огнезащитная обработка деревянных конструкций -73,4 тыс.рублей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спортивного инвентаря-58,9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4" name="Picture 2" descr="D:\Мои документы\ПУБЛИЧНЫЕ СЛУШАНЬЯ\на апрель 2022\Фото\УО\медицинские кабинеты\медоборудование 11 детский са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500306"/>
            <a:ext cx="3571868" cy="4000485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500306"/>
            <a:ext cx="354063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358246" cy="21431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детский сад №12 «Сказка» -1201,1 тыс.рублей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медицинского оборудования 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сплит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систем-474,8 тыс.рублей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-замена оконных и дверных блоков-599,4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электрооборудования ,пожарной сигнализации, полов, потолка, 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канал.сети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здания -134,3тыс.руб.;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оборудования (холодильник, песочница) – 33,5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ограждения-93,4 тыс.рублей.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928934"/>
            <a:ext cx="364333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928934"/>
            <a:ext cx="3714776" cy="36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501122" cy="18573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6 «Аленький цветочек » х.Луганский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812,2 тыс.руб.: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медицинского оборудования 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сплит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систем-432,7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электрооборудования ,потолка, кабинетов -290,1 тыс.руб.;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интер.доски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стенды, огнетушители)-89,4 тыс.рублей.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714620"/>
            <a:ext cx="3431503" cy="379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714620"/>
            <a:ext cx="35719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642918"/>
            <a:ext cx="8858312" cy="2500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 7 «Солнышко» п.Красноармейский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1584,3 тыс.руб.: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медицинского оборудования 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сплит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систем-521,5 тыс.рублей;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-монтаж (устройство)  теневого навеса -108,5 тыс.рублей;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-замена дверных и оконных блоков-54,6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отопления, кабинетов, потолка -189,7 тыс.руб.;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оборудования (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рециркуляторы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детская мебель, интерактивные доски, оборудование для логопеда)-710,0тыс.рублей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214686"/>
            <a:ext cx="8715436" cy="3394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71480"/>
            <a:ext cx="8643998" cy="2214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№8 «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п.Волочаевский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606,6 тыс.руб.: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-приобретение медицинского оборудования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сплит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систем-325,2 тыс.рублей;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 , пожарной сигнализации, освещения -169,6 тыс.рублей;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 интерактивная игра, огнетушители )-111,8 тыс.рублей.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000372"/>
            <a:ext cx="3976641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00372"/>
            <a:ext cx="407194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571480"/>
            <a:ext cx="8358246" cy="2214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№9 «Солнышко» х.Камышевка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799,6 тыс.руб.: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медицинского оборудования и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сплит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систем-319,4 тыс.рублей;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-капитальный ремонт теневого навеса -217,0 тыс.рублей;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системы пожарной сигнализации -91,4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электрооборудования, отопления -142,0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оборудования ( водогрейка, МФУ)-29,8 тыс.рублей.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71810"/>
            <a:ext cx="2214579" cy="335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000372"/>
            <a:ext cx="550072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642918"/>
            <a:ext cx="8858312" cy="2214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«Радуга» х.Курганный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1156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,4 тыс.руб.: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медицинского оборудования -301,3 тыс.рублей;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водонагревательного котла-536,0 тыс.рублей; 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электрической плиты-24,7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системы отопления, электроснабжения, противопожарной -184,1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оборудования (МФУ, огнетушители)-110,3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000372"/>
            <a:ext cx="442912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3048000"/>
            <a:ext cx="3357586" cy="330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6D82245-0DF0-4A5D-808B-4956D6AB7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32" y="2092034"/>
            <a:ext cx="2010701" cy="47175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F8A72EA-95D7-4E51-90F9-09CAB3D44E5E}"/>
              </a:ext>
            </a:extLst>
          </p:cNvPr>
          <p:cNvSpPr/>
          <p:nvPr/>
        </p:nvSpPr>
        <p:spPr>
          <a:xfrm>
            <a:off x="279066" y="536614"/>
            <a:ext cx="8722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 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2021 год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339818" y="2521438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0010" y="4007856"/>
            <a:ext cx="5337683" cy="1126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371337" y="2635599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551678DA-71B8-4158-BEB7-A84F3FF2496C}"/>
              </a:ext>
            </a:extLst>
          </p:cNvPr>
          <p:cNvSpPr/>
          <p:nvPr/>
        </p:nvSpPr>
        <p:spPr>
          <a:xfrm>
            <a:off x="339821" y="4691850"/>
            <a:ext cx="1704641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B555025-99FF-41E0-B8C7-FEC7B010BED4}"/>
              </a:ext>
            </a:extLst>
          </p:cNvPr>
          <p:cNvSpPr/>
          <p:nvPr/>
        </p:nvSpPr>
        <p:spPr>
          <a:xfrm>
            <a:off x="328807" y="4806013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BF78BA82-5F04-47D9-B295-907E2A21F3CF}"/>
              </a:ext>
            </a:extLst>
          </p:cNvPr>
          <p:cNvSpPr/>
          <p:nvPr/>
        </p:nvSpPr>
        <p:spPr>
          <a:xfrm>
            <a:off x="339821" y="5753989"/>
            <a:ext cx="1696015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614" y="5991634"/>
            <a:ext cx="938279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CD20AA29-CC7C-445B-A1DD-150BC8CE0599}"/>
              </a:ext>
            </a:extLst>
          </p:cNvPr>
          <p:cNvSpPr/>
          <p:nvPr/>
        </p:nvSpPr>
        <p:spPr>
          <a:xfrm>
            <a:off x="318771" y="5869512"/>
            <a:ext cx="1610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ДЕФИЦИТ-ПРОФИЦИТ+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7552" y="4021516"/>
            <a:ext cx="5337683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2524" y="4007856"/>
            <a:ext cx="5337683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1516" y="4002117"/>
            <a:ext cx="5337683" cy="112678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бюджетные назначения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41532AD1-9BC5-4BBB-BC44-F03F1FD07B29}"/>
              </a:ext>
            </a:extLst>
          </p:cNvPr>
          <p:cNvSpPr/>
          <p:nvPr/>
        </p:nvSpPr>
        <p:spPr>
          <a:xfrm>
            <a:off x="4853137" y="1653341"/>
            <a:ext cx="1466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Исполнено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E4A67B8B-2CE5-4FBF-B5A7-7A284A7B7017}"/>
              </a:ext>
            </a:extLst>
          </p:cNvPr>
          <p:cNvSpPr/>
          <p:nvPr/>
        </p:nvSpPr>
        <p:spPr>
          <a:xfrm>
            <a:off x="6114374" y="1526464"/>
            <a:ext cx="1576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исполнения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191F29B7-964F-4D95-9941-C9A9B2843207}"/>
              </a:ext>
            </a:extLst>
          </p:cNvPr>
          <p:cNvSpPr/>
          <p:nvPr/>
        </p:nvSpPr>
        <p:spPr>
          <a:xfrm>
            <a:off x="7510364" y="1545663"/>
            <a:ext cx="1765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к 2020 году, %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B86720E6-3DFA-493F-987B-92FAFB77B2C3}"/>
              </a:ext>
            </a:extLst>
          </p:cNvPr>
          <p:cNvSpPr/>
          <p:nvPr/>
        </p:nvSpPr>
        <p:spPr>
          <a:xfrm>
            <a:off x="3390902" y="2534137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1384,2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3ECDDD1F-0F01-4072-90CD-74A58A3C8AAA}"/>
              </a:ext>
            </a:extLst>
          </p:cNvPr>
          <p:cNvSpPr/>
          <p:nvPr/>
        </p:nvSpPr>
        <p:spPr>
          <a:xfrm>
            <a:off x="3409952" y="5820493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-50,2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22F0E7A4-FB83-4376-A75D-75537101D959}"/>
              </a:ext>
            </a:extLst>
          </p:cNvPr>
          <p:cNvSpPr/>
          <p:nvPr/>
        </p:nvSpPr>
        <p:spPr>
          <a:xfrm>
            <a:off x="3409952" y="4740771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1434,4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1440,7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9D483A35-1E66-44F4-BB70-485A54FEF7D1}"/>
              </a:ext>
            </a:extLst>
          </p:cNvPr>
          <p:cNvSpPr/>
          <p:nvPr/>
        </p:nvSpPr>
        <p:spPr>
          <a:xfrm>
            <a:off x="4838700" y="5809400"/>
            <a:ext cx="13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+39,0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1401,7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E86F8F66-69C1-4CE5-8EEF-DBEE4EE56376}"/>
              </a:ext>
            </a:extLst>
          </p:cNvPr>
          <p:cNvSpPr/>
          <p:nvPr/>
        </p:nvSpPr>
        <p:spPr>
          <a:xfrm>
            <a:off x="6394940" y="2515087"/>
            <a:ext cx="101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104,1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E2807490-C143-447B-BD5E-EE2D354691BA}"/>
              </a:ext>
            </a:extLst>
          </p:cNvPr>
          <p:cNvSpPr/>
          <p:nvPr/>
        </p:nvSpPr>
        <p:spPr>
          <a:xfrm>
            <a:off x="6463976" y="582049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FDF63252-13B9-4031-88E5-BC242F3ECD95}"/>
              </a:ext>
            </a:extLst>
          </p:cNvPr>
          <p:cNvSpPr/>
          <p:nvPr/>
        </p:nvSpPr>
        <p:spPr>
          <a:xfrm>
            <a:off x="6384845" y="4731245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5C362C0F-6768-4A21-9B5E-66B9F6867E12}"/>
              </a:ext>
            </a:extLst>
          </p:cNvPr>
          <p:cNvSpPr/>
          <p:nvPr/>
        </p:nvSpPr>
        <p:spPr>
          <a:xfrm>
            <a:off x="7776263" y="2517307"/>
            <a:ext cx="114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110,1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271050E7-57C5-4FF6-B25B-AB5FF2DE691E}"/>
              </a:ext>
            </a:extLst>
          </p:cNvPr>
          <p:cNvSpPr/>
          <p:nvPr/>
        </p:nvSpPr>
        <p:spPr>
          <a:xfrm>
            <a:off x="7927956" y="582271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ADF9E3E7-829B-4A8A-B0A7-E047B90E8AE7}"/>
              </a:ext>
            </a:extLst>
          </p:cNvPr>
          <p:cNvSpPr/>
          <p:nvPr/>
        </p:nvSpPr>
        <p:spPr>
          <a:xfrm>
            <a:off x="7790475" y="4733464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111,0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1141,0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82EA24F9-D412-497D-A670-39BD93506BF3}"/>
              </a:ext>
            </a:extLst>
          </p:cNvPr>
          <p:cNvSpPr/>
          <p:nvPr/>
        </p:nvSpPr>
        <p:spPr>
          <a:xfrm>
            <a:off x="4867276" y="3604088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1128,7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="" xmlns:a16="http://schemas.microsoft.com/office/drawing/2014/main" id="{FDF63252-13B9-4031-88E5-BC242F3ECD95}"/>
              </a:ext>
            </a:extLst>
          </p:cNvPr>
          <p:cNvSpPr/>
          <p:nvPr/>
        </p:nvSpPr>
        <p:spPr>
          <a:xfrm>
            <a:off x="6388523" y="3602372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98,9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="" xmlns:a16="http://schemas.microsoft.com/office/drawing/2014/main" id="{ADF9E3E7-829B-4A8A-B0A7-E047B90E8AE7}"/>
              </a:ext>
            </a:extLst>
          </p:cNvPr>
          <p:cNvSpPr/>
          <p:nvPr/>
        </p:nvSpPr>
        <p:spPr>
          <a:xfrm>
            <a:off x="7801880" y="3604591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107,2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551678DA-71B8-4158-BEB7-A84F3FF2496C}"/>
              </a:ext>
            </a:extLst>
          </p:cNvPr>
          <p:cNvSpPr/>
          <p:nvPr/>
        </p:nvSpPr>
        <p:spPr>
          <a:xfrm>
            <a:off x="345895" y="3601822"/>
            <a:ext cx="1716823" cy="5597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8B555025-99FF-41E0-B8C7-FEC7B010BED4}"/>
              </a:ext>
            </a:extLst>
          </p:cNvPr>
          <p:cNvSpPr/>
          <p:nvPr/>
        </p:nvSpPr>
        <p:spPr>
          <a:xfrm>
            <a:off x="323721" y="3648562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5" y="3324350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9425" y="4940715"/>
            <a:ext cx="938279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492" y="3866656"/>
            <a:ext cx="938279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492" y="2771098"/>
            <a:ext cx="938279" cy="87397"/>
          </a:xfrm>
          <a:prstGeom prst="rect">
            <a:avLst/>
          </a:prstGeom>
        </p:spPr>
      </p:pic>
      <p:sp>
        <p:nvSpPr>
          <p:cNvPr id="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5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358246" cy="20717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№17 «Колобок» 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х.Каменная-Балка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1158,3 тыс.руб.: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-приобретение медицинского оборудования -433,5 тыс.рублей;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-ремонт кровли-406,0 тыс.рублей;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-ремонт электрооборудования, спил деревьев, замена счетчика-223,6тыс.рублей;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-приобретение оборудования (холодильник, утюг, МФУ, лестница)-95,2 тыс.рублей.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786058"/>
            <a:ext cx="7715304" cy="382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642918"/>
            <a:ext cx="8358246" cy="21431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№20 «Родничок» </a:t>
            </a:r>
            <a:r>
              <a:rPr lang="ru-RU" sz="2400" b="1" u="sng" dirty="0" err="1" smtClean="0">
                <a:latin typeface="Times New Roman" pitchFamily="18" charset="0"/>
                <a:cs typeface="Times New Roman" pitchFamily="18" charset="0"/>
              </a:rPr>
              <a:t>х.Островянский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1112,3 тыс.руб.: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газового котла +оборудование узла учета-510,0 тыс.рублей; 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-обработка деревянных конструкций- 57,6 тыс.рублей;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медицинского оборудования-282,7 тыс.рублей;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оборудования (детская мебель, компьютер)-262,0 тыс.рублей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928934"/>
            <a:ext cx="812008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8596" y="714356"/>
            <a:ext cx="8358246" cy="19288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МБДОУ ДС «Веселая планета»</a:t>
            </a:r>
          </a:p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 сумме 1160,5 тыс.руб.: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электрооборудования , пожарной сигнализации, отопления, здания,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видеонаблюдения, плиточного покрытия-1097,0 тыс.рублей;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оборудования (стенды,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доски)-63,5 тыс.рублей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786058"/>
            <a:ext cx="792961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590075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Начальное общее, основное общее, среднее общее образование-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355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,7 млн.рублей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000364" y="1785926"/>
          <a:ext cx="6143636" cy="44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 descr="pervoklassnik-za-urokam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4357694"/>
            <a:ext cx="2714644" cy="2071702"/>
          </a:xfrm>
          <a:prstGeom prst="rect">
            <a:avLst/>
          </a:prstGeom>
        </p:spPr>
      </p:pic>
      <p:pic>
        <p:nvPicPr>
          <p:cNvPr id="8" name="Рисунок 7" descr="shkol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28604"/>
            <a:ext cx="2665649" cy="1826504"/>
          </a:xfrm>
          <a:prstGeom prst="rect">
            <a:avLst/>
          </a:prstGeom>
        </p:spPr>
      </p:pic>
      <p:pic>
        <p:nvPicPr>
          <p:cNvPr id="9" name="Рисунок 8" descr="iJ0SC1OY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720" y="2357430"/>
            <a:ext cx="2714612" cy="17398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000504"/>
            <a:ext cx="3500462" cy="24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043890" cy="135732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обеспечение питанием школьников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1- 4 классов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2143116"/>
          <a:ext cx="9144000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4357694"/>
            <a:ext cx="2975750" cy="20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786322"/>
            <a:ext cx="2644753" cy="1478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\Pictures\45\DSC_0715-2048x1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85926"/>
            <a:ext cx="5357850" cy="4714908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1500166" y="2071678"/>
            <a:ext cx="3143272" cy="128588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бюджет-3156,6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785918" y="4000504"/>
            <a:ext cx="2857520" cy="171451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152,2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500042"/>
            <a:ext cx="7901014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Создание и (обновление) материально-технической базы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72132" y="3214686"/>
            <a:ext cx="3286148" cy="150019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МБОУ Майорская СОШ</a:t>
            </a:r>
          </a:p>
          <a:p>
            <a:pPr algn="ctr"/>
            <a:r>
              <a:rPr lang="ru-RU" dirty="0" smtClean="0"/>
              <a:t>МБОУ Черкесская СОШ</a:t>
            </a:r>
          </a:p>
          <a:p>
            <a:pPr algn="ctr"/>
            <a:r>
              <a:rPr lang="ru-RU" dirty="0" smtClean="0"/>
              <a:t>МБОУ Пролетарская СОШ</a:t>
            </a:r>
          </a:p>
          <a:p>
            <a:pPr algn="ctr"/>
            <a:r>
              <a:rPr lang="ru-RU" dirty="0" smtClean="0"/>
              <a:t>МБОУ </a:t>
            </a:r>
            <a:r>
              <a:rPr lang="ru-RU" dirty="0" err="1" smtClean="0"/>
              <a:t>Широкинская</a:t>
            </a:r>
            <a:r>
              <a:rPr lang="ru-RU" dirty="0" smtClean="0"/>
              <a:t> СОШ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4500562" y="3714752"/>
            <a:ext cx="857256" cy="4286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гнутая вниз стрелка 21"/>
          <p:cNvSpPr/>
          <p:nvPr/>
        </p:nvSpPr>
        <p:spPr>
          <a:xfrm rot="19349822">
            <a:off x="4923414" y="4898364"/>
            <a:ext cx="2000264" cy="660082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857879" y="1785926"/>
            <a:ext cx="278603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20002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  ежемесячного вознаграждения за классное руководство израсходовано</a:t>
            </a:r>
            <a:b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14 900,2 тыс.рублей</a:t>
            </a:r>
            <a:endParaRPr lang="ru-RU" sz="3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000372"/>
            <a:ext cx="3595548" cy="322420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928934"/>
            <a:ext cx="350046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15370" cy="85725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>Средства областного бюджета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</a:rPr>
              <a:t> (резервный фонд Правительства РО)</a:t>
            </a:r>
            <a:endParaRPr lang="ru-RU" sz="3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571472" y="1643050"/>
          <a:ext cx="8072494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58204" cy="22860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1 - 2307,3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ремонт ограждения-928,7 тыс.рублей;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выборочный капитальный ремонт теплотрассы-136,5 тыс.рублей;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-капитальный ремонт кровли (гаражи)- 779,2 тыс.рублей;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-устройство наружного водопровода- 331,1 тыс.рублей;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ожарные риски-120,0 тыс.рублей;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-мероприятия по возрождению казачества-11,8 тыс.рублей.</a:t>
            </a:r>
            <a:r>
              <a:rPr lang="en-US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143248"/>
            <a:ext cx="4071966" cy="319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3143248"/>
            <a:ext cx="300039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715436" cy="257176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№2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- 2432,6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ремонт ограждения -560,6 тыс.рублей;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-приобретение циркулярного насоса-145,0 тыс.рублей;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-огнезащитная обработка кровли-96,8 тыс.рублей;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-капитальный ремонт кабеля-277,4 тыс.рублей;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-капитальный ремонт  отопительной системы-313,5 тыс.рублей;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-выборочные капитальный ремонт музейной комнаты, домоводства-687,9 тыс.рублей;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-устройство парковочной площадки с ограждения-351,4 тыс.рублей.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429000"/>
            <a:ext cx="351833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429000"/>
            <a:ext cx="4339841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2" name="Picture 6" descr="https://insights.dice.com/wp-content/uploads/2017/09/shutterstock_380228170.jpg"/>
          <p:cNvPicPr>
            <a:picLocks noChangeAspect="1" noChangeArrowheads="1"/>
          </p:cNvPicPr>
          <p:nvPr/>
        </p:nvPicPr>
        <p:blipFill>
          <a:blip r:embed="rId3" cstate="print"/>
          <a:srcRect l="69771" b="5565"/>
          <a:stretch>
            <a:fillRect/>
          </a:stretch>
        </p:blipFill>
        <p:spPr bwMode="auto">
          <a:xfrm>
            <a:off x="2061709" y="1880563"/>
            <a:ext cx="2173955" cy="4977437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F8A72EA-95D7-4E51-90F9-09CAB3D44E5E}"/>
              </a:ext>
            </a:extLst>
          </p:cNvPr>
          <p:cNvSpPr/>
          <p:nvPr/>
        </p:nvSpPr>
        <p:spPr>
          <a:xfrm>
            <a:off x="279066" y="536613"/>
            <a:ext cx="8722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ХАРАКТЕРИСТИКИ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КОНСОЛИДИРОВАННОГО БЮДЖЕТА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20</a:t>
            </a:r>
            <a:r>
              <a:rPr lang="en-US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0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год</a:t>
            </a:r>
            <a:endParaRPr lang="ru-RU" sz="20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339818" y="2521437"/>
            <a:ext cx="1747774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DEC1887F-F563-44B6-AE30-9FDF118DF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0011" y="4007855"/>
            <a:ext cx="5337682" cy="11267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371336" y="2635598"/>
            <a:ext cx="1185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ДОХОДЫ</a:t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551678DA-71B8-4158-BEB7-A84F3FF2496C}"/>
              </a:ext>
            </a:extLst>
          </p:cNvPr>
          <p:cNvSpPr/>
          <p:nvPr/>
        </p:nvSpPr>
        <p:spPr>
          <a:xfrm>
            <a:off x="339819" y="4691850"/>
            <a:ext cx="1704641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8B555025-99FF-41E0-B8C7-FEC7B010BED4}"/>
              </a:ext>
            </a:extLst>
          </p:cNvPr>
          <p:cNvSpPr/>
          <p:nvPr/>
        </p:nvSpPr>
        <p:spPr>
          <a:xfrm>
            <a:off x="328805" y="4806012"/>
            <a:ext cx="14007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BF78BA82-5F04-47D9-B295-907E2A21F3CF}"/>
              </a:ext>
            </a:extLst>
          </p:cNvPr>
          <p:cNvSpPr/>
          <p:nvPr/>
        </p:nvSpPr>
        <p:spPr>
          <a:xfrm>
            <a:off x="339819" y="5753988"/>
            <a:ext cx="1696015" cy="55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615" y="5991632"/>
            <a:ext cx="938278" cy="87397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CD20AA29-CC7C-445B-A1DD-150BC8CE0599}"/>
              </a:ext>
            </a:extLst>
          </p:cNvPr>
          <p:cNvSpPr/>
          <p:nvPr/>
        </p:nvSpPr>
        <p:spPr>
          <a:xfrm>
            <a:off x="318769" y="5869510"/>
            <a:ext cx="17529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ДЕФИЦИТ -</a:t>
            </a:r>
          </a:p>
          <a:p>
            <a:r>
              <a:rPr lang="ru-RU" sz="1400" b="1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ПРОФИЦИТ+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B0CFEAA9-08C1-406E-B0BB-6A10659F5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7552" y="4021515"/>
            <a:ext cx="5337682" cy="1126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3A5FB8B0-4F2C-43B3-A285-5F2CE6C2F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2525" y="4007855"/>
            <a:ext cx="5337682" cy="1126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648270BF-44F3-4E18-8429-EC2297FB7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1516" y="4002117"/>
            <a:ext cx="5337682" cy="112678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AE3390D4-7AF5-4C76-BD9F-E5128C3936CF}"/>
              </a:ext>
            </a:extLst>
          </p:cNvPr>
          <p:cNvSpPr/>
          <p:nvPr/>
        </p:nvSpPr>
        <p:spPr>
          <a:xfrm>
            <a:off x="3386615" y="1462040"/>
            <a:ext cx="15292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бюджетные назначения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41532AD1-9BC5-4BBB-BC44-F03F1FD07B29}"/>
              </a:ext>
            </a:extLst>
          </p:cNvPr>
          <p:cNvSpPr/>
          <p:nvPr/>
        </p:nvSpPr>
        <p:spPr>
          <a:xfrm>
            <a:off x="4853135" y="1653339"/>
            <a:ext cx="1466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Исполнено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E4A67B8B-2CE5-4FBF-B5A7-7A284A7B7017}"/>
              </a:ext>
            </a:extLst>
          </p:cNvPr>
          <p:cNvSpPr/>
          <p:nvPr/>
        </p:nvSpPr>
        <p:spPr>
          <a:xfrm>
            <a:off x="6114374" y="1526464"/>
            <a:ext cx="1576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исполнения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191F29B7-964F-4D95-9941-C9A9B2843207}"/>
              </a:ext>
            </a:extLst>
          </p:cNvPr>
          <p:cNvSpPr/>
          <p:nvPr/>
        </p:nvSpPr>
        <p:spPr>
          <a:xfrm>
            <a:off x="7510364" y="1545662"/>
            <a:ext cx="1765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Динамика к 2020 году, %</a:t>
            </a:r>
            <a:endParaRPr lang="ru-RU" sz="1400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36C7C92E-0E4B-4580-935A-FAAFDA337F03}"/>
              </a:ext>
            </a:extLst>
          </p:cNvPr>
          <p:cNvSpPr/>
          <p:nvPr/>
        </p:nvSpPr>
        <p:spPr>
          <a:xfrm>
            <a:off x="243833" y="1469973"/>
            <a:ext cx="1463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 </a:t>
            </a:r>
            <a:r>
              <a:rPr lang="ru-RU" b="1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B86720E6-3DFA-493F-987B-92FAFB77B2C3}"/>
              </a:ext>
            </a:extLst>
          </p:cNvPr>
          <p:cNvSpPr/>
          <p:nvPr/>
        </p:nvSpPr>
        <p:spPr>
          <a:xfrm>
            <a:off x="3357554" y="2500306"/>
            <a:ext cx="1466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1455,8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3ECDDD1F-0F01-4072-90CD-74A58A3C8AAA}"/>
              </a:ext>
            </a:extLst>
          </p:cNvPr>
          <p:cNvSpPr/>
          <p:nvPr/>
        </p:nvSpPr>
        <p:spPr>
          <a:xfrm>
            <a:off x="3409950" y="5820493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-68,8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22F0E7A4-FB83-4376-A75D-75537101D959}"/>
              </a:ext>
            </a:extLst>
          </p:cNvPr>
          <p:cNvSpPr/>
          <p:nvPr/>
        </p:nvSpPr>
        <p:spPr>
          <a:xfrm>
            <a:off x="3409950" y="4740770"/>
            <a:ext cx="1419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1524,6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0B268A59-E0CF-420B-8EB4-BFF54550BF70}"/>
              </a:ext>
            </a:extLst>
          </p:cNvPr>
          <p:cNvSpPr/>
          <p:nvPr/>
        </p:nvSpPr>
        <p:spPr>
          <a:xfrm>
            <a:off x="4857751" y="2526328"/>
            <a:ext cx="1381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1538,1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9D483A35-1E66-44F4-BB70-485A54FEF7D1}"/>
              </a:ext>
            </a:extLst>
          </p:cNvPr>
          <p:cNvSpPr/>
          <p:nvPr/>
        </p:nvSpPr>
        <p:spPr>
          <a:xfrm>
            <a:off x="4838700" y="5809400"/>
            <a:ext cx="135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52,4</a:t>
            </a:r>
            <a:endParaRPr lang="ru-RU" spc="133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82EA24F9-D412-497D-A670-39BD93506BF3}"/>
              </a:ext>
            </a:extLst>
          </p:cNvPr>
          <p:cNvSpPr/>
          <p:nvPr/>
        </p:nvSpPr>
        <p:spPr>
          <a:xfrm>
            <a:off x="4829176" y="4732961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1485,7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E86F8F66-69C1-4CE5-8EEF-DBEE4EE56376}"/>
              </a:ext>
            </a:extLst>
          </p:cNvPr>
          <p:cNvSpPr/>
          <p:nvPr/>
        </p:nvSpPr>
        <p:spPr>
          <a:xfrm>
            <a:off x="6394940" y="2515087"/>
            <a:ext cx="101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105,7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="" xmlns:a16="http://schemas.microsoft.com/office/drawing/2014/main" id="{E2807490-C143-447B-BD5E-EE2D354691BA}"/>
              </a:ext>
            </a:extLst>
          </p:cNvPr>
          <p:cNvSpPr/>
          <p:nvPr/>
        </p:nvSpPr>
        <p:spPr>
          <a:xfrm>
            <a:off x="6463976" y="582049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FDF63252-13B9-4031-88E5-BC242F3ECD95}"/>
              </a:ext>
            </a:extLst>
          </p:cNvPr>
          <p:cNvSpPr/>
          <p:nvPr/>
        </p:nvSpPr>
        <p:spPr>
          <a:xfrm>
            <a:off x="6384845" y="4731245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97,5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="" xmlns:a16="http://schemas.microsoft.com/office/drawing/2014/main" id="{5C362C0F-6768-4A21-9B5E-66B9F6867E12}"/>
              </a:ext>
            </a:extLst>
          </p:cNvPr>
          <p:cNvSpPr/>
          <p:nvPr/>
        </p:nvSpPr>
        <p:spPr>
          <a:xfrm>
            <a:off x="7776261" y="2517307"/>
            <a:ext cx="1144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106,5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271050E7-57C5-4FF6-B25B-AB5FF2DE691E}"/>
              </a:ext>
            </a:extLst>
          </p:cNvPr>
          <p:cNvSpPr/>
          <p:nvPr/>
        </p:nvSpPr>
        <p:spPr>
          <a:xfrm>
            <a:off x="7927956" y="5822713"/>
            <a:ext cx="8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ADF9E3E7-829B-4A8A-B0A7-E047B90E8AE7}"/>
              </a:ext>
            </a:extLst>
          </p:cNvPr>
          <p:cNvSpPr/>
          <p:nvPr/>
        </p:nvSpPr>
        <p:spPr>
          <a:xfrm>
            <a:off x="7790475" y="4733464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106,8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="" xmlns:a16="http://schemas.microsoft.com/office/drawing/2014/main" id="{22F0E7A4-FB83-4376-A75D-75537101D959}"/>
              </a:ext>
            </a:extLst>
          </p:cNvPr>
          <p:cNvSpPr/>
          <p:nvPr/>
        </p:nvSpPr>
        <p:spPr>
          <a:xfrm>
            <a:off x="3419475" y="3602372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1143,4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82EA24F9-D412-497D-A670-39BD93506BF3}"/>
              </a:ext>
            </a:extLst>
          </p:cNvPr>
          <p:cNvSpPr/>
          <p:nvPr/>
        </p:nvSpPr>
        <p:spPr>
          <a:xfrm>
            <a:off x="4857752" y="3571876"/>
            <a:ext cx="1323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1131,0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="" xmlns:a16="http://schemas.microsoft.com/office/drawing/2014/main" id="{FDF63252-13B9-4031-88E5-BC242F3ECD95}"/>
              </a:ext>
            </a:extLst>
          </p:cNvPr>
          <p:cNvSpPr/>
          <p:nvPr/>
        </p:nvSpPr>
        <p:spPr>
          <a:xfrm>
            <a:off x="6388523" y="3602372"/>
            <a:ext cx="1062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98,9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="" xmlns:a16="http://schemas.microsoft.com/office/drawing/2014/main" id="{ADF9E3E7-829B-4A8A-B0A7-E047B90E8AE7}"/>
              </a:ext>
            </a:extLst>
          </p:cNvPr>
          <p:cNvSpPr/>
          <p:nvPr/>
        </p:nvSpPr>
        <p:spPr>
          <a:xfrm>
            <a:off x="7801880" y="3604591"/>
            <a:ext cx="1113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133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101,4</a:t>
            </a:r>
            <a:endParaRPr lang="ru-RU" spc="133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="" xmlns:a16="http://schemas.microsoft.com/office/drawing/2014/main" id="{551678DA-71B8-4158-BEB7-A84F3FF2496C}"/>
              </a:ext>
            </a:extLst>
          </p:cNvPr>
          <p:cNvSpPr/>
          <p:nvPr/>
        </p:nvSpPr>
        <p:spPr>
          <a:xfrm>
            <a:off x="345893" y="3601822"/>
            <a:ext cx="1716823" cy="559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8B555025-99FF-41E0-B8C7-FEC7B010BED4}"/>
              </a:ext>
            </a:extLst>
          </p:cNvPr>
          <p:cNvSpPr/>
          <p:nvPr/>
        </p:nvSpPr>
        <p:spPr>
          <a:xfrm>
            <a:off x="323720" y="3648561"/>
            <a:ext cx="1818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58013" y="3324348"/>
            <a:ext cx="1076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них:</a:t>
            </a:r>
            <a:endParaRPr lang="ru-RU" sz="12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9425" y="4940713"/>
            <a:ext cx="938278" cy="8739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491" y="3866655"/>
            <a:ext cx="938278" cy="8739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8491" y="2771096"/>
            <a:ext cx="938278" cy="87397"/>
          </a:xfrm>
          <a:prstGeom prst="rect">
            <a:avLst/>
          </a:prstGeom>
        </p:spPr>
      </p:pic>
      <p:sp>
        <p:nvSpPr>
          <p:cNvPr id="8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6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449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02920" y="642918"/>
            <a:ext cx="8183880" cy="16430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ОСОШ №3 </a:t>
            </a:r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-пожарные риски и ремонт пожарной сигнализации- 146,0 тыс.рублей</a:t>
            </a: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-ремонт здания, коридоров, электрооборудования-219,3 тыс.рублей.</a:t>
            </a:r>
            <a:br>
              <a:rPr lang="ru-RU" sz="18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71744"/>
            <a:ext cx="757242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643998" cy="15001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Красноармейская   СОШ :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-выборочный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кап.ремонт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водопровода, канализации- 396,6 тыс.рублей;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-установка пожарного гидранта -83,1 тыс.рублей;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оборудования, здания, кабинетов-485,7 тыс.рублей.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214554"/>
            <a:ext cx="7786742" cy="417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7158" y="642918"/>
            <a:ext cx="8358246" cy="15716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Каменно-Балковская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СОШ 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+mj-lt"/>
              </a:rPr>
              <a:t>-к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апитальный ремонт противопожарного резервуара-218,0 тыс.рублей;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-расходы по возрождению казачества-11,8 тыс.рублей;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-текущий ремонт здания, оборудования-118,5 тыс.рублей.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357430"/>
            <a:ext cx="328614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357430"/>
            <a:ext cx="385765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7158" y="642918"/>
            <a:ext cx="8358246" cy="12144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Волочаевская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 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приобретение оборудования (газонокосилка)-60,9 тыс.рублей;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текущий ремонт оборудования, пожарной сигнализации–150,4 тыс.рублей.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3500462" cy="414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3116"/>
            <a:ext cx="3929057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85794"/>
            <a:ext cx="8643998" cy="15001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Камышевская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СОШ :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капитальный ремонт ограждения-460,7 тыс.рублей;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здания, оборудования-106,3 тыс.рублей.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500306"/>
            <a:ext cx="721523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643998" cy="1357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Курганенская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 СОШ :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-капитальный ремонт кровли школы-1532,2 тыс.рублей;</a:t>
            </a:r>
            <a:endParaRPr lang="ru-RU" sz="2000" b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капитальный ремонт сетей отопления, замена оборудования -272,4 тыс.рублей.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3116"/>
            <a:ext cx="8572560" cy="450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71480"/>
            <a:ext cx="8643998" cy="17859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Пролетарская   СОШ 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 котельной и замена оборудования котельной -1001,1 тыс.рублей;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обновление материально-технической базы (Точки роста)-1034,3 тыс.рублей;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огнезащитная обработка деревянных конструкций -118,6 тыс.рублей;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выборочный капитальный ремонт потолка-130,0 тыс.рублей.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500306"/>
            <a:ext cx="342902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 descr="D:\Мои документы\ПУБЛИЧНЫЕ СЛУШАНЬЯ\на апрель 2022\Фото\УО\ПРолетарская СОШ\коте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500283"/>
            <a:ext cx="4295744" cy="41434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571480"/>
            <a:ext cx="8643998" cy="14287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Широкинская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 :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выборочный ремонт котельной-230,2 тыс.рублей;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монтаж системы видеонаблюдения-192,5 тыс.рублей;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обновление материально-технической базы (Точки роста)-1041,6 тыс.рублей.</a:t>
            </a:r>
          </a:p>
          <a:p>
            <a:pPr algn="ctr">
              <a:buFontTx/>
              <a:buChar char="-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71710"/>
            <a:ext cx="4214842" cy="4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 descr="D:\Мои документы\ПУБЛИЧНЫЕ СЛУШАНЬЯ\на апрель 2022\Фото\УО\Широкинская\монтаж системы видеонаблюден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143116"/>
            <a:ext cx="3571900" cy="42862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14356"/>
            <a:ext cx="8643998" cy="11430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Островянская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 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здания, оборудования, видеонаблюдения, спил деревьев-176,4 тыс.рублей.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3116"/>
            <a:ext cx="3873501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3117"/>
            <a:ext cx="3570281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643998" cy="12144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</a:t>
            </a:r>
            <a:r>
              <a:rPr lang="ru-RU" sz="2400" b="1" u="sng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Быстрянская</a:t>
            </a:r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 СОШ :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монтаж АУПС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пожарной сигнализации -218,3 тыс.рублей;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капитальный ремонт системы теплоснабжения-463,9 тыс.рублей.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357430"/>
            <a:ext cx="321471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357430"/>
            <a:ext cx="4714876" cy="401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0" y="836712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ДИНАМИКА СОБСТВЕННЫХ ДОХОДОВ </a:t>
            </a:r>
            <a:b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216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КОНСОЛИДИРОВАННОГО БЮДЖЕТА ОРЛОВСКОГО РАЙОНА</a:t>
            </a:r>
          </a:p>
          <a:p>
            <a:pPr lvl="0" algn="ctr" eaLnBrk="0" hangingPunct="0">
              <a:defRPr/>
            </a:pPr>
            <a:r>
              <a:rPr lang="ru-RU" sz="2400" i="1" baseline="30000" dirty="0" smtClean="0">
                <a:solidFill>
                  <a:prstClr val="black"/>
                </a:solidFill>
              </a:rPr>
              <a:t> </a:t>
            </a:r>
            <a:endParaRPr kumimoji="0" lang="ru-RU" sz="216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dirty="0" smtClean="0"/>
              <a:t>.</a:t>
            </a:r>
          </a:p>
        </p:txBody>
      </p:sp>
      <p:sp>
        <p:nvSpPr>
          <p:cNvPr id="19463" name="Прямоугольник 9"/>
          <p:cNvSpPr>
            <a:spLocks noChangeArrowheads="1"/>
          </p:cNvSpPr>
          <p:nvPr/>
        </p:nvSpPr>
        <p:spPr bwMode="auto">
          <a:xfrm>
            <a:off x="7596336" y="1700809"/>
            <a:ext cx="15476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/>
              <a:t>млн. </a:t>
            </a:r>
            <a:r>
              <a:rPr lang="ru-RU" sz="1400" b="1" dirty="0"/>
              <a:t>рублей</a:t>
            </a:r>
          </a:p>
        </p:txBody>
      </p:sp>
      <p:grpSp>
        <p:nvGrpSpPr>
          <p:cNvPr id="2" name="Группа 13"/>
          <p:cNvGrpSpPr/>
          <p:nvPr/>
        </p:nvGrpSpPr>
        <p:grpSpPr>
          <a:xfrm>
            <a:off x="714348" y="285728"/>
            <a:ext cx="4680520" cy="7200800"/>
            <a:chOff x="257578" y="1643006"/>
            <a:chExt cx="8208912" cy="4896544"/>
          </a:xfrm>
        </p:grpSpPr>
        <p:graphicFrame>
          <p:nvGraphicFramePr>
            <p:cNvPr id="19" name="Диаграмма 18"/>
            <p:cNvGraphicFramePr/>
            <p:nvPr/>
          </p:nvGraphicFramePr>
          <p:xfrm>
            <a:off x="257578" y="1643006"/>
            <a:ext cx="8208912" cy="48965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 rot="19844434">
              <a:off x="3013986" y="3699553"/>
              <a:ext cx="2295230" cy="23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23,8%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 descr="I:\412\АНЯ\Бюджет для граждан\Зеленая-стрелка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23559">
            <a:off x="2454059" y="3890700"/>
            <a:ext cx="1117861" cy="466651"/>
          </a:xfrm>
          <a:prstGeom prst="rect">
            <a:avLst/>
          </a:prstGeom>
          <a:noFill/>
        </p:spPr>
      </p:pic>
      <p:sp>
        <p:nvSpPr>
          <p:cNvPr id="21" name="Прямоугольник 11"/>
          <p:cNvSpPr>
            <a:spLocks noChangeArrowheads="1"/>
          </p:cNvSpPr>
          <p:nvPr/>
        </p:nvSpPr>
        <p:spPr bwMode="auto">
          <a:xfrm>
            <a:off x="0" y="6611781"/>
            <a:ext cx="44644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i="1" baseline="30000" dirty="0" smtClean="0">
                <a:solidFill>
                  <a:prstClr val="black"/>
                </a:solidFill>
                <a:cs typeface="Arial" charset="0"/>
              </a:rPr>
              <a:t>   *</a:t>
            </a:r>
            <a:r>
              <a:rPr lang="ru-RU" sz="1000" i="1" dirty="0" smtClean="0">
                <a:solidFill>
                  <a:prstClr val="black"/>
                </a:solidFill>
                <a:cs typeface="Arial" charset="0"/>
              </a:rPr>
              <a:t>в сопоставимых условиях 2021 года</a:t>
            </a:r>
            <a:endParaRPr lang="ru-RU" sz="1000" i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Прямоугольник с двумя вырезанными противолежащими углами 25"/>
          <p:cNvSpPr/>
          <p:nvPr/>
        </p:nvSpPr>
        <p:spPr>
          <a:xfrm>
            <a:off x="5857884" y="4786322"/>
            <a:ext cx="2952328" cy="1512168"/>
          </a:xfrm>
          <a:prstGeom prst="snip2DiagRect">
            <a:avLst>
              <a:gd name="adj1" fmla="val 0"/>
              <a:gd name="adj2" fmla="val 41863"/>
            </a:avLst>
          </a:prstGeom>
          <a:blipFill dpi="0" rotWithShape="1">
            <a:blip r:embed="rId5" cstate="print"/>
            <a:srcRect/>
            <a:stretch>
              <a:fillRect l="-2000" t="1000" r="3000" b="-17000"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1862" name="Picture 6" descr="https://data.nalog.ru/cdn/image/2347831/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357430"/>
            <a:ext cx="2830507" cy="188700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2844" y="642918"/>
            <a:ext cx="8786874" cy="15001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Донская   СОШ :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кап.ремонт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электроосветительной системы и эвакуационного освещения-586,0 тыс.рублей;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монтаж противопожарных дверей-83,9 тыс.рублей;</a:t>
            </a:r>
          </a:p>
          <a:p>
            <a:pPr algn="ctr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текущий ремонт электроснабжения-89,9 тыс.рублей.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2214554"/>
            <a:ext cx="482917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14554"/>
            <a:ext cx="3354409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643998" cy="1357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Черкесская   СОШ :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котельной -250,0 тыс.рублей;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-обновление материально-технической базы (Точки роста)-924,1 тыс.рублей;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-огнезащитная обработка деревянных конструкций-72,2 тыс.рублей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D:\Мои документы\ПУБЛИЧНЫЕ СЛУШАНЬЯ\на апрель 2022\Фото\УО\Черкесская\Точки роста, кабинет химии, биологи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071678"/>
            <a:ext cx="7715304" cy="45720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714356"/>
            <a:ext cx="8643998" cy="1357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МБОУ Майорская   СОШ :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-ремонт электроснабжения-70,4 тыс.рублей;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-обновление материально-технической базы (Точки роста)-916,6 тыс.рублей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8" name="AutoShape 2" descr="Картинки по запросу аппаратно-программные комплексы доврачебной диагностики состояния здоровья учащихс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43116"/>
            <a:ext cx="735811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500042"/>
            <a:ext cx="5900750" cy="121444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образование-29,4 млн.рублей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357430"/>
            <a:ext cx="27336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429132"/>
            <a:ext cx="2786082" cy="19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463" y="144463"/>
            <a:ext cx="27130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Схема 6"/>
          <p:cNvGraphicFramePr/>
          <p:nvPr/>
        </p:nvGraphicFramePr>
        <p:xfrm>
          <a:off x="3714744" y="1397000"/>
          <a:ext cx="521497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5001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иные цели для учреждений дополнительного образования :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857232"/>
            <a:ext cx="7929618" cy="1357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28596" y="857232"/>
            <a:ext cx="8358246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altLang="zh-CN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-приобретение конной амуниции и спортивного инвентаря 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-585,0 тыс.рублей;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>
              <a:buFontTx/>
              <a:buChar char="-"/>
            </a:pPr>
            <a:r>
              <a:rPr lang="ru-RU" altLang="zh-CN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замена оконных блоков СК "Колос"-</a:t>
            </a: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535,2 тыс.рублей.</a:t>
            </a:r>
          </a:p>
          <a:p>
            <a:pPr lvl="0" eaLnBrk="0" hangingPunct="0">
              <a:buFontTx/>
              <a:buChar char="-"/>
            </a:pP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D:\Мои документы\ПУБЛИЧНЫЕ СЛУШАНЬЯ\на апрель 2022\Фото\УО\ДЮСШ\Замена оконных блоков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714620"/>
            <a:ext cx="8072494" cy="37862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5001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иные цели для учреждений дополнительного образования :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857232"/>
            <a:ext cx="7929618" cy="19288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42910" y="857232"/>
            <a:ext cx="8143932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ru-RU" altLang="zh-CN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-в</a:t>
            </a:r>
            <a:r>
              <a:rPr lang="ru-RU" altLang="zh-CN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ыборочный капитальный ремонт</a:t>
            </a:r>
          </a:p>
          <a:p>
            <a:pPr lvl="0" algn="ctr"/>
            <a:r>
              <a:rPr lang="ru-RU" altLang="zh-CN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отопительной системы СК "Колос«-158,5 тыс.рублей;</a:t>
            </a:r>
          </a:p>
          <a:p>
            <a:pPr lvl="0" algn="ctr" eaLnBrk="0" hangingPunct="0"/>
            <a:r>
              <a:rPr lang="ru-RU" altLang="zh-CN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-приобретение шкафчиков ДЮСШ-221,4 тыс.рублей.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D:\Мои документы\ПУБЛИЧНЫЕ СЛУШАНЬЯ\на апрель 2022\Фото\УО\ДЮСШ\Приобретение шкафчиков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428868"/>
            <a:ext cx="7643866" cy="40719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5001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иные цели для у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  <p:sp>
        <p:nvSpPr>
          <p:cNvPr id="5129" name="AutoShape 4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0" name="AutoShape 6" descr="Картинки по запросу ремонт кр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4" name="AutoShape 14" descr="Картинки по запросу ремонт водосточной систем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8" name="AutoShape 18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39" name="AutoShape 20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40" name="AutoShape 22" descr="Картинки по запросу ремонт ограждения шк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42910" y="785794"/>
            <a:ext cx="7715304" cy="193899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-огнезащитная обработка чердачных помещений конноспортивного отделения-29,9 тыс.рублей;</a:t>
            </a:r>
          </a:p>
          <a:p>
            <a:pPr lvl="0" eaLnBrk="0" hangingPunct="0"/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-замена газового котла в здании СК «Колос»-139,5 тыс.рублей;</a:t>
            </a:r>
          </a:p>
          <a:p>
            <a:pPr lvl="0" eaLnBrk="0" hangingPunct="0"/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-приобретение косилки- 81,1 тыс.рублей;</a:t>
            </a:r>
          </a:p>
          <a:p>
            <a:pPr lvl="0" eaLnBrk="0" hangingPunct="0"/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-сертификация спортивного оборудования-75,0 тыс.рублей;</a:t>
            </a:r>
          </a:p>
          <a:p>
            <a:pPr lvl="0" eaLnBrk="0" hangingPunct="0"/>
            <a:r>
              <a:rPr lang="ru-RU" altLang="zh-CN" sz="2000" dirty="0" smtClean="0">
                <a:latin typeface="Times New Roman" pitchFamily="18" charset="0"/>
                <a:cs typeface="Times New Roman" pitchFamily="18" charset="0"/>
              </a:rPr>
              <a:t>-спил деревьев около здания СК «Колос» -76,1 тыс.рублей.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000372"/>
            <a:ext cx="314327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000372"/>
            <a:ext cx="314327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      Федерации в 2021 году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28596" y="1285860"/>
          <a:ext cx="821537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571480"/>
            <a:ext cx="8229600" cy="78581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Меры социальной поддержки отдельных категорий граждан Орловского района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428625" y="1428736"/>
            <a:ext cx="8501063" cy="714389"/>
          </a:xfrm>
          <a:prstGeom prst="round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детей-сирот и детей оставшихся без попечения родителей, составили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8,2 млн.рублей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2214563"/>
            <a:ext cx="2071704" cy="150018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семью опекунов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500563" y="2214563"/>
            <a:ext cx="2000250" cy="150018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Выплачено пособий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детям-сиротам переданным на воспитание в приемные семьи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643688" y="2214563"/>
            <a:ext cx="2214562" cy="150018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Обеспечено бесплатным проездом на транспорте (кроме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такси) 48сирот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28596" y="4786322"/>
            <a:ext cx="4357717" cy="2071678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Выплачено </a:t>
            </a:r>
            <a:r>
              <a:rPr lang="ru-RU" dirty="0" smtClean="0">
                <a:solidFill>
                  <a:srgbClr val="0070C0"/>
                </a:solidFill>
              </a:rPr>
              <a:t>1089  </a:t>
            </a:r>
            <a:r>
              <a:rPr lang="ru-RU" dirty="0">
                <a:solidFill>
                  <a:srgbClr val="0070C0"/>
                </a:solidFill>
              </a:rPr>
              <a:t>компенсаций родительской платы за </a:t>
            </a:r>
            <a:r>
              <a:rPr lang="ru-RU" dirty="0">
                <a:solidFill>
                  <a:schemeClr val="tx1"/>
                </a:solidFill>
              </a:rPr>
              <a:t>присмотр и уход за детьми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20" name="Прямоугольник с двумя скругленными соседними углами 19"/>
          <p:cNvSpPr/>
          <p:nvPr/>
        </p:nvSpPr>
        <p:spPr>
          <a:xfrm>
            <a:off x="357188" y="3786188"/>
            <a:ext cx="8501062" cy="928687"/>
          </a:xfrm>
          <a:prstGeom prst="round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предоставление мер социальной поддержки родителей детей, посещающие дошкольные образовательные организации </a:t>
            </a:r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5,3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gorobzor.ru/content/news/2017/12/bashkiriya_vydelila_100_mln_rubley_na_podderzhku_sirot_v_priemnyh_semyah_image_5a279fbc9a3732.51971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2285992"/>
            <a:ext cx="1785951" cy="1428760"/>
          </a:xfrm>
          <a:prstGeom prst="rect">
            <a:avLst/>
          </a:prstGeom>
          <a:noFill/>
        </p:spPr>
      </p:pic>
      <p:pic>
        <p:nvPicPr>
          <p:cNvPr id="3076" name="Picture 4" descr="https://www.lesechos-etudes.fr/media/_uploads_versions/etudes/J1227A_panoralar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786322"/>
            <a:ext cx="3571900" cy="19288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42844" y="785794"/>
          <a:ext cx="9001156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F8A72EA-95D7-4E51-90F9-09CAB3D44E5E}"/>
              </a:ext>
            </a:extLst>
          </p:cNvPr>
          <p:cNvSpPr/>
          <p:nvPr/>
        </p:nvSpPr>
        <p:spPr>
          <a:xfrm>
            <a:off x="112144" y="520081"/>
            <a:ext cx="9031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СОБСТВЕННЫХ ДОХОДОВ 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БЮДЖЕТА ОРЛОВСКОГО РАЙОНА</a:t>
            </a:r>
          </a:p>
          <a:p>
            <a:pPr algn="ctr"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 ИТОГАМ 2021 ГОДА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" name="Рисунок 152">
            <a:extLst>
              <a:ext uri="{FF2B5EF4-FFF2-40B4-BE49-F238E27FC236}">
                <a16:creationId xmlns="" xmlns:a16="http://schemas.microsoft.com/office/drawing/2014/main" id="{D6BF794F-2937-4FBF-ADF1-2412B12AB8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3" y="1398441"/>
            <a:ext cx="8428007" cy="137061"/>
          </a:xfrm>
          <a:prstGeom prst="rect">
            <a:avLst/>
          </a:prstGeom>
        </p:spPr>
      </p:pic>
      <p:grpSp>
        <p:nvGrpSpPr>
          <p:cNvPr id="2" name="Группа 34"/>
          <p:cNvGrpSpPr/>
          <p:nvPr/>
        </p:nvGrpSpPr>
        <p:grpSpPr>
          <a:xfrm>
            <a:off x="2285984" y="2071678"/>
            <a:ext cx="4684144" cy="3122762"/>
            <a:chOff x="552091" y="1805347"/>
            <a:chExt cx="4684144" cy="3122762"/>
          </a:xfrm>
        </p:grpSpPr>
        <p:pic>
          <p:nvPicPr>
            <p:cNvPr id="40" name="Рисунок 39">
              <a:extLst>
                <a:ext uri="{FF2B5EF4-FFF2-40B4-BE49-F238E27FC236}">
                  <a16:creationId xmlns="" xmlns:a16="http://schemas.microsoft.com/office/drawing/2014/main" id="{B245B640-A8DD-487C-8C6F-D245E23E5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159" y="2130725"/>
              <a:ext cx="2416893" cy="2349959"/>
            </a:xfrm>
            <a:prstGeom prst="rect">
              <a:avLst/>
            </a:prstGeom>
          </p:spPr>
        </p:pic>
        <p:graphicFrame>
          <p:nvGraphicFramePr>
            <p:cNvPr id="25" name="Диаграмма 24"/>
            <p:cNvGraphicFramePr/>
            <p:nvPr/>
          </p:nvGraphicFramePr>
          <p:xfrm>
            <a:off x="552091" y="1805347"/>
            <a:ext cx="4684144" cy="3122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8" name="Прямоугольник 37">
              <a:extLst>
                <a:ext uri="{FF2B5EF4-FFF2-40B4-BE49-F238E27FC236}">
                  <a16:creationId xmlns="" xmlns:a16="http://schemas.microsoft.com/office/drawing/2014/main" id="{CD150EA7-017F-482C-B538-B38157382B98}"/>
                </a:ext>
              </a:extLst>
            </p:cNvPr>
            <p:cNvSpPr/>
            <p:nvPr/>
          </p:nvSpPr>
          <p:spPr>
            <a:xfrm>
              <a:off x="2092558" y="2670569"/>
              <a:ext cx="169443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312,1 млн.</a:t>
              </a:r>
            </a:p>
            <a:p>
              <a:pPr algn="ctr"/>
              <a:r>
                <a:rPr lang="ru-RU" sz="2400" b="1" spc="133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РУБЛЕЙ</a:t>
              </a:r>
              <a:endParaRPr lang="ru-RU" sz="2400" b="1" spc="133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Группа 48"/>
          <p:cNvGrpSpPr/>
          <p:nvPr/>
        </p:nvGrpSpPr>
        <p:grpSpPr>
          <a:xfrm>
            <a:off x="214282" y="2285992"/>
            <a:ext cx="3214710" cy="1214446"/>
            <a:chOff x="423627" y="1635916"/>
            <a:chExt cx="3214710" cy="834850"/>
          </a:xfrm>
        </p:grpSpPr>
        <p:pic>
          <p:nvPicPr>
            <p:cNvPr id="36" name="Рисунок 35">
              <a:extLst>
                <a:ext uri="{FF2B5EF4-FFF2-40B4-BE49-F238E27FC236}">
                  <a16:creationId xmlns="" xmlns:a16="http://schemas.microsoft.com/office/drawing/2014/main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340" y="2335674"/>
              <a:ext cx="2950722" cy="135092"/>
            </a:xfrm>
            <a:prstGeom prst="rect">
              <a:avLst/>
            </a:prstGeom>
          </p:spPr>
        </p:pic>
        <p:sp>
          <p:nvSpPr>
            <p:cNvPr id="37" name="Прямоугольник 36">
              <a:extLst>
                <a:ext uri="{FF2B5EF4-FFF2-40B4-BE49-F238E27FC236}">
                  <a16:creationId xmlns="" xmlns:a16="http://schemas.microsoft.com/office/drawing/2014/main" id="{25EF7BCB-25F5-47CC-A1E2-7162B107FA4B}"/>
                </a:ext>
              </a:extLst>
            </p:cNvPr>
            <p:cNvSpPr/>
            <p:nvPr/>
          </p:nvSpPr>
          <p:spPr>
            <a:xfrm>
              <a:off x="439949" y="1930569"/>
              <a:ext cx="3198388" cy="190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Налог на доходы физических лиц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="" xmlns:a16="http://schemas.microsoft.com/office/drawing/2014/main" id="{6442E11D-C39C-4936-BA13-2556A5184307}"/>
                </a:ext>
              </a:extLst>
            </p:cNvPr>
            <p:cNvSpPr/>
            <p:nvPr/>
          </p:nvSpPr>
          <p:spPr>
            <a:xfrm>
              <a:off x="423627" y="1635916"/>
              <a:ext cx="3199468" cy="275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140,1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Группа 44"/>
          <p:cNvGrpSpPr/>
          <p:nvPr/>
        </p:nvGrpSpPr>
        <p:grpSpPr>
          <a:xfrm>
            <a:off x="1000100" y="3571876"/>
            <a:ext cx="2322039" cy="125006"/>
            <a:chOff x="5564039" y="2385650"/>
            <a:chExt cx="2322039" cy="125006"/>
          </a:xfrm>
        </p:grpSpPr>
        <p:cxnSp>
          <p:nvCxnSpPr>
            <p:cNvPr id="46" name="Прямая соединительная линия 45">
              <a:extLst>
                <a:ext uri="{FF2B5EF4-FFF2-40B4-BE49-F238E27FC236}">
                  <a16:creationId xmlns="" xmlns:a16="http://schemas.microsoft.com/office/drawing/2014/main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>
              <a:off x="5564039" y="2424024"/>
              <a:ext cx="2273823" cy="1751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Овал 46">
              <a:extLst>
                <a:ext uri="{FF2B5EF4-FFF2-40B4-BE49-F238E27FC236}">
                  <a16:creationId xmlns="" xmlns:a16="http://schemas.microsoft.com/office/drawing/2014/main" id="{4C22AFC9-23B1-46AE-80BC-A7B72E904AC7}"/>
                </a:ext>
              </a:extLst>
            </p:cNvPr>
            <p:cNvSpPr/>
            <p:nvPr/>
          </p:nvSpPr>
          <p:spPr>
            <a:xfrm>
              <a:off x="7761072" y="2385650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58"/>
          <p:cNvGrpSpPr/>
          <p:nvPr/>
        </p:nvGrpSpPr>
        <p:grpSpPr>
          <a:xfrm>
            <a:off x="6110127" y="1714488"/>
            <a:ext cx="2891029" cy="857256"/>
            <a:chOff x="484011" y="1676846"/>
            <a:chExt cx="3070072" cy="829258"/>
          </a:xfrm>
        </p:grpSpPr>
        <p:pic>
          <p:nvPicPr>
            <p:cNvPr id="60" name="Рисунок 59">
              <a:extLst>
                <a:ext uri="{FF2B5EF4-FFF2-40B4-BE49-F238E27FC236}">
                  <a16:creationId xmlns="" xmlns:a16="http://schemas.microsoft.com/office/drawing/2014/main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217" y="2336084"/>
              <a:ext cx="2753334" cy="126055"/>
            </a:xfrm>
            <a:prstGeom prst="rect">
              <a:avLst/>
            </a:prstGeom>
          </p:spPr>
        </p:pic>
        <p:sp>
          <p:nvSpPr>
            <p:cNvPr id="61" name="Прямоугольник 60">
              <a:extLst>
                <a:ext uri="{FF2B5EF4-FFF2-40B4-BE49-F238E27FC236}">
                  <a16:creationId xmlns="" xmlns:a16="http://schemas.microsoft.com/office/drawing/2014/main" id="{25EF7BCB-25F5-47CC-A1E2-7162B107FA4B}"/>
                </a:ext>
              </a:extLst>
            </p:cNvPr>
            <p:cNvSpPr/>
            <p:nvPr/>
          </p:nvSpPr>
          <p:spPr>
            <a:xfrm>
              <a:off x="491706" y="2047020"/>
              <a:ext cx="2873225" cy="459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Единый сельскохозяйственный налог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="" xmlns:a16="http://schemas.microsoft.com/office/drawing/2014/main" id="{6442E11D-C39C-4936-BA13-2556A5184307}"/>
                </a:ext>
              </a:extLst>
            </p:cNvPr>
            <p:cNvSpPr/>
            <p:nvPr/>
          </p:nvSpPr>
          <p:spPr>
            <a:xfrm>
              <a:off x="484011" y="1676846"/>
              <a:ext cx="3070072" cy="387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66,5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Группа 62"/>
          <p:cNvGrpSpPr/>
          <p:nvPr/>
        </p:nvGrpSpPr>
        <p:grpSpPr>
          <a:xfrm>
            <a:off x="5500694" y="2500306"/>
            <a:ext cx="1834378" cy="125006"/>
            <a:chOff x="6268702" y="2394276"/>
            <a:chExt cx="1834378" cy="125006"/>
          </a:xfrm>
        </p:grpSpPr>
        <p:cxnSp>
          <p:nvCxnSpPr>
            <p:cNvPr id="64" name="Прямая соединительная линия 63">
              <a:extLst>
                <a:ext uri="{FF2B5EF4-FFF2-40B4-BE49-F238E27FC236}">
                  <a16:creationId xmlns="" xmlns:a16="http://schemas.microsoft.com/office/drawing/2014/main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4122" y="2444154"/>
              <a:ext cx="1748958" cy="600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Овал 64">
              <a:extLst>
                <a:ext uri="{FF2B5EF4-FFF2-40B4-BE49-F238E27FC236}">
                  <a16:creationId xmlns="" xmlns:a16="http://schemas.microsoft.com/office/drawing/2014/main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68"/>
          <p:cNvGrpSpPr/>
          <p:nvPr/>
        </p:nvGrpSpPr>
        <p:grpSpPr>
          <a:xfrm>
            <a:off x="6110379" y="2928934"/>
            <a:ext cx="3033621" cy="1285883"/>
            <a:chOff x="468086" y="1845243"/>
            <a:chExt cx="2896845" cy="789424"/>
          </a:xfrm>
        </p:grpSpPr>
        <p:pic>
          <p:nvPicPr>
            <p:cNvPr id="70" name="Рисунок 69">
              <a:extLst>
                <a:ext uri="{FF2B5EF4-FFF2-40B4-BE49-F238E27FC236}">
                  <a16:creationId xmlns="" xmlns:a16="http://schemas.microsoft.com/office/drawing/2014/main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47" y="2510213"/>
              <a:ext cx="2718368" cy="124454"/>
            </a:xfrm>
            <a:prstGeom prst="rect">
              <a:avLst/>
            </a:prstGeom>
          </p:spPr>
        </p:pic>
        <p:sp>
          <p:nvSpPr>
            <p:cNvPr id="71" name="Прямоугольник 70">
              <a:extLst>
                <a:ext uri="{FF2B5EF4-FFF2-40B4-BE49-F238E27FC236}">
                  <a16:creationId xmlns="" xmlns:a16="http://schemas.microsoft.com/office/drawing/2014/main" id="{25EF7BCB-25F5-47CC-A1E2-7162B107FA4B}"/>
                </a:ext>
              </a:extLst>
            </p:cNvPr>
            <p:cNvSpPr/>
            <p:nvPr/>
          </p:nvSpPr>
          <p:spPr>
            <a:xfrm>
              <a:off x="491706" y="2177632"/>
              <a:ext cx="2873225" cy="161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Транспортный налог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="" xmlns:a16="http://schemas.microsoft.com/office/drawing/2014/main" id="{6442E11D-C39C-4936-BA13-2556A5184307}"/>
                </a:ext>
              </a:extLst>
            </p:cNvPr>
            <p:cNvSpPr/>
            <p:nvPr/>
          </p:nvSpPr>
          <p:spPr>
            <a:xfrm>
              <a:off x="468086" y="1845243"/>
              <a:ext cx="2891355" cy="245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28,3 </a:t>
              </a:r>
              <a:r>
                <a:rPr lang="ru-RU" sz="1600" b="1" spc="133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Группа 72"/>
          <p:cNvGrpSpPr/>
          <p:nvPr/>
        </p:nvGrpSpPr>
        <p:grpSpPr>
          <a:xfrm>
            <a:off x="6215074" y="3929066"/>
            <a:ext cx="1707857" cy="125006"/>
            <a:chOff x="6268702" y="2394276"/>
            <a:chExt cx="1707857" cy="125006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="" xmlns:a16="http://schemas.microsoft.com/office/drawing/2014/main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4122" y="2450162"/>
              <a:ext cx="1622437" cy="549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Овал 74">
              <a:extLst>
                <a:ext uri="{FF2B5EF4-FFF2-40B4-BE49-F238E27FC236}">
                  <a16:creationId xmlns="" xmlns:a16="http://schemas.microsoft.com/office/drawing/2014/main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9"/>
          <p:cNvGrpSpPr/>
          <p:nvPr/>
        </p:nvGrpSpPr>
        <p:grpSpPr>
          <a:xfrm>
            <a:off x="5929322" y="4286259"/>
            <a:ext cx="3214678" cy="938233"/>
            <a:chOff x="5106302" y="3951730"/>
            <a:chExt cx="3615004" cy="1877587"/>
          </a:xfrm>
        </p:grpSpPr>
        <p:grpSp>
          <p:nvGrpSpPr>
            <p:cNvPr id="15" name="Группа 80"/>
            <p:cNvGrpSpPr/>
            <p:nvPr/>
          </p:nvGrpSpPr>
          <p:grpSpPr>
            <a:xfrm>
              <a:off x="5347304" y="3951730"/>
              <a:ext cx="3374002" cy="1877587"/>
              <a:chOff x="85322" y="593179"/>
              <a:chExt cx="3374002" cy="1877587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="" xmlns:a16="http://schemas.microsoft.com/office/drawing/2014/main" id="{BE93B1A4-51FA-4D89-8A17-A22E75300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098" y="2339618"/>
                <a:ext cx="2864588" cy="131148"/>
              </a:xfrm>
              <a:prstGeom prst="rect">
                <a:avLst/>
              </a:prstGeom>
            </p:spPr>
          </p:pic>
          <p:sp>
            <p:nvSpPr>
              <p:cNvPr id="83" name="Прямоугольник 82">
                <a:extLst>
                  <a:ext uri="{FF2B5EF4-FFF2-40B4-BE49-F238E27FC236}">
                    <a16:creationId xmlns="" xmlns:a16="http://schemas.microsoft.com/office/drawing/2014/main" id="{25EF7BCB-25F5-47CC-A1E2-7162B107FA4B}"/>
                  </a:ext>
                </a:extLst>
              </p:cNvPr>
              <p:cNvSpPr/>
              <p:nvPr/>
            </p:nvSpPr>
            <p:spPr>
              <a:xfrm>
                <a:off x="491707" y="1245802"/>
                <a:ext cx="2889979" cy="295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spc="133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Неналоговые доходы</a:t>
                </a:r>
                <a:endParaRPr lang="ru-RU" sz="1200" spc="133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Прямоугольник 83">
                <a:extLst>
                  <a:ext uri="{FF2B5EF4-FFF2-40B4-BE49-F238E27FC236}">
                    <a16:creationId xmlns="" xmlns:a16="http://schemas.microsoft.com/office/drawing/2014/main" id="{6442E11D-C39C-4936-BA13-2556A5184307}"/>
                  </a:ext>
                </a:extLst>
              </p:cNvPr>
              <p:cNvSpPr/>
              <p:nvPr/>
            </p:nvSpPr>
            <p:spPr>
              <a:xfrm>
                <a:off x="85322" y="593179"/>
                <a:ext cx="3374002" cy="8006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26,3 </a:t>
                </a:r>
                <a:r>
                  <a:rPr lang="ru-RU" sz="1600" b="1" spc="133" dirty="0" err="1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млн</a:t>
                </a:r>
                <a:r>
                  <a:rPr lang="ru-RU" sz="1600" b="1" spc="133" dirty="0" smtClean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рублей</a:t>
                </a:r>
                <a:endParaRPr lang="ru-RU" sz="2000" b="1" spc="133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90" name="Прямая соединительная линия 89">
              <a:extLst>
                <a:ext uri="{FF2B5EF4-FFF2-40B4-BE49-F238E27FC236}">
                  <a16:creationId xmlns="" xmlns:a16="http://schemas.microsoft.com/office/drawing/2014/main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106302" y="5810227"/>
              <a:ext cx="2219684" cy="8623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="" xmlns:a16="http://schemas.microsoft.com/office/drawing/2014/main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023225" y="5491173"/>
              <a:ext cx="504201" cy="178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95"/>
          <p:cNvGrpSpPr/>
          <p:nvPr/>
        </p:nvGrpSpPr>
        <p:grpSpPr>
          <a:xfrm>
            <a:off x="4833841" y="4789542"/>
            <a:ext cx="125006" cy="1688896"/>
            <a:chOff x="6268702" y="2394276"/>
            <a:chExt cx="125006" cy="1688896"/>
          </a:xfrm>
        </p:grpSpPr>
        <p:cxnSp>
          <p:nvCxnSpPr>
            <p:cNvPr id="97" name="Прямая соединительная линия 96">
              <a:extLst>
                <a:ext uri="{FF2B5EF4-FFF2-40B4-BE49-F238E27FC236}">
                  <a16:creationId xmlns="" xmlns:a16="http://schemas.microsoft.com/office/drawing/2014/main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6874" y="2441542"/>
              <a:ext cx="15044" cy="164163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Овал 97">
              <a:extLst>
                <a:ext uri="{FF2B5EF4-FFF2-40B4-BE49-F238E27FC236}">
                  <a16:creationId xmlns="" xmlns:a16="http://schemas.microsoft.com/office/drawing/2014/main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07"/>
          <p:cNvGrpSpPr/>
          <p:nvPr/>
        </p:nvGrpSpPr>
        <p:grpSpPr>
          <a:xfrm>
            <a:off x="166778" y="4071943"/>
            <a:ext cx="3071004" cy="1084514"/>
            <a:chOff x="405442" y="1644542"/>
            <a:chExt cx="3071004" cy="800345"/>
          </a:xfrm>
        </p:grpSpPr>
        <p:pic>
          <p:nvPicPr>
            <p:cNvPr id="109" name="Рисунок 108">
              <a:extLst>
                <a:ext uri="{FF2B5EF4-FFF2-40B4-BE49-F238E27FC236}">
                  <a16:creationId xmlns="" xmlns:a16="http://schemas.microsoft.com/office/drawing/2014/main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10" y="2330859"/>
              <a:ext cx="2490644" cy="114028"/>
            </a:xfrm>
            <a:prstGeom prst="rect">
              <a:avLst/>
            </a:prstGeom>
          </p:spPr>
        </p:pic>
        <p:sp>
          <p:nvSpPr>
            <p:cNvPr id="110" name="Прямоугольник 109">
              <a:extLst>
                <a:ext uri="{FF2B5EF4-FFF2-40B4-BE49-F238E27FC236}">
                  <a16:creationId xmlns="" xmlns:a16="http://schemas.microsoft.com/office/drawing/2014/main" id="{25EF7BCB-25F5-47CC-A1E2-7162B107FA4B}"/>
                </a:ext>
              </a:extLst>
            </p:cNvPr>
            <p:cNvSpPr/>
            <p:nvPr/>
          </p:nvSpPr>
          <p:spPr>
            <a:xfrm>
              <a:off x="405442" y="2029767"/>
              <a:ext cx="2516037" cy="3406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УСН+ЕНВД+патентная</a:t>
              </a:r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система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="" xmlns:a16="http://schemas.microsoft.com/office/drawing/2014/main" id="{6442E11D-C39C-4936-BA13-2556A5184307}"/>
                </a:ext>
              </a:extLst>
            </p:cNvPr>
            <p:cNvSpPr/>
            <p:nvPr/>
          </p:nvSpPr>
          <p:spPr>
            <a:xfrm>
              <a:off x="406374" y="1644542"/>
              <a:ext cx="3070072" cy="295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15,0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12" name="Прямая соединительная линия 111">
            <a:extLst>
              <a:ext uri="{FF2B5EF4-FFF2-40B4-BE49-F238E27FC236}">
                <a16:creationId xmlns="" xmlns:a16="http://schemas.microsoft.com/office/drawing/2014/main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857356" y="5357826"/>
            <a:ext cx="3303916" cy="86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>
            <a:extLst>
              <a:ext uri="{FF2B5EF4-FFF2-40B4-BE49-F238E27FC236}">
                <a16:creationId xmlns="" xmlns:a16="http://schemas.microsoft.com/office/drawing/2014/main" id="{B6F7C5D5-0F4A-47B3-A469-FA3AD225DED5}"/>
              </a:ext>
            </a:extLst>
          </p:cNvPr>
          <p:cNvCxnSpPr>
            <a:cxnSpLocks/>
          </p:cNvCxnSpPr>
          <p:nvPr/>
        </p:nvCxnSpPr>
        <p:spPr>
          <a:xfrm flipV="1">
            <a:off x="1857356" y="5072074"/>
            <a:ext cx="1" cy="250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16"/>
          <p:cNvGrpSpPr/>
          <p:nvPr/>
        </p:nvGrpSpPr>
        <p:grpSpPr>
          <a:xfrm>
            <a:off x="142844" y="5572140"/>
            <a:ext cx="3070072" cy="800345"/>
            <a:chOff x="309056" y="1670422"/>
            <a:chExt cx="3070072" cy="800345"/>
          </a:xfrm>
        </p:grpSpPr>
        <p:pic>
          <p:nvPicPr>
            <p:cNvPr id="118" name="Рисунок 117">
              <a:extLst>
                <a:ext uri="{FF2B5EF4-FFF2-40B4-BE49-F238E27FC236}">
                  <a16:creationId xmlns="" xmlns:a16="http://schemas.microsoft.com/office/drawing/2014/main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339" y="2348707"/>
              <a:ext cx="2666050" cy="122060"/>
            </a:xfrm>
            <a:prstGeom prst="rect">
              <a:avLst/>
            </a:prstGeom>
          </p:spPr>
        </p:pic>
        <p:sp>
          <p:nvSpPr>
            <p:cNvPr id="119" name="Прямоугольник 118">
              <a:extLst>
                <a:ext uri="{FF2B5EF4-FFF2-40B4-BE49-F238E27FC236}">
                  <a16:creationId xmlns="" xmlns:a16="http://schemas.microsoft.com/office/drawing/2014/main" id="{25EF7BCB-25F5-47CC-A1E2-7162B107FA4B}"/>
                </a:ext>
              </a:extLst>
            </p:cNvPr>
            <p:cNvSpPr/>
            <p:nvPr/>
          </p:nvSpPr>
          <p:spPr>
            <a:xfrm>
              <a:off x="388189" y="2038394"/>
              <a:ext cx="264830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Иные налоговые доходы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="" xmlns:a16="http://schemas.microsoft.com/office/drawing/2014/main" id="{6442E11D-C39C-4936-BA13-2556A5184307}"/>
                </a:ext>
              </a:extLst>
            </p:cNvPr>
            <p:cNvSpPr/>
            <p:nvPr/>
          </p:nvSpPr>
          <p:spPr>
            <a:xfrm>
              <a:off x="309056" y="1670422"/>
              <a:ext cx="30700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7,5 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млн. рублей</a:t>
              </a:r>
              <a:endParaRPr lang="ru-RU" sz="16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24" name="Прямая соединительная линия 123">
            <a:extLst>
              <a:ext uri="{FF2B5EF4-FFF2-40B4-BE49-F238E27FC236}">
                <a16:creationId xmlns="" xmlns:a16="http://schemas.microsoft.com/office/drawing/2014/main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000100" y="3357562"/>
            <a:ext cx="5751" cy="26454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="" xmlns:a16="http://schemas.microsoft.com/office/drawing/2014/main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7358082" y="2357430"/>
            <a:ext cx="1" cy="22428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="" xmlns:a16="http://schemas.microsoft.com/office/drawing/2014/main" id="{B6F7C5D5-0F4A-47B3-A469-FA3AD225DED5}"/>
              </a:ext>
            </a:extLst>
          </p:cNvPr>
          <p:cNvCxnSpPr>
            <a:cxnSpLocks/>
          </p:cNvCxnSpPr>
          <p:nvPr/>
        </p:nvCxnSpPr>
        <p:spPr>
          <a:xfrm flipV="1">
            <a:off x="7929586" y="3786190"/>
            <a:ext cx="1" cy="21565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="" xmlns:a16="http://schemas.microsoft.com/office/drawing/2014/main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>
            <a:off x="1475119" y="6469811"/>
            <a:ext cx="3441938" cy="862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="" xmlns:a16="http://schemas.microsoft.com/office/drawing/2014/main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1475118" y="6245525"/>
            <a:ext cx="2876" cy="227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00"/>
          <p:cNvGrpSpPr/>
          <p:nvPr/>
        </p:nvGrpSpPr>
        <p:grpSpPr>
          <a:xfrm>
            <a:off x="5072066" y="4929198"/>
            <a:ext cx="125006" cy="423686"/>
            <a:chOff x="6268702" y="2394276"/>
            <a:chExt cx="125006" cy="423686"/>
          </a:xfrm>
        </p:grpSpPr>
        <p:cxnSp>
          <p:nvCxnSpPr>
            <p:cNvPr id="102" name="Прямая соединительная линия 101">
              <a:extLst>
                <a:ext uri="{FF2B5EF4-FFF2-40B4-BE49-F238E27FC236}">
                  <a16:creationId xmlns="" xmlns:a16="http://schemas.microsoft.com/office/drawing/2014/main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45500" y="2458792"/>
              <a:ext cx="665" cy="35917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Овал 102">
              <a:extLst>
                <a:ext uri="{FF2B5EF4-FFF2-40B4-BE49-F238E27FC236}">
                  <a16:creationId xmlns="" xmlns:a16="http://schemas.microsoft.com/office/drawing/2014/main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8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0" name="Группа 78"/>
          <p:cNvGrpSpPr/>
          <p:nvPr/>
        </p:nvGrpSpPr>
        <p:grpSpPr>
          <a:xfrm>
            <a:off x="5357818" y="4786322"/>
            <a:ext cx="125006" cy="1500198"/>
            <a:chOff x="6268702" y="2394276"/>
            <a:chExt cx="125006" cy="1500198"/>
          </a:xfrm>
        </p:grpSpPr>
        <p:cxnSp>
          <p:nvCxnSpPr>
            <p:cNvPr id="80" name="Прямая соединительная линия 79">
              <a:extLst>
                <a:ext uri="{FF2B5EF4-FFF2-40B4-BE49-F238E27FC236}">
                  <a16:creationId xmlns="" xmlns:a16="http://schemas.microsoft.com/office/drawing/2014/main" id="{B6F7C5D5-0F4A-47B3-A469-FA3AD225DED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612044" y="3166378"/>
              <a:ext cx="1452930" cy="326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Овал 88">
              <a:extLst>
                <a:ext uri="{FF2B5EF4-FFF2-40B4-BE49-F238E27FC236}">
                  <a16:creationId xmlns="" xmlns:a16="http://schemas.microsoft.com/office/drawing/2014/main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91"/>
          <p:cNvGrpSpPr/>
          <p:nvPr/>
        </p:nvGrpSpPr>
        <p:grpSpPr>
          <a:xfrm>
            <a:off x="5715008" y="5643578"/>
            <a:ext cx="3071833" cy="500066"/>
            <a:chOff x="468086" y="401942"/>
            <a:chExt cx="2896845" cy="2520493"/>
          </a:xfrm>
        </p:grpSpPr>
        <p:pic>
          <p:nvPicPr>
            <p:cNvPr id="93" name="Рисунок 92">
              <a:extLst>
                <a:ext uri="{FF2B5EF4-FFF2-40B4-BE49-F238E27FC236}">
                  <a16:creationId xmlns="" xmlns:a16="http://schemas.microsoft.com/office/drawing/2014/main" id="{BE93B1A4-51FA-4D89-8A17-A22E75300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47" y="2423948"/>
              <a:ext cx="2718368" cy="124454"/>
            </a:xfrm>
            <a:prstGeom prst="rect">
              <a:avLst/>
            </a:prstGeom>
          </p:spPr>
        </p:pic>
        <p:sp>
          <p:nvSpPr>
            <p:cNvPr id="95" name="Прямоугольник 94">
              <a:extLst>
                <a:ext uri="{FF2B5EF4-FFF2-40B4-BE49-F238E27FC236}">
                  <a16:creationId xmlns="" xmlns:a16="http://schemas.microsoft.com/office/drawing/2014/main" id="{25EF7BCB-25F5-47CC-A1E2-7162B107FA4B}"/>
                </a:ext>
              </a:extLst>
            </p:cNvPr>
            <p:cNvSpPr/>
            <p:nvPr/>
          </p:nvSpPr>
          <p:spPr>
            <a:xfrm>
              <a:off x="491706" y="2090151"/>
              <a:ext cx="2873225" cy="832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133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Акцизы</a:t>
              </a:r>
              <a:endParaRPr lang="ru-RU" sz="1200" spc="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="" xmlns:a16="http://schemas.microsoft.com/office/drawing/2014/main" id="{6442E11D-C39C-4936-BA13-2556A5184307}"/>
                </a:ext>
              </a:extLst>
            </p:cNvPr>
            <p:cNvSpPr/>
            <p:nvPr/>
          </p:nvSpPr>
          <p:spPr>
            <a:xfrm>
              <a:off x="468086" y="401942"/>
              <a:ext cx="2891355" cy="20166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28,4 </a:t>
              </a:r>
              <a:r>
                <a:rPr lang="ru-RU" sz="1600" b="1" spc="133" dirty="0" err="1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млн</a:t>
              </a:r>
              <a:r>
                <a:rPr lang="ru-RU" sz="1600" b="1" spc="133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рублей</a:t>
              </a:r>
              <a:endParaRPr lang="ru-RU" sz="2000" b="1" spc="133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07" name="Прямая соединительная линия 106">
            <a:extLst>
              <a:ext uri="{FF2B5EF4-FFF2-40B4-BE49-F238E27FC236}">
                <a16:creationId xmlns="" xmlns:a16="http://schemas.microsoft.com/office/drawing/2014/main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7858148" y="6072206"/>
            <a:ext cx="2876" cy="22716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="" xmlns:a16="http://schemas.microsoft.com/office/drawing/2014/main" id="{B6F7C5D5-0F4A-47B3-A469-FA3AD225DED5}"/>
              </a:ext>
            </a:extLst>
          </p:cNvPr>
          <p:cNvCxnSpPr>
            <a:cxnSpLocks/>
          </p:cNvCxnSpPr>
          <p:nvPr/>
        </p:nvCxnSpPr>
        <p:spPr>
          <a:xfrm flipH="1" flipV="1">
            <a:off x="5429256" y="6286520"/>
            <a:ext cx="2403896" cy="143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Группа 95"/>
          <p:cNvGrpSpPr/>
          <p:nvPr/>
        </p:nvGrpSpPr>
        <p:grpSpPr>
          <a:xfrm>
            <a:off x="5715008" y="4000504"/>
            <a:ext cx="285752" cy="1175521"/>
            <a:chOff x="6268702" y="2328950"/>
            <a:chExt cx="197908" cy="1627547"/>
          </a:xfrm>
        </p:grpSpPr>
        <p:cxnSp>
          <p:nvCxnSpPr>
            <p:cNvPr id="114" name="Прямая соединительная линия 113">
              <a:extLst>
                <a:ext uri="{FF2B5EF4-FFF2-40B4-BE49-F238E27FC236}">
                  <a16:creationId xmlns="" xmlns:a16="http://schemas.microsoft.com/office/drawing/2014/main" id="{B6F7C5D5-0F4A-47B3-A469-FA3AD225DED5}"/>
                </a:ext>
              </a:extLst>
            </p:cNvPr>
            <p:cNvCxnSpPr>
              <a:cxnSpLocks/>
              <a:stCxn id="75" idx="6"/>
            </p:cNvCxnSpPr>
            <p:nvPr/>
          </p:nvCxnSpPr>
          <p:spPr>
            <a:xfrm flipH="1" flipV="1">
              <a:off x="6420199" y="2328950"/>
              <a:ext cx="46411" cy="162754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Овал 115">
              <a:extLst>
                <a:ext uri="{FF2B5EF4-FFF2-40B4-BE49-F238E27FC236}">
                  <a16:creationId xmlns="" xmlns:a16="http://schemas.microsoft.com/office/drawing/2014/main" id="{4C22AFC9-23B1-46AE-80BC-A7B72E904AC7}"/>
                </a:ext>
              </a:extLst>
            </p:cNvPr>
            <p:cNvSpPr/>
            <p:nvPr/>
          </p:nvSpPr>
          <p:spPr>
            <a:xfrm>
              <a:off x="6268702" y="2394276"/>
              <a:ext cx="125006" cy="1250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2" name="Соединительная линия уступом 121"/>
          <p:cNvCxnSpPr>
            <a:endCxn id="75" idx="0"/>
          </p:cNvCxnSpPr>
          <p:nvPr/>
        </p:nvCxnSpPr>
        <p:spPr>
          <a:xfrm rot="16200000" flipH="1">
            <a:off x="5781978" y="3433467"/>
            <a:ext cx="642942" cy="348255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48097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/>
        </p:nvGraphicFramePr>
        <p:xfrm>
          <a:off x="3714744" y="2000240"/>
          <a:ext cx="5143536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631255" cy="107157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  <a:t>Дополнительное образование детей-</a:t>
            </a:r>
            <a:br>
              <a:rPr lang="ru-RU" sz="2800" b="1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lgerian" pitchFamily="82" charset="0"/>
                <a:cs typeface="Times New Roman" pitchFamily="18" charset="0"/>
              </a:rPr>
              <a:t>15534.3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</a:t>
            </a:r>
            <a:r>
              <a:rPr lang="ru-RU" sz="2800" b="1" dirty="0" smtClean="0">
                <a:solidFill>
                  <a:srgbClr val="FF0000"/>
                </a:solidFill>
              </a:rPr>
              <a:t>рублей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 descr="https://orl.rnd.muzkult.ru/media/2020/12/28/1243926498/DSC_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40"/>
            <a:ext cx="2967839" cy="1500198"/>
          </a:xfrm>
          <a:prstGeom prst="rect">
            <a:avLst/>
          </a:prstGeom>
          <a:noFill/>
        </p:spPr>
      </p:pic>
      <p:pic>
        <p:nvPicPr>
          <p:cNvPr id="19460" name="Picture 4" descr="https://orl.rnd.muzkult.ru/media/2021/01/03/1243825159/vlcsnap-2020-12-27-22h52m05s7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5214950"/>
            <a:ext cx="2928926" cy="1643050"/>
          </a:xfrm>
          <a:prstGeom prst="rect">
            <a:avLst/>
          </a:prstGeom>
          <a:noFill/>
        </p:spPr>
      </p:pic>
      <p:pic>
        <p:nvPicPr>
          <p:cNvPr id="19462" name="Picture 6" descr="https://orl.rnd.muzkult.ru/media/2021/02/03/1246930237/IMG_20210130_085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429000"/>
            <a:ext cx="2857520" cy="1875923"/>
          </a:xfrm>
          <a:prstGeom prst="rect">
            <a:avLst/>
          </a:prstGeom>
          <a:noFill/>
        </p:spPr>
      </p:pic>
      <p:pic>
        <p:nvPicPr>
          <p:cNvPr id="19464" name="Picture 8" descr="https://orl.rnd.muzkult.ru/media/2021/01/03/1243825181/vlcsnap-2020-12-27-22h53m27s3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0" y="4937125"/>
            <a:ext cx="3414889" cy="1920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785794"/>
            <a:ext cx="4041648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Приобретение сценической обуви</a:t>
            </a:r>
            <a:b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120,0 тыс.рублей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98241"/>
            <a:ext cx="4041775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Приобретение </a:t>
            </a:r>
            <a:r>
              <a:rPr lang="ru-RU" dirty="0" err="1" smtClean="0"/>
              <a:t>сплит-систем</a:t>
            </a:r>
            <a:endParaRPr lang="ru-RU" dirty="0" smtClean="0"/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103,6 тыс.рублей</a:t>
            </a:r>
          </a:p>
          <a:p>
            <a:endParaRPr lang="ru-RU" dirty="0"/>
          </a:p>
        </p:txBody>
      </p:sp>
      <p:pic>
        <p:nvPicPr>
          <p:cNvPr id="9" name="Содержимое 8" descr="Сценическая обувь ДШИ.jpe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81000" y="3335107"/>
            <a:ext cx="4041775" cy="2632536"/>
          </a:xfrm>
        </p:spPr>
      </p:pic>
      <p:pic>
        <p:nvPicPr>
          <p:cNvPr id="10" name="Содержимое 9" descr="24588-1000x100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57752" y="3214686"/>
            <a:ext cx="3886200" cy="307183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428596" y="785794"/>
            <a:ext cx="4041648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Приобретение кресел «Арфа»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 120,0 тыс.рублей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98241"/>
            <a:ext cx="4041775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Приобретение стульев для оркестра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50,0 тыс.рублей</a:t>
            </a:r>
          </a:p>
          <a:p>
            <a:endParaRPr lang="ru-RU" dirty="0"/>
          </a:p>
        </p:txBody>
      </p:sp>
      <p:pic>
        <p:nvPicPr>
          <p:cNvPr id="9" name="Содержимое 8" descr="Фото Кресел ДШИ.jpe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81000" y="3135709"/>
            <a:ext cx="4041775" cy="3031331"/>
          </a:xfrm>
        </p:spPr>
      </p:pic>
      <p:pic>
        <p:nvPicPr>
          <p:cNvPr id="10" name="Содержимое 9" descr="Приобретение стульев ДШИ.jpe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8050" y="3135709"/>
            <a:ext cx="4041775" cy="3031331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0" y="642918"/>
            <a:ext cx="914400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      Федерации в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00034" y="2285992"/>
          <a:ext cx="8001056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+mn-lt"/>
              </a:rPr>
              <a:t>На развитие отрасли «Культура»</a:t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>-46,8 млн.рублей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785786" y="1714488"/>
          <a:ext cx="7715304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64337"/>
            <a:ext cx="2057400" cy="1536561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84903" y="501058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в 2021 году 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433987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85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653387" y="3045926"/>
            <a:ext cx="108614" cy="110247"/>
          </a:xfrm>
          <a:prstGeom prst="ellipse">
            <a:avLst/>
          </a:prstGeom>
          <a:solidFill>
            <a:srgbClr val="CCCC00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38DF53F8-F5A3-4A58-9FCD-E2B214BCEF9E}"/>
              </a:ext>
            </a:extLst>
          </p:cNvPr>
          <p:cNvSpPr txBox="1"/>
          <p:nvPr/>
        </p:nvSpPr>
        <p:spPr>
          <a:xfrm>
            <a:off x="6215074" y="1628960"/>
            <a:ext cx="2928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РОССИИ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СТРАТЕГИЧЕСКИХ ЗАДАЧАХ РАЗВИТИЯ РОССИЙСКОЙ ФЕДЕРАЦИИ НА ПЕРИОД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2024 ГОДА»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6357950" y="2959587"/>
            <a:ext cx="1928826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4676,5 тыс.рублей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207410" y="3209247"/>
            <a:ext cx="938279" cy="87397"/>
          </a:xfrm>
          <a:prstGeom prst="rect">
            <a:avLst/>
          </a:prstGeom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429132"/>
            <a:ext cx="30718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785926"/>
            <a:ext cx="5680967" cy="433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64337"/>
            <a:ext cx="2057400" cy="1536561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84903" y="501058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в 2021 году 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57950" y="6433987"/>
            <a:ext cx="2057400" cy="365125"/>
          </a:xfr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86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xmlns="" id="{7E909DD6-2C27-401C-BD8F-D844B7F74BD4}"/>
              </a:ext>
            </a:extLst>
          </p:cNvPr>
          <p:cNvSpPr/>
          <p:nvPr/>
        </p:nvSpPr>
        <p:spPr>
          <a:xfrm>
            <a:off x="653387" y="3045926"/>
            <a:ext cx="108614" cy="110247"/>
          </a:xfrm>
          <a:prstGeom prst="ellipse">
            <a:avLst/>
          </a:prstGeom>
          <a:solidFill>
            <a:srgbClr val="CCCC00"/>
          </a:solidFill>
          <a:ln w="38100">
            <a:solidFill>
              <a:srgbClr val="CCCC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38DF53F8-F5A3-4A58-9FCD-E2B214BCEF9E}"/>
              </a:ext>
            </a:extLst>
          </p:cNvPr>
          <p:cNvSpPr txBox="1"/>
          <p:nvPr/>
        </p:nvSpPr>
        <p:spPr>
          <a:xfrm>
            <a:off x="6215074" y="1628960"/>
            <a:ext cx="2928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РОССИИ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СТРАТЕГИЧЕСКИХ ЗАДАЧАХ РАЗВИТИЯ РОССИЙСКОЙ ФЕДЕРАЦИИ НА ПЕРИОД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2024 ГОДА»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344327ED-5C4A-4616-B750-18E84C7E7A17}"/>
              </a:ext>
            </a:extLst>
          </p:cNvPr>
          <p:cNvSpPr/>
          <p:nvPr/>
        </p:nvSpPr>
        <p:spPr>
          <a:xfrm>
            <a:off x="6500826" y="2928934"/>
            <a:ext cx="1928826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100,0 тыс.рублей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207410" y="3209247"/>
            <a:ext cx="938279" cy="87397"/>
          </a:xfrm>
          <a:prstGeom prst="rect">
            <a:avLst/>
          </a:prstGeom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429132"/>
            <a:ext cx="307183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1142976" y="1500174"/>
            <a:ext cx="4143404" cy="164307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МБУК «Орловский РДК»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МБУК Орловская МЦБ»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1357290" y="5214950"/>
            <a:ext cx="3500462" cy="121444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Денежные выплаты по 50,0 тыс.рублей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57356" y="3429000"/>
            <a:ext cx="2428892" cy="135732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100,0 тыс.рублей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2857488" y="3214686"/>
            <a:ext cx="285752" cy="1428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2857488" y="4857760"/>
            <a:ext cx="500066" cy="428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571472" y="4214818"/>
            <a:ext cx="2143140" cy="192882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865,8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786182" y="4214818"/>
            <a:ext cx="2143140" cy="200026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60,0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00034" y="2500306"/>
            <a:ext cx="2643206" cy="1643074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Комплектование книжных фондов муниципальных библиотек(из всех источников)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3357554" y="2500306"/>
            <a:ext cx="2857520" cy="1643074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Приобретены</a:t>
            </a:r>
          </a:p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сплит-системы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Орловская МЦБ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72264" y="2500306"/>
            <a:ext cx="2428892" cy="157163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 Орловская МЦБ (отопление, теплотрасса)</a:t>
            </a:r>
          </a:p>
        </p:txBody>
      </p:sp>
      <p:sp>
        <p:nvSpPr>
          <p:cNvPr id="12" name="Овал 11"/>
          <p:cNvSpPr/>
          <p:nvPr/>
        </p:nvSpPr>
        <p:spPr>
          <a:xfrm>
            <a:off x="6715140" y="4286256"/>
            <a:ext cx="2143140" cy="200026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1201,0 тыс.рублей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571480"/>
            <a:ext cx="278608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91" name="AutoShape 7" descr="Картинки по запросу музыкальной аппаратуры и звукового оборуд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571480"/>
            <a:ext cx="27860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571480"/>
            <a:ext cx="264317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427038"/>
          </a:xfrm>
        </p:spPr>
        <p:txBody>
          <a:bodyPr/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Указов Президента Российской Федерации в 2021 году</a:t>
            </a:r>
            <a:endParaRPr lang="ru-RU" sz="2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85720" y="1285860"/>
          <a:ext cx="8715436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714356"/>
            <a:ext cx="5273669" cy="15716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B050"/>
                </a:solidFill>
              </a:rPr>
              <a:t>Расходы на мероприятия в сфере культуры</a:t>
            </a:r>
            <a:r>
              <a:rPr lang="en-US" sz="2800" b="1" dirty="0" smtClean="0">
                <a:solidFill>
                  <a:srgbClr val="00B050"/>
                </a:solidFill>
              </a:rPr>
              <a:t>-</a:t>
            </a:r>
            <a:r>
              <a:rPr lang="ru-RU" sz="2800" b="1" dirty="0" smtClean="0">
                <a:solidFill>
                  <a:srgbClr val="00B050"/>
                </a:solidFill>
              </a:rPr>
              <a:t>782,6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тыс.рублей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429132"/>
            <a:ext cx="3174937" cy="178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4572008"/>
            <a:ext cx="4286280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428868"/>
            <a:ext cx="328614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14356"/>
            <a:ext cx="3000364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2357430"/>
            <a:ext cx="4214842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" name="Диаграмма 160">
            <a:extLst>
              <a:ext uri="{FF2B5EF4-FFF2-40B4-BE49-F238E27FC236}">
                <a16:creationId xmlns="" xmlns:a16="http://schemas.microsoft.com/office/drawing/2014/main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77928910"/>
              </p:ext>
            </p:extLst>
          </p:nvPr>
        </p:nvGraphicFramePr>
        <p:xfrm>
          <a:off x="333173" y="1987685"/>
          <a:ext cx="4171949" cy="4671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2F8A72EA-95D7-4E51-90F9-09CAB3D44E5E}"/>
              </a:ext>
            </a:extLst>
          </p:cNvPr>
          <p:cNvSpPr/>
          <p:nvPr/>
        </p:nvSpPr>
        <p:spPr>
          <a:xfrm>
            <a:off x="1247776" y="529244"/>
            <a:ext cx="6684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БЕЗВОЗМЕЗДНЫЕ ПОСТУПЛЕНИЯ</a:t>
            </a:r>
          </a:p>
          <a:p>
            <a:pPr algn="ctr" defTabSz="457189">
              <a:defRPr/>
            </a:pPr>
            <a:r>
              <a:rPr lang="ru-RU" sz="22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ОБЛАСТНОГО БЮДЖЕТА </a:t>
            </a:r>
            <a:endParaRPr lang="ru-RU" sz="22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5D30BC3-1C82-42B2-98E9-EB0056E5516E}"/>
              </a:ext>
            </a:extLst>
          </p:cNvPr>
          <p:cNvSpPr txBox="1"/>
          <p:nvPr/>
        </p:nvSpPr>
        <p:spPr>
          <a:xfrm>
            <a:off x="4477589" y="1444971"/>
            <a:ext cx="453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                   за 2021 год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EBE72085-9FC3-4BD0-8195-CF8F3ABC3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88" y="1332723"/>
            <a:ext cx="8299048" cy="259804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15D30BC3-1C82-42B2-98E9-EB0056E5516E}"/>
              </a:ext>
            </a:extLst>
          </p:cNvPr>
          <p:cNvSpPr txBox="1"/>
          <p:nvPr/>
        </p:nvSpPr>
        <p:spPr>
          <a:xfrm>
            <a:off x="152402" y="1444775"/>
            <a:ext cx="4619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бюджета Орловского района </a:t>
            </a:r>
          </a:p>
          <a:p>
            <a:pPr algn="ctr"/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2020 год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2" name="Диаграмма 71">
            <a:extLst>
              <a:ext uri="{FF2B5EF4-FFF2-40B4-BE49-F238E27FC236}">
                <a16:creationId xmlns="" xmlns:a16="http://schemas.microsoft.com/office/drawing/2014/main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7788368"/>
              </p:ext>
            </p:extLst>
          </p:nvPr>
        </p:nvGraphicFramePr>
        <p:xfrm>
          <a:off x="4905375" y="3409950"/>
          <a:ext cx="2590800" cy="225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7" name="Диаграмма 156">
            <a:extLst>
              <a:ext uri="{FF2B5EF4-FFF2-40B4-BE49-F238E27FC236}">
                <a16:creationId xmlns="" xmlns:a16="http://schemas.microsoft.com/office/drawing/2014/main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77810672"/>
              </p:ext>
            </p:extLst>
          </p:nvPr>
        </p:nvGraphicFramePr>
        <p:xfrm>
          <a:off x="4622350" y="2000250"/>
          <a:ext cx="4171949" cy="457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8" name="TextBox 157"/>
          <p:cNvSpPr txBox="1"/>
          <p:nvPr/>
        </p:nvSpPr>
        <p:spPr>
          <a:xfrm>
            <a:off x="1743124" y="3261936"/>
            <a:ext cx="136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1055,0</a:t>
            </a:r>
          </a:p>
          <a:p>
            <a:pPr algn="ctr"/>
            <a:r>
              <a:rPr lang="ru-RU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руб.</a:t>
            </a:r>
            <a:endParaRPr lang="ru-RU" dirty="0"/>
          </a:p>
        </p:txBody>
      </p:sp>
      <p:sp>
        <p:nvSpPr>
          <p:cNvPr id="159" name="TextBox 158"/>
          <p:cNvSpPr txBox="1"/>
          <p:nvPr/>
        </p:nvSpPr>
        <p:spPr>
          <a:xfrm>
            <a:off x="5965920" y="3262244"/>
            <a:ext cx="144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1130,8</a:t>
            </a:r>
          </a:p>
          <a:p>
            <a:pPr algn="ctr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млн руб.</a:t>
            </a:r>
            <a:endParaRPr lang="ru-RU" dirty="0"/>
          </a:p>
        </p:txBody>
      </p:sp>
      <p:grpSp>
        <p:nvGrpSpPr>
          <p:cNvPr id="2" name="Группа 33"/>
          <p:cNvGrpSpPr/>
          <p:nvPr/>
        </p:nvGrpSpPr>
        <p:grpSpPr>
          <a:xfrm>
            <a:off x="903645" y="5048225"/>
            <a:ext cx="3653358" cy="1295676"/>
            <a:chOff x="932220" y="5038700"/>
            <a:chExt cx="3653358" cy="129567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7E909DD6-2C27-401C-BD8F-D844B7F74BD4}"/>
                </a:ext>
              </a:extLst>
            </p:cNvPr>
            <p:cNvSpPr/>
            <p:nvPr/>
          </p:nvSpPr>
          <p:spPr>
            <a:xfrm>
              <a:off x="947355" y="514441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13832" y="50387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00075" y="5368685"/>
              <a:ext cx="1055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99806" y="56959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00329" y="6026599"/>
              <a:ext cx="348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межбюджетные трансферты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7E909DD6-2C27-401C-BD8F-D844B7F74BD4}"/>
                </a:ext>
              </a:extLst>
            </p:cNvPr>
            <p:cNvSpPr/>
            <p:nvPr/>
          </p:nvSpPr>
          <p:spPr>
            <a:xfrm>
              <a:off x="943440" y="5468262"/>
              <a:ext cx="144000" cy="14400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7E909DD6-2C27-401C-BD8F-D844B7F74BD4}"/>
                </a:ext>
              </a:extLst>
            </p:cNvPr>
            <p:cNvSpPr/>
            <p:nvPr/>
          </p:nvSpPr>
          <p:spPr>
            <a:xfrm>
              <a:off x="937830" y="5792112"/>
              <a:ext cx="144000" cy="1440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7E909DD6-2C27-401C-BD8F-D844B7F74BD4}"/>
                </a:ext>
              </a:extLst>
            </p:cNvPr>
            <p:cNvSpPr/>
            <p:nvPr/>
          </p:nvSpPr>
          <p:spPr>
            <a:xfrm>
              <a:off x="932220" y="611035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" name="Группа 34"/>
          <p:cNvGrpSpPr/>
          <p:nvPr/>
        </p:nvGrpSpPr>
        <p:grpSpPr>
          <a:xfrm>
            <a:off x="5188567" y="5057399"/>
            <a:ext cx="3653358" cy="1288852"/>
            <a:chOff x="932220" y="5038700"/>
            <a:chExt cx="3653358" cy="1288852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xmlns="" id="{7E909DD6-2C27-401C-BD8F-D844B7F74BD4}"/>
                </a:ext>
              </a:extLst>
            </p:cNvPr>
            <p:cNvSpPr/>
            <p:nvPr/>
          </p:nvSpPr>
          <p:spPr>
            <a:xfrm>
              <a:off x="947355" y="5144412"/>
              <a:ext cx="144000" cy="144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13832" y="5038700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дотации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00075" y="5368685"/>
              <a:ext cx="1055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субсидии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99806" y="5695925"/>
              <a:ext cx="1178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субвенции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00329" y="6019775"/>
              <a:ext cx="34852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иные межбюджетные трансферты</a:t>
              </a:r>
              <a:endParaRPr lang="ru-RU" sz="14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xmlns="" id="{7E909DD6-2C27-401C-BD8F-D844B7F74BD4}"/>
                </a:ext>
              </a:extLst>
            </p:cNvPr>
            <p:cNvSpPr/>
            <p:nvPr/>
          </p:nvSpPr>
          <p:spPr>
            <a:xfrm>
              <a:off x="943440" y="5468262"/>
              <a:ext cx="144000" cy="144000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xmlns="" id="{7E909DD6-2C27-401C-BD8F-D844B7F74BD4}"/>
                </a:ext>
              </a:extLst>
            </p:cNvPr>
            <p:cNvSpPr/>
            <p:nvPr/>
          </p:nvSpPr>
          <p:spPr>
            <a:xfrm>
              <a:off x="937830" y="5792112"/>
              <a:ext cx="144000" cy="144000"/>
            </a:xfrm>
            <a:prstGeom prst="ellipse">
              <a:avLst/>
            </a:prstGeom>
            <a:noFill/>
            <a:ln w="571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xmlns="" id="{7E909DD6-2C27-401C-BD8F-D844B7F74BD4}"/>
                </a:ext>
              </a:extLst>
            </p:cNvPr>
            <p:cNvSpPr/>
            <p:nvPr/>
          </p:nvSpPr>
          <p:spPr>
            <a:xfrm>
              <a:off x="932220" y="6110352"/>
              <a:ext cx="144000" cy="14400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47" name="Рисунок 46" descr="герб РО обреза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428604"/>
            <a:ext cx="861428" cy="900000"/>
          </a:xfrm>
          <a:prstGeom prst="rect">
            <a:avLst/>
          </a:prstGeom>
        </p:spPr>
      </p:pic>
      <p:pic>
        <p:nvPicPr>
          <p:cNvPr id="1026" name="Picture 2" descr="C:\Users\user\Pictures\603baffa717f43828e9d5cdedb2d8300_lar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43900" y="428604"/>
            <a:ext cx="857256" cy="928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48097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500042"/>
            <a:ext cx="5900750" cy="121444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 1010,6 тыс.рублей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3286148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2906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1857364"/>
            <a:ext cx="533610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71472" y="2428868"/>
            <a:ext cx="3643338" cy="285752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«Социальная поддержка граждан»</a:t>
            </a:r>
            <a:endParaRPr lang="ru-RU" sz="24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86314" y="2357430"/>
            <a:ext cx="3857652" cy="300039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Муниципальная программа Орловского района «Доступная среда»</a:t>
            </a:r>
            <a:endParaRPr lang="ru-RU" sz="24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71472" y="142852"/>
            <a:ext cx="8286808" cy="2643206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Разработчик и ответственный исполнитель -Управление </a:t>
            </a:r>
            <a:r>
              <a:rPr lang="en-US" sz="2800" b="1" dirty="0" smtClean="0"/>
              <a:t>c</a:t>
            </a:r>
            <a:r>
              <a:rPr lang="ru-RU" sz="2800" b="1" dirty="0" err="1" smtClean="0"/>
              <a:t>оциальной</a:t>
            </a:r>
            <a:r>
              <a:rPr lang="ru-RU" sz="2800" b="1" dirty="0" smtClean="0"/>
              <a:t>  защиты населения</a:t>
            </a:r>
            <a:endParaRPr lang="ru-RU" sz="2800" b="1" dirty="0"/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500034" y="5429264"/>
            <a:ext cx="8215370" cy="1285884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462164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.5 тыс.рублей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642918"/>
            <a:ext cx="8358246" cy="7858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всего 17117,4  тыс.рублей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642910" y="1571612"/>
          <a:ext cx="8001056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1000" y="642918"/>
            <a:ext cx="8548718" cy="156993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Капитальный ремонт здания УСЗН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ремонт стен, потолков, лестничного пролета, замена дверей )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1116,1 тыс.рублей  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ЭТАЖ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381000" y="2428868"/>
            <a:ext cx="4041648" cy="5000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До ремонта</a:t>
            </a:r>
            <a:endParaRPr lang="ru-RU" dirty="0"/>
          </a:p>
        </p:txBody>
      </p:sp>
      <p:pic>
        <p:nvPicPr>
          <p:cNvPr id="19" name="Содержимое 18" descr="1этаж до ремонта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3143248"/>
            <a:ext cx="3786214" cy="3594103"/>
          </a:xfrm>
        </p:spPr>
      </p:pic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>
          <a:xfrm>
            <a:off x="4721225" y="2428868"/>
            <a:ext cx="4041775" cy="5715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После ремонта</a:t>
            </a:r>
            <a:endParaRPr lang="ru-RU" dirty="0"/>
          </a:p>
        </p:txBody>
      </p:sp>
      <p:pic>
        <p:nvPicPr>
          <p:cNvPr id="20" name="Содержимое 19" descr="1 этаж после ремонта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29190" y="3143248"/>
            <a:ext cx="3786214" cy="345122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1000" y="642918"/>
            <a:ext cx="8548718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этаж здания УСЗН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381000" y="1357298"/>
            <a:ext cx="3905248" cy="5000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До ремонта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>
          <a:xfrm>
            <a:off x="5143504" y="1357298"/>
            <a:ext cx="3613147" cy="5000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После ремонта</a:t>
            </a:r>
            <a:endParaRPr lang="ru-RU" dirty="0"/>
          </a:p>
        </p:txBody>
      </p:sp>
      <p:pic>
        <p:nvPicPr>
          <p:cNvPr id="10" name="Содержимое 9" descr="было 2этаж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14554"/>
            <a:ext cx="4191000" cy="4155871"/>
          </a:xfrm>
        </p:spPr>
      </p:pic>
      <p:pic>
        <p:nvPicPr>
          <p:cNvPr id="11" name="Содержимое 10" descr="стало 2этаж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81612" y="2285992"/>
            <a:ext cx="3362354" cy="407196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81000" y="642918"/>
            <a:ext cx="8548718" cy="10715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Капитальный ремонт дымовых и вентиляционных каналов </a:t>
            </a:r>
            <a:b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92,8 тыс.рублей</a:t>
            </a:r>
            <a:endParaRPr lang="ru-RU" sz="27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381000" y="1857364"/>
            <a:ext cx="4041648" cy="7143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До ремонта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half" idx="3"/>
          </p:nvPr>
        </p:nvSpPr>
        <p:spPr>
          <a:xfrm>
            <a:off x="4721225" y="1857364"/>
            <a:ext cx="4041775" cy="64294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После ремонта</a:t>
            </a:r>
            <a:endParaRPr lang="ru-RU" dirty="0"/>
          </a:p>
        </p:txBody>
      </p:sp>
      <p:pic>
        <p:nvPicPr>
          <p:cNvPr id="19" name="Содержимое 18" descr="кочегаркапосле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18050" y="2812839"/>
            <a:ext cx="4041775" cy="3677071"/>
          </a:xfrm>
        </p:spPr>
      </p:pic>
      <p:pic>
        <p:nvPicPr>
          <p:cNvPr id="18" name="Содержимое 17" descr="кочегаркадо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944562" y="2708275"/>
            <a:ext cx="2914650" cy="3886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71472" y="714356"/>
            <a:ext cx="8358246" cy="7143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исполнительно-распорядительные функции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счет областных субвенций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544114" y="4143380"/>
          <a:ext cx="242464" cy="487680"/>
        </p:xfrm>
        <a:graphic>
          <a:graphicData uri="http://schemas.openxmlformats.org/drawingml/2006/table">
            <a:tbl>
              <a:tblPr/>
              <a:tblGrid>
                <a:gridCol w="121232"/>
                <a:gridCol w="121232"/>
              </a:tblGrid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916" marR="4791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428596" y="3714751"/>
          <a:ext cx="325120" cy="2214579"/>
        </p:xfrm>
        <a:graphic>
          <a:graphicData uri="http://schemas.openxmlformats.org/drawingml/2006/table">
            <a:tbl>
              <a:tblPr/>
              <a:tblGrid>
                <a:gridCol w="162560"/>
                <a:gridCol w="162560"/>
              </a:tblGrid>
              <a:tr h="4823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55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46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500034" y="1428736"/>
          <a:ext cx="6215106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143116"/>
            <a:ext cx="292895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381000" y="785794"/>
            <a:ext cx="4041648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dirty="0" smtClean="0"/>
              <a:t>Приобретение компьютерной техники-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194,6 тыс.рублей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half" idx="3"/>
          </p:nvPr>
        </p:nvSpPr>
        <p:spPr>
          <a:xfrm>
            <a:off x="4721229" y="798241"/>
            <a:ext cx="4041775" cy="191637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Аттестация информационных систем</a:t>
            </a:r>
          </a:p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1944,3 тыс.рублей</a:t>
            </a:r>
          </a:p>
          <a:p>
            <a:endParaRPr lang="ru-RU" dirty="0"/>
          </a:p>
        </p:txBody>
      </p:sp>
      <p:pic>
        <p:nvPicPr>
          <p:cNvPr id="15" name="Содержимое 14" descr="png-transparent-gray-computer-desktop-set-home-appliance-electricity-icon-computer-computer-network-electronics-computer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381000" y="2929227"/>
            <a:ext cx="4041775" cy="3444295"/>
          </a:xfrm>
        </p:spPr>
      </p:pic>
      <p:pic>
        <p:nvPicPr>
          <p:cNvPr id="10" name="Содержимое 9" descr="service7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72066" y="3143248"/>
            <a:ext cx="3214710" cy="307183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5043494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МБУ «Центр социального обслуживания»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500430" y="1857364"/>
          <a:ext cx="5643570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image_image_1030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2357430"/>
            <a:ext cx="3047789" cy="1785950"/>
          </a:xfrm>
          <a:prstGeom prst="rect">
            <a:avLst/>
          </a:prstGeom>
        </p:spPr>
      </p:pic>
      <p:pic>
        <p:nvPicPr>
          <p:cNvPr id="2050" name="Picture 2" descr="D:\Мои документы\ПУБЛИЧНЫЕ СЛУШАНЬЯ\июль 2020\фото\УСЗН\цсо\iP1G01JS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428604"/>
            <a:ext cx="2857485" cy="192882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357694"/>
            <a:ext cx="285752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14290"/>
            <a:ext cx="5043494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мобильных бригад, осуществляющих доставку лиц старше 65 лет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500430" y="2285992"/>
          <a:ext cx="521497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71480"/>
            <a:ext cx="2742976" cy="20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2857496"/>
            <a:ext cx="308768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43807</TotalTime>
  <Words>3834</Words>
  <Application>Microsoft Office PowerPoint</Application>
  <PresentationFormat>Экран (4:3)</PresentationFormat>
  <Paragraphs>948</Paragraphs>
  <Slides>112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13" baseType="lpstr">
      <vt:lpstr>Городская</vt:lpstr>
      <vt:lpstr>Слайд 1</vt:lpstr>
      <vt:lpstr>СОДЕРЖАНИЕ:</vt:lpstr>
      <vt:lpstr> ИСПОЛНЕНИЕ БЮДЕТА ОРЛОВСКОГО РАЙОНА ЗА 2021 ГОД ОСУЩЕСТВЛЯЛОСЬ НА ОСНОВЕ:</vt:lpstr>
      <vt:lpstr>ОСНОВНЫЕ НАПРАВЛЕНИЯ БЮДЖЕТНОЙ И НАЛОГОВОЙ ПОЛИТИКИ ОРЛОВСКОГО РАЙОНА В 2021 ГОДУ</vt:lpstr>
      <vt:lpstr>Слайд 5</vt:lpstr>
      <vt:lpstr>Слайд 6</vt:lpstr>
      <vt:lpstr>Слайд 7</vt:lpstr>
      <vt:lpstr>Слайд 8</vt:lpstr>
      <vt:lpstr>Слайд 9</vt:lpstr>
      <vt:lpstr> КРУПНЕЙШИЕ НАЛОГОПЛАТЕЛЬЩИКИ ОРЛОВСКОГО РАЙОНА </vt:lpstr>
      <vt:lpstr> Структура расходов бюджета Орловского района в 2021 году  1 401 731,5тыс. рублей</vt:lpstr>
      <vt:lpstr>Расходы на реализацию национальных проектов в 2020 году </vt:lpstr>
      <vt:lpstr>Расходы бюджета Орловского района в 2021 году</vt:lpstr>
      <vt:lpstr>Расходы бюджета Орловского района на повышение оплаты труда в 2021 году</vt:lpstr>
      <vt:lpstr> «Бюджет развития» Орловского района в 2021 году </vt:lpstr>
      <vt:lpstr>Слайд 16</vt:lpstr>
      <vt:lpstr>Структура и динамика расходов бюджета Орловского района по разделу «Здравоохранение» в 2020-2021 годах</vt:lpstr>
      <vt:lpstr>Слайд 18</vt:lpstr>
      <vt:lpstr>.</vt:lpstr>
      <vt:lpstr>.</vt:lpstr>
      <vt:lpstr>.</vt:lpstr>
      <vt:lpstr>.</vt:lpstr>
      <vt:lpstr>.</vt:lpstr>
      <vt:lpstr>.</vt:lpstr>
      <vt:lpstr>.</vt:lpstr>
      <vt:lpstr>.</vt:lpstr>
      <vt:lpstr>   Мероприятия направлены на финансовое обеспечение мероприятий , связанных с предотвращением СOVID-19 (костюмы противочумные, респираторы,  выплаты стимулирующего характера)-6775,5 тыс.рублей </vt:lpstr>
      <vt:lpstr>Капитальный ремонт скважин: -х.Черкесский-3,1 млн.рублей; х.Майорский-2,4 млн.рублей; -Х.Гундоровский-0,3 млн.рублей.</vt:lpstr>
      <vt:lpstr>.</vt:lpstr>
      <vt:lpstr>.</vt:lpstr>
      <vt:lpstr>.</vt:lpstr>
      <vt:lpstr>Слайд 32</vt:lpstr>
      <vt:lpstr>ДОРОЖНЫЙ ФОНД ОРЛОВСКОГО РАЙОНА ЗА 2021 ГОД</vt:lpstr>
      <vt:lpstr>.</vt:lpstr>
      <vt:lpstr>.</vt:lpstr>
      <vt:lpstr>.</vt:lpstr>
      <vt:lpstr>.</vt:lpstr>
      <vt:lpstr>Расходы бюджета Орловского района в 2021 году по Управлению образования-562.3 млн.рублей</vt:lpstr>
      <vt:lpstr> -оплата труда и начисления на оплату   труда -52,9 млн.руб.  -коммунальные услуги-30,0 млн. руб.   -подвоз учащихся-17,3  млн.руб.   -питание школьников-7,9 млн.руб  -закупка молока и продуктов питания-6,5 млн.рублей </vt:lpstr>
      <vt:lpstr> Дошкольное образование- 145,6 млн.рублей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 Начальное общее, основное общее, среднее общее образование-355,7 млн.рублей</vt:lpstr>
      <vt:lpstr> На обеспечение питанием школьников  1- 4 классов </vt:lpstr>
      <vt:lpstr>Создание и (обновление) материально-технической базы</vt:lpstr>
      <vt:lpstr>На  ежемесячного вознаграждения за классное руководство израсходовано  14 900,2 тыс.рублей</vt:lpstr>
      <vt:lpstr>Средства областного бюджета  (резервный фонд Правительства РО)</vt:lpstr>
      <vt:lpstr>    МБОУ ОСОШ №1 - 2307,3 тыс.рублей - ремонт ограждения-928,7 тыс.рублей; -выборочный капитальный ремонт теплотрассы-136,5 тыс.рублей; -капитальный ремонт кровли (гаражи)- 779,2 тыс.рублей; -устройство наружного водопровода- 331,1 тыс.рублей; -пожарные риски-120,0 тыс.рублей; -мероприятия по возрождению казачества-11,8 тыс.рублей.  .   </vt:lpstr>
      <vt:lpstr>   МБОУ ОСОШ №2 - 2432,6 тыс.рублей - ремонт ограждения -560,6 тыс.рублей; -приобретение циркулярного насоса-145,0 тыс.рублей; -огнезащитная обработка кровли-96,8 тыс.рублей; -капитальный ремонт кабеля-277,4 тыс.рублей; -капитальный ремонт  отопительной системы-313,5 тыс.рублей; -выборочные капитальный ремонт музейной комнаты, домоводства-687,9 тыс.рублей; -устройство парковочной площадки с ограждения-351,4 тыс.рублей.  .   </vt:lpstr>
      <vt:lpstr>  МБОУ ОСОШ №3  -пожарные риски и ремонт пожарной сигнализации- 146,0 тыс.рублей; -ремонт здания, коридоров, электрооборудования-219,3 тыс.рублей.  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Дополнительное образование-29,4 млн.рублей</vt:lpstr>
      <vt:lpstr>     На иные цели для учреждений дополнительного образования : </vt:lpstr>
      <vt:lpstr>     На иные цели для учреждений дополнительного образования : </vt:lpstr>
      <vt:lpstr>     На иные цели для у</vt:lpstr>
      <vt:lpstr>Реализация Указов Президента Российской       Федерации в 2021 году</vt:lpstr>
      <vt:lpstr>Меры социальной поддержки отдельных категорий граждан Орловского района</vt:lpstr>
      <vt:lpstr>Слайд 79</vt:lpstr>
      <vt:lpstr>Дополнительное образование детей- 15534.3 тыс.рублей</vt:lpstr>
      <vt:lpstr>.</vt:lpstr>
      <vt:lpstr>.</vt:lpstr>
      <vt:lpstr>Реализация Указов Президента Российской       Федерации в 2021 году</vt:lpstr>
      <vt:lpstr>На развитие отрасли «Культура» -46,8 млн.рублей</vt:lpstr>
      <vt:lpstr>Расходы на реализацию национальных проектов в 2021 году </vt:lpstr>
      <vt:lpstr>Расходы на реализацию национальных проектов в 2021 году </vt:lpstr>
      <vt:lpstr>Слайд 87</vt:lpstr>
      <vt:lpstr>Реализация Указов Президента Российской Федерации в 2021 году</vt:lpstr>
      <vt:lpstr>Расходы на мероприятия в сфере культуры-782,6 тыс.рублей</vt:lpstr>
      <vt:lpstr>Физическая культура и спорт 1010,6 тыс.рублей</vt:lpstr>
      <vt:lpstr>Слайд 91</vt:lpstr>
      <vt:lpstr>Слайд 92</vt:lpstr>
      <vt:lpstr>Капитальный ремонт здания УСЗН  ( ремонт стен, потолков, лестничного пролета, замена дверей ) 1116,1 тыс.рублей   1 ЭТАЖ</vt:lpstr>
      <vt:lpstr>2 этаж здания УСЗН</vt:lpstr>
      <vt:lpstr>Капитальный ремонт дымовых и вентиляционных каналов  92,8 тыс.рублей</vt:lpstr>
      <vt:lpstr>Слайд 96</vt:lpstr>
      <vt:lpstr>.</vt:lpstr>
      <vt:lpstr>  МБУ «Центр социального обслуживания»  </vt:lpstr>
      <vt:lpstr>  Содержание мобильных бригад, осуществляющих доставку лиц старше 65 лет 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.</vt:lpstr>
      <vt:lpstr>Слайд 107</vt:lpstr>
      <vt:lpstr>.</vt:lpstr>
      <vt:lpstr>.</vt:lpstr>
      <vt:lpstr>.</vt:lpstr>
      <vt:lpstr>Слайд 111</vt:lpstr>
      <vt:lpstr>Слайд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Волженина</dc:creator>
  <cp:lastModifiedBy>user</cp:lastModifiedBy>
  <cp:revision>4245</cp:revision>
  <dcterms:created xsi:type="dcterms:W3CDTF">2012-04-26T14:31:40Z</dcterms:created>
  <dcterms:modified xsi:type="dcterms:W3CDTF">2022-04-22T10:24:56Z</dcterms:modified>
</cp:coreProperties>
</file>